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theme/theme11.xml" ContentType="application/vnd.openxmlformats-officedocument.theme+xml"/>
  <Override PartName="/ppt/slideLayouts/slideLayout20.xml" ContentType="application/vnd.openxmlformats-officedocument.presentationml.slideLayout+xml"/>
  <Override PartName="/ppt/theme/theme1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3.xml" ContentType="application/vnd.openxmlformats-officedocument.theme+xml"/>
  <Override PartName="/ppt/slideLayouts/slideLayout24.xml" ContentType="application/vnd.openxmlformats-officedocument.presentationml.slideLayout+xml"/>
  <Override PartName="/ppt/theme/theme1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6" r:id="rId2"/>
    <p:sldMasterId id="2147483792" r:id="rId3"/>
    <p:sldMasterId id="2147483835" r:id="rId4"/>
    <p:sldMasterId id="2147483880" r:id="rId5"/>
    <p:sldMasterId id="2147483927" r:id="rId6"/>
    <p:sldMasterId id="2147483943" r:id="rId7"/>
    <p:sldMasterId id="2147483986" r:id="rId8"/>
    <p:sldMasterId id="2147483993" r:id="rId9"/>
    <p:sldMasterId id="2147484011" r:id="rId10"/>
    <p:sldMasterId id="2147484024" r:id="rId11"/>
    <p:sldMasterId id="2147484032" r:id="rId12"/>
    <p:sldMasterId id="2147484093" r:id="rId13"/>
    <p:sldMasterId id="2147484136" r:id="rId14"/>
    <p:sldMasterId id="2147484145" r:id="rId15"/>
    <p:sldMasterId id="2147484154" r:id="rId16"/>
  </p:sldMasterIdLst>
  <p:notesMasterIdLst>
    <p:notesMasterId r:id="rId83"/>
  </p:notesMasterIdLst>
  <p:sldIdLst>
    <p:sldId id="257" r:id="rId17"/>
    <p:sldId id="258" r:id="rId18"/>
    <p:sldId id="259" r:id="rId19"/>
    <p:sldId id="260" r:id="rId20"/>
    <p:sldId id="262" r:id="rId21"/>
    <p:sldId id="263" r:id="rId22"/>
    <p:sldId id="264" r:id="rId23"/>
    <p:sldId id="267" r:id="rId24"/>
    <p:sldId id="268" r:id="rId25"/>
    <p:sldId id="269" r:id="rId26"/>
    <p:sldId id="270" r:id="rId27"/>
    <p:sldId id="271" r:id="rId28"/>
    <p:sldId id="272" r:id="rId29"/>
    <p:sldId id="274" r:id="rId30"/>
    <p:sldId id="275" r:id="rId31"/>
    <p:sldId id="291" r:id="rId32"/>
    <p:sldId id="276" r:id="rId33"/>
    <p:sldId id="277" r:id="rId34"/>
    <p:sldId id="278" r:id="rId35"/>
    <p:sldId id="279" r:id="rId36"/>
    <p:sldId id="280" r:id="rId37"/>
    <p:sldId id="282" r:id="rId38"/>
    <p:sldId id="283" r:id="rId39"/>
    <p:sldId id="284" r:id="rId40"/>
    <p:sldId id="285" r:id="rId41"/>
    <p:sldId id="286" r:id="rId42"/>
    <p:sldId id="287" r:id="rId43"/>
    <p:sldId id="289" r:id="rId44"/>
    <p:sldId id="303" r:id="rId45"/>
    <p:sldId id="290" r:id="rId46"/>
    <p:sldId id="299" r:id="rId47"/>
    <p:sldId id="300" r:id="rId48"/>
    <p:sldId id="301" r:id="rId49"/>
    <p:sldId id="302" r:id="rId50"/>
    <p:sldId id="1367" r:id="rId51"/>
    <p:sldId id="1401" r:id="rId52"/>
    <p:sldId id="1345" r:id="rId53"/>
    <p:sldId id="1361" r:id="rId54"/>
    <p:sldId id="1362" r:id="rId55"/>
    <p:sldId id="1366" r:id="rId56"/>
    <p:sldId id="1368" r:id="rId57"/>
    <p:sldId id="1365" r:id="rId58"/>
    <p:sldId id="1392" r:id="rId59"/>
    <p:sldId id="1371" r:id="rId60"/>
    <p:sldId id="1379" r:id="rId61"/>
    <p:sldId id="1380" r:id="rId62"/>
    <p:sldId id="1373" r:id="rId63"/>
    <p:sldId id="1374" r:id="rId64"/>
    <p:sldId id="1375" r:id="rId65"/>
    <p:sldId id="1376" r:id="rId66"/>
    <p:sldId id="1402" r:id="rId67"/>
    <p:sldId id="1405" r:id="rId68"/>
    <p:sldId id="1404" r:id="rId69"/>
    <p:sldId id="1413" r:id="rId70"/>
    <p:sldId id="1406" r:id="rId71"/>
    <p:sldId id="1407" r:id="rId72"/>
    <p:sldId id="1408" r:id="rId73"/>
    <p:sldId id="1409" r:id="rId74"/>
    <p:sldId id="1410" r:id="rId75"/>
    <p:sldId id="1411" r:id="rId76"/>
    <p:sldId id="1412" r:id="rId77"/>
    <p:sldId id="1403" r:id="rId78"/>
    <p:sldId id="293" r:id="rId79"/>
    <p:sldId id="295" r:id="rId80"/>
    <p:sldId id="296" r:id="rId81"/>
    <p:sldId id="29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40"/>
    <p:restoredTop sz="94643"/>
  </p:normalViewPr>
  <p:slideViewPr>
    <p:cSldViewPr snapToGrid="0" snapToObjects="1">
      <p:cViewPr varScale="1">
        <p:scale>
          <a:sx n="142" d="100"/>
          <a:sy n="142" d="100"/>
        </p:scale>
        <p:origin x="192" y="456"/>
      </p:cViewPr>
      <p:guideLst/>
    </p:cSldViewPr>
  </p:slideViewPr>
  <p:notesTextViewPr>
    <p:cViewPr>
      <p:scale>
        <a:sx n="1" d="1"/>
        <a:sy n="1" d="1"/>
      </p:scale>
      <p:origin x="0" y="0"/>
    </p:cViewPr>
  </p:notesTextViewPr>
  <p:sorterViewPr>
    <p:cViewPr>
      <p:scale>
        <a:sx n="100" d="100"/>
        <a:sy n="100" d="100"/>
      </p:scale>
      <p:origin x="0" y="-59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presProps" Target="pres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ableStyles" Target="tableStyles.xml"/><Relationship Id="rId61" Type="http://schemas.openxmlformats.org/officeDocument/2006/relationships/slide" Target="slides/slide45.xml"/><Relationship Id="rId82"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8C6A8E-7804-044B-9EEA-C17DDFDE1262}" type="doc">
      <dgm:prSet loTypeId="urn:microsoft.com/office/officeart/2005/8/layout/radial3" loCatId="" qsTypeId="urn:microsoft.com/office/officeart/2005/8/quickstyle/simple4" qsCatId="simple" csTypeId="urn:microsoft.com/office/officeart/2005/8/colors/accent0_1" csCatId="mainScheme" phldr="1"/>
      <dgm:spPr/>
      <dgm:t>
        <a:bodyPr/>
        <a:lstStyle/>
        <a:p>
          <a:endParaRPr lang="en-US"/>
        </a:p>
      </dgm:t>
    </dgm:pt>
    <dgm:pt modelId="{8B67779D-7DF7-1F46-9BE7-CB99E68FDDFB}">
      <dgm:prSet phldrT="[Text]"/>
      <dgm:spPr>
        <a:xfrm>
          <a:off x="2367505" y="800845"/>
          <a:ext cx="3273643" cy="3273643"/>
        </a:xfrm>
        <a:solidFill>
          <a:schemeClr val="bg1">
            <a:alpha val="54000"/>
          </a:schemeClr>
        </a:solidFill>
        <a:ln w="57150" cmpd="sng">
          <a:solidFill>
            <a:srgbClr val="F80000"/>
          </a:solidFill>
          <a:prstDash val="solid"/>
        </a:ln>
        <a:effectLst/>
      </dgm:spPr>
      <dgm:t>
        <a:bodyPr/>
        <a:lstStyle/>
        <a:p>
          <a:r>
            <a:rPr lang="en-US" dirty="0">
              <a:solidFill>
                <a:srgbClr val="58595B"/>
              </a:solidFill>
              <a:latin typeface="Calibri"/>
              <a:ea typeface="+mn-ea"/>
              <a:cs typeface="+mn-cs"/>
            </a:rPr>
            <a:t> </a:t>
          </a:r>
        </a:p>
      </dgm:t>
    </dgm:pt>
    <dgm:pt modelId="{34338D17-A1D3-0848-A22A-53499892C3BD}" type="parTrans" cxnId="{2B7DFB34-CFFF-4641-A4EF-4FAFD1E58841}">
      <dgm:prSet/>
      <dgm:spPr/>
      <dgm:t>
        <a:bodyPr/>
        <a:lstStyle/>
        <a:p>
          <a:endParaRPr lang="en-US"/>
        </a:p>
      </dgm:t>
    </dgm:pt>
    <dgm:pt modelId="{06EC09E1-28B2-F142-AD78-668BB0B633C7}" type="sibTrans" cxnId="{2B7DFB34-CFFF-4641-A4EF-4FAFD1E58841}">
      <dgm:prSet/>
      <dgm:spPr/>
      <dgm:t>
        <a:bodyPr/>
        <a:lstStyle/>
        <a:p>
          <a:endParaRPr lang="en-US"/>
        </a:p>
      </dgm:t>
    </dgm:pt>
    <dgm:pt modelId="{3A0BC656-6802-4241-AD02-E10703D46C05}">
      <dgm:prSet phldrT="[Text]"/>
      <dgm:spPr>
        <a:xfrm>
          <a:off x="3513387" y="181795"/>
          <a:ext cx="982090" cy="982090"/>
        </a:xfrm>
        <a:solidFill>
          <a:schemeClr val="tx2"/>
        </a:solidFill>
        <a:ln>
          <a:noFill/>
        </a:ln>
        <a:effectLst/>
      </dgm:spPr>
      <dgm:t>
        <a:bodyPr/>
        <a:lstStyle/>
        <a:p>
          <a:r>
            <a:rPr lang="en-US" dirty="0">
              <a:solidFill>
                <a:srgbClr val="58595B"/>
              </a:solidFill>
              <a:latin typeface="Calibri"/>
              <a:ea typeface="+mn-ea"/>
              <a:cs typeface="+mn-cs"/>
            </a:rPr>
            <a:t> </a:t>
          </a:r>
        </a:p>
      </dgm:t>
    </dgm:pt>
    <dgm:pt modelId="{3E30DFAB-518E-5143-8383-433E426BA4A4}" type="parTrans" cxnId="{C543859C-B845-DF41-A748-770E7CF7F3B7}">
      <dgm:prSet/>
      <dgm:spPr/>
      <dgm:t>
        <a:bodyPr/>
        <a:lstStyle/>
        <a:p>
          <a:endParaRPr lang="en-US"/>
        </a:p>
      </dgm:t>
    </dgm:pt>
    <dgm:pt modelId="{370D5D97-91C2-F845-8BB5-AB5486156FCF}" type="sibTrans" cxnId="{C543859C-B845-DF41-A748-770E7CF7F3B7}">
      <dgm:prSet/>
      <dgm:spPr/>
      <dgm:t>
        <a:bodyPr/>
        <a:lstStyle/>
        <a:p>
          <a:endParaRPr lang="en-US"/>
        </a:p>
      </dgm:t>
    </dgm:pt>
    <dgm:pt modelId="{9C6B26F0-7F4E-8B49-B5DC-24B131876C79}">
      <dgm:prSet phldrT="[Text]"/>
      <dgm:spPr>
        <a:xfrm>
          <a:off x="2274928" y="3171700"/>
          <a:ext cx="982090" cy="982090"/>
        </a:xfrm>
        <a:solidFill>
          <a:schemeClr val="tx2"/>
        </a:solidFill>
        <a:ln>
          <a:noFill/>
        </a:ln>
        <a:effectLst/>
      </dgm:spPr>
      <dgm:t>
        <a:bodyPr/>
        <a:lstStyle/>
        <a:p>
          <a:r>
            <a:rPr lang="en-US" dirty="0">
              <a:solidFill>
                <a:srgbClr val="58595B"/>
              </a:solidFill>
              <a:latin typeface="Calibri"/>
              <a:ea typeface="+mn-ea"/>
              <a:cs typeface="+mn-cs"/>
            </a:rPr>
            <a:t> </a:t>
          </a:r>
        </a:p>
      </dgm:t>
    </dgm:pt>
    <dgm:pt modelId="{FC772CB9-1458-7B44-B28A-52E546E32095}" type="parTrans" cxnId="{0539D781-DE61-9F4E-B65C-1FE3DFF529F3}">
      <dgm:prSet/>
      <dgm:spPr/>
      <dgm:t>
        <a:bodyPr/>
        <a:lstStyle/>
        <a:p>
          <a:endParaRPr lang="en-US"/>
        </a:p>
      </dgm:t>
    </dgm:pt>
    <dgm:pt modelId="{78246343-165B-C140-9FE6-B7FE43A96DA1}" type="sibTrans" cxnId="{0539D781-DE61-9F4E-B65C-1FE3DFF529F3}">
      <dgm:prSet/>
      <dgm:spPr/>
      <dgm:t>
        <a:bodyPr/>
        <a:lstStyle/>
        <a:p>
          <a:endParaRPr lang="en-US"/>
        </a:p>
      </dgm:t>
    </dgm:pt>
    <dgm:pt modelId="{89FBEC1B-0FCF-5348-938E-0BA166BD5A5F}">
      <dgm:prSet phldrT="[Text]"/>
      <dgm:spPr>
        <a:xfrm>
          <a:off x="1761941" y="1933241"/>
          <a:ext cx="982090" cy="982090"/>
        </a:xfrm>
        <a:solidFill>
          <a:schemeClr val="tx2"/>
        </a:solidFill>
        <a:ln>
          <a:noFill/>
        </a:ln>
        <a:effectLst/>
      </dgm:spPr>
      <dgm:t>
        <a:bodyPr/>
        <a:lstStyle/>
        <a:p>
          <a:r>
            <a:rPr lang="en-US" dirty="0">
              <a:solidFill>
                <a:srgbClr val="58595B"/>
              </a:solidFill>
              <a:latin typeface="Calibri"/>
              <a:ea typeface="+mn-ea"/>
              <a:cs typeface="+mn-cs"/>
            </a:rPr>
            <a:t> </a:t>
          </a:r>
        </a:p>
      </dgm:t>
    </dgm:pt>
    <dgm:pt modelId="{687730D7-6D63-4B40-9482-923E22C4294F}" type="parTrans" cxnId="{B94F4C93-1555-604E-B865-5F5AB9D0DE2D}">
      <dgm:prSet/>
      <dgm:spPr/>
      <dgm:t>
        <a:bodyPr/>
        <a:lstStyle/>
        <a:p>
          <a:endParaRPr lang="en-US"/>
        </a:p>
      </dgm:t>
    </dgm:pt>
    <dgm:pt modelId="{89F33DA6-60A9-D04B-8FC7-EC03BC3A5CB4}" type="sibTrans" cxnId="{B94F4C93-1555-604E-B865-5F5AB9D0DE2D}">
      <dgm:prSet/>
      <dgm:spPr/>
      <dgm:t>
        <a:bodyPr/>
        <a:lstStyle/>
        <a:p>
          <a:endParaRPr lang="en-US"/>
        </a:p>
      </dgm:t>
    </dgm:pt>
    <dgm:pt modelId="{281086B7-AB02-CB42-8A34-850ECF0F2EFF}">
      <dgm:prSet phldrT="[Text]"/>
      <dgm:spPr>
        <a:xfrm>
          <a:off x="2274928" y="694782"/>
          <a:ext cx="982090" cy="982090"/>
        </a:xfrm>
        <a:solidFill>
          <a:schemeClr val="tx2"/>
        </a:solidFill>
        <a:ln>
          <a:noFill/>
        </a:ln>
        <a:effectLst/>
      </dgm:spPr>
      <dgm:t>
        <a:bodyPr/>
        <a:lstStyle/>
        <a:p>
          <a:r>
            <a:rPr lang="en-US" dirty="0">
              <a:solidFill>
                <a:srgbClr val="58595B"/>
              </a:solidFill>
              <a:latin typeface="Calibri"/>
              <a:ea typeface="+mn-ea"/>
              <a:cs typeface="+mn-cs"/>
            </a:rPr>
            <a:t> </a:t>
          </a:r>
        </a:p>
      </dgm:t>
    </dgm:pt>
    <dgm:pt modelId="{3499B9EB-14C6-B144-B0D5-106FC43ABB13}" type="parTrans" cxnId="{5B79A792-E34A-7E44-8F1A-BD89D4774684}">
      <dgm:prSet/>
      <dgm:spPr/>
      <dgm:t>
        <a:bodyPr/>
        <a:lstStyle/>
        <a:p>
          <a:endParaRPr lang="en-US"/>
        </a:p>
      </dgm:t>
    </dgm:pt>
    <dgm:pt modelId="{D7CD4E69-5091-C94C-92C3-0F11A4FAFF9A}" type="sibTrans" cxnId="{5B79A792-E34A-7E44-8F1A-BD89D4774684}">
      <dgm:prSet/>
      <dgm:spPr/>
      <dgm:t>
        <a:bodyPr/>
        <a:lstStyle/>
        <a:p>
          <a:endParaRPr lang="en-US"/>
        </a:p>
      </dgm:t>
    </dgm:pt>
    <dgm:pt modelId="{5DC50D1E-9C7E-114E-AA2C-FBB72ECB65BC}">
      <dgm:prSet/>
      <dgm:spPr>
        <a:xfrm>
          <a:off x="4751846" y="694782"/>
          <a:ext cx="982090" cy="982090"/>
        </a:xfrm>
        <a:solidFill>
          <a:schemeClr val="tx2"/>
        </a:solidFill>
        <a:ln>
          <a:noFill/>
        </a:ln>
        <a:effectLst/>
      </dgm:spPr>
      <dgm:t>
        <a:bodyPr/>
        <a:lstStyle/>
        <a:p>
          <a:endParaRPr lang="en-US">
            <a:solidFill>
              <a:srgbClr val="58595B"/>
            </a:solidFill>
            <a:latin typeface="Calibri"/>
            <a:ea typeface="+mn-ea"/>
            <a:cs typeface="+mn-cs"/>
          </a:endParaRPr>
        </a:p>
      </dgm:t>
    </dgm:pt>
    <dgm:pt modelId="{BA8EFC13-3E25-8F44-A953-D3A0857AEFCA}" type="parTrans" cxnId="{563ED2D5-55B4-F84D-BD65-347EDFF22F64}">
      <dgm:prSet/>
      <dgm:spPr/>
      <dgm:t>
        <a:bodyPr/>
        <a:lstStyle/>
        <a:p>
          <a:endParaRPr lang="en-US"/>
        </a:p>
      </dgm:t>
    </dgm:pt>
    <dgm:pt modelId="{36AC4A84-7954-1542-91E7-B7F57B103E93}" type="sibTrans" cxnId="{563ED2D5-55B4-F84D-BD65-347EDFF22F64}">
      <dgm:prSet/>
      <dgm:spPr/>
      <dgm:t>
        <a:bodyPr/>
        <a:lstStyle/>
        <a:p>
          <a:endParaRPr lang="en-US"/>
        </a:p>
      </dgm:t>
    </dgm:pt>
    <dgm:pt modelId="{CBC5C682-6068-7346-A6D6-CCEA4408E30E}">
      <dgm:prSet/>
      <dgm:spPr>
        <a:xfrm>
          <a:off x="5264833" y="1933241"/>
          <a:ext cx="982090" cy="982090"/>
        </a:xfrm>
        <a:solidFill>
          <a:schemeClr val="tx2"/>
        </a:solidFill>
        <a:ln>
          <a:noFill/>
        </a:ln>
        <a:effectLst/>
      </dgm:spPr>
      <dgm:t>
        <a:bodyPr/>
        <a:lstStyle/>
        <a:p>
          <a:endParaRPr lang="en-US">
            <a:solidFill>
              <a:srgbClr val="58595B"/>
            </a:solidFill>
            <a:latin typeface="Calibri"/>
            <a:ea typeface="+mn-ea"/>
            <a:cs typeface="+mn-cs"/>
          </a:endParaRPr>
        </a:p>
      </dgm:t>
    </dgm:pt>
    <dgm:pt modelId="{FFBC27BF-3013-CD4F-8070-DFFD76612D32}" type="parTrans" cxnId="{DD3F0435-FAA5-9446-9E0B-82B470ABADE7}">
      <dgm:prSet/>
      <dgm:spPr/>
      <dgm:t>
        <a:bodyPr/>
        <a:lstStyle/>
        <a:p>
          <a:endParaRPr lang="en-US"/>
        </a:p>
      </dgm:t>
    </dgm:pt>
    <dgm:pt modelId="{A1BD91CD-BE18-274B-9EA3-C8A8CC1B0135}" type="sibTrans" cxnId="{DD3F0435-FAA5-9446-9E0B-82B470ABADE7}">
      <dgm:prSet/>
      <dgm:spPr/>
      <dgm:t>
        <a:bodyPr/>
        <a:lstStyle/>
        <a:p>
          <a:endParaRPr lang="en-US"/>
        </a:p>
      </dgm:t>
    </dgm:pt>
    <dgm:pt modelId="{066632DE-5DF1-A84D-9745-1772D5C0F769}">
      <dgm:prSet/>
      <dgm:spPr>
        <a:xfrm>
          <a:off x="4751846" y="3171700"/>
          <a:ext cx="982090" cy="982090"/>
        </a:xfrm>
        <a:solidFill>
          <a:schemeClr val="tx2"/>
        </a:solidFill>
        <a:ln>
          <a:noFill/>
        </a:ln>
        <a:effectLst/>
      </dgm:spPr>
      <dgm:t>
        <a:bodyPr/>
        <a:lstStyle/>
        <a:p>
          <a:endParaRPr lang="en-US">
            <a:solidFill>
              <a:srgbClr val="58595B"/>
            </a:solidFill>
            <a:latin typeface="Calibri"/>
            <a:ea typeface="+mn-ea"/>
            <a:cs typeface="+mn-cs"/>
          </a:endParaRPr>
        </a:p>
      </dgm:t>
    </dgm:pt>
    <dgm:pt modelId="{F9AE1248-044F-094E-828F-9FB8F279013A}" type="parTrans" cxnId="{F886FFC0-6BBC-3A47-859E-704663718820}">
      <dgm:prSet/>
      <dgm:spPr/>
      <dgm:t>
        <a:bodyPr/>
        <a:lstStyle/>
        <a:p>
          <a:endParaRPr lang="en-US"/>
        </a:p>
      </dgm:t>
    </dgm:pt>
    <dgm:pt modelId="{4FC4C4F4-E166-A64D-9487-538F79B9B3E0}" type="sibTrans" cxnId="{F886FFC0-6BBC-3A47-859E-704663718820}">
      <dgm:prSet/>
      <dgm:spPr/>
      <dgm:t>
        <a:bodyPr/>
        <a:lstStyle/>
        <a:p>
          <a:endParaRPr lang="en-US"/>
        </a:p>
      </dgm:t>
    </dgm:pt>
    <dgm:pt modelId="{61C68E1D-4A53-2640-89AF-528964C10E1A}">
      <dgm:prSet/>
      <dgm:spPr>
        <a:xfrm>
          <a:off x="3513387" y="3684687"/>
          <a:ext cx="982090" cy="982090"/>
        </a:xfrm>
        <a:solidFill>
          <a:schemeClr val="tx2"/>
        </a:solidFill>
        <a:ln>
          <a:noFill/>
        </a:ln>
        <a:effectLst/>
      </dgm:spPr>
      <dgm:t>
        <a:bodyPr/>
        <a:lstStyle/>
        <a:p>
          <a:endParaRPr lang="en-US">
            <a:solidFill>
              <a:srgbClr val="58595B"/>
            </a:solidFill>
            <a:latin typeface="Calibri"/>
            <a:ea typeface="+mn-ea"/>
            <a:cs typeface="+mn-cs"/>
          </a:endParaRPr>
        </a:p>
      </dgm:t>
    </dgm:pt>
    <dgm:pt modelId="{F9E567B0-DB4F-584A-B46E-2CED2C0A9907}" type="parTrans" cxnId="{279A3CBE-F056-2340-8D41-8E4C17F3E226}">
      <dgm:prSet/>
      <dgm:spPr/>
      <dgm:t>
        <a:bodyPr/>
        <a:lstStyle/>
        <a:p>
          <a:endParaRPr lang="en-US"/>
        </a:p>
      </dgm:t>
    </dgm:pt>
    <dgm:pt modelId="{87C3BAE4-E77A-2041-881F-9E4E98E900B8}" type="sibTrans" cxnId="{279A3CBE-F056-2340-8D41-8E4C17F3E226}">
      <dgm:prSet/>
      <dgm:spPr/>
      <dgm:t>
        <a:bodyPr/>
        <a:lstStyle/>
        <a:p>
          <a:endParaRPr lang="en-US"/>
        </a:p>
      </dgm:t>
    </dgm:pt>
    <dgm:pt modelId="{8A38A6D7-113C-B747-A1FD-B77421ADD5C5}" type="pres">
      <dgm:prSet presAssocID="{A58C6A8E-7804-044B-9EEA-C17DDFDE1262}" presName="composite" presStyleCnt="0">
        <dgm:presLayoutVars>
          <dgm:chMax val="1"/>
          <dgm:dir/>
          <dgm:resizeHandles val="exact"/>
        </dgm:presLayoutVars>
      </dgm:prSet>
      <dgm:spPr/>
    </dgm:pt>
    <dgm:pt modelId="{A1C1653F-7B85-E74F-A349-E6AAD5E38BA2}" type="pres">
      <dgm:prSet presAssocID="{A58C6A8E-7804-044B-9EEA-C17DDFDE1262}" presName="radial" presStyleCnt="0">
        <dgm:presLayoutVars>
          <dgm:animLvl val="ctr"/>
        </dgm:presLayoutVars>
      </dgm:prSet>
      <dgm:spPr/>
    </dgm:pt>
    <dgm:pt modelId="{2FC29E27-E9B0-2F42-82A1-83FB01DD5933}" type="pres">
      <dgm:prSet presAssocID="{8B67779D-7DF7-1F46-9BE7-CB99E68FDDFB}" presName="centerShape" presStyleLbl="vennNode1" presStyleIdx="0" presStyleCnt="9" custScaleX="133894" custScaleY="133894" custLinFactNeighborX="-3" custLinFactNeighborY="382"/>
      <dgm:spPr>
        <a:prstGeom prst="ellipse">
          <a:avLst/>
        </a:prstGeom>
      </dgm:spPr>
    </dgm:pt>
    <dgm:pt modelId="{B1A7D17D-6275-E745-B90F-66B9CAA40C78}" type="pres">
      <dgm:prSet presAssocID="{3A0BC656-6802-4241-AD02-E10703D46C05}" presName="node" presStyleLbl="vennNode1" presStyleIdx="1" presStyleCnt="9" custScaleX="80336" custScaleY="80336">
        <dgm:presLayoutVars>
          <dgm:bulletEnabled val="1"/>
        </dgm:presLayoutVars>
      </dgm:prSet>
      <dgm:spPr>
        <a:prstGeom prst="ellipse">
          <a:avLst/>
        </a:prstGeom>
      </dgm:spPr>
    </dgm:pt>
    <dgm:pt modelId="{29DC9B2A-EE5A-7043-B6F3-89C697EB1036}" type="pres">
      <dgm:prSet presAssocID="{5DC50D1E-9C7E-114E-AA2C-FBB72ECB65BC}" presName="node" presStyleLbl="vennNode1" presStyleIdx="2" presStyleCnt="9" custScaleX="80336" custScaleY="80336">
        <dgm:presLayoutVars>
          <dgm:bulletEnabled val="1"/>
        </dgm:presLayoutVars>
      </dgm:prSet>
      <dgm:spPr>
        <a:prstGeom prst="ellipse">
          <a:avLst/>
        </a:prstGeom>
      </dgm:spPr>
    </dgm:pt>
    <dgm:pt modelId="{594C746A-FD10-B94C-99DE-756EEA99CFD0}" type="pres">
      <dgm:prSet presAssocID="{CBC5C682-6068-7346-A6D6-CCEA4408E30E}" presName="node" presStyleLbl="vennNode1" presStyleIdx="3" presStyleCnt="9" custScaleX="80336" custScaleY="80336">
        <dgm:presLayoutVars>
          <dgm:bulletEnabled val="1"/>
        </dgm:presLayoutVars>
      </dgm:prSet>
      <dgm:spPr>
        <a:prstGeom prst="ellipse">
          <a:avLst/>
        </a:prstGeom>
      </dgm:spPr>
    </dgm:pt>
    <dgm:pt modelId="{58A5FE1C-DF6F-7A46-9AF1-3645B7D89AA9}" type="pres">
      <dgm:prSet presAssocID="{066632DE-5DF1-A84D-9745-1772D5C0F769}" presName="node" presStyleLbl="vennNode1" presStyleIdx="4" presStyleCnt="9" custScaleX="80336" custScaleY="80336">
        <dgm:presLayoutVars>
          <dgm:bulletEnabled val="1"/>
        </dgm:presLayoutVars>
      </dgm:prSet>
      <dgm:spPr>
        <a:prstGeom prst="ellipse">
          <a:avLst/>
        </a:prstGeom>
      </dgm:spPr>
    </dgm:pt>
    <dgm:pt modelId="{8CCB323F-D953-7643-95F1-71D0D20ED7A6}" type="pres">
      <dgm:prSet presAssocID="{61C68E1D-4A53-2640-89AF-528964C10E1A}" presName="node" presStyleLbl="vennNode1" presStyleIdx="5" presStyleCnt="9" custScaleX="80336" custScaleY="80336">
        <dgm:presLayoutVars>
          <dgm:bulletEnabled val="1"/>
        </dgm:presLayoutVars>
      </dgm:prSet>
      <dgm:spPr>
        <a:prstGeom prst="ellipse">
          <a:avLst/>
        </a:prstGeom>
      </dgm:spPr>
    </dgm:pt>
    <dgm:pt modelId="{430A1283-64D1-D643-A660-993D1CCE22A6}" type="pres">
      <dgm:prSet presAssocID="{9C6B26F0-7F4E-8B49-B5DC-24B131876C79}" presName="node" presStyleLbl="vennNode1" presStyleIdx="6" presStyleCnt="9" custScaleX="80336" custScaleY="80336">
        <dgm:presLayoutVars>
          <dgm:bulletEnabled val="1"/>
        </dgm:presLayoutVars>
      </dgm:prSet>
      <dgm:spPr>
        <a:prstGeom prst="ellipse">
          <a:avLst/>
        </a:prstGeom>
      </dgm:spPr>
    </dgm:pt>
    <dgm:pt modelId="{2F576A96-82B7-454D-BF75-2FE4C7471AF8}" type="pres">
      <dgm:prSet presAssocID="{89FBEC1B-0FCF-5348-938E-0BA166BD5A5F}" presName="node" presStyleLbl="vennNode1" presStyleIdx="7" presStyleCnt="9" custScaleX="80336" custScaleY="80336">
        <dgm:presLayoutVars>
          <dgm:bulletEnabled val="1"/>
        </dgm:presLayoutVars>
      </dgm:prSet>
      <dgm:spPr>
        <a:prstGeom prst="ellipse">
          <a:avLst/>
        </a:prstGeom>
      </dgm:spPr>
    </dgm:pt>
    <dgm:pt modelId="{5640748B-7F2C-DB4D-AFCD-91DCC9CB225A}" type="pres">
      <dgm:prSet presAssocID="{281086B7-AB02-CB42-8A34-850ECF0F2EFF}" presName="node" presStyleLbl="vennNode1" presStyleIdx="8" presStyleCnt="9" custScaleX="80336" custScaleY="80336">
        <dgm:presLayoutVars>
          <dgm:bulletEnabled val="1"/>
        </dgm:presLayoutVars>
      </dgm:prSet>
      <dgm:spPr>
        <a:prstGeom prst="ellipse">
          <a:avLst/>
        </a:prstGeom>
      </dgm:spPr>
    </dgm:pt>
  </dgm:ptLst>
  <dgm:cxnLst>
    <dgm:cxn modelId="{5BB6F002-1FEC-6E43-B971-2FB4CF347288}" type="presOf" srcId="{3A0BC656-6802-4241-AD02-E10703D46C05}" destId="{B1A7D17D-6275-E745-B90F-66B9CAA40C78}" srcOrd="0" destOrd="0" presId="urn:microsoft.com/office/officeart/2005/8/layout/radial3"/>
    <dgm:cxn modelId="{4A575D08-834C-8345-AC3D-0CDC02ED0158}" type="presOf" srcId="{CBC5C682-6068-7346-A6D6-CCEA4408E30E}" destId="{594C746A-FD10-B94C-99DE-756EEA99CFD0}" srcOrd="0" destOrd="0" presId="urn:microsoft.com/office/officeart/2005/8/layout/radial3"/>
    <dgm:cxn modelId="{84D0A718-9C85-CA4B-A0D9-4C36E92FEDE6}" type="presOf" srcId="{A58C6A8E-7804-044B-9EEA-C17DDFDE1262}" destId="{8A38A6D7-113C-B747-A1FD-B77421ADD5C5}" srcOrd="0" destOrd="0" presId="urn:microsoft.com/office/officeart/2005/8/layout/radial3"/>
    <dgm:cxn modelId="{9FBE5F25-A7A7-C24D-A8B0-6E42A07586D7}" type="presOf" srcId="{281086B7-AB02-CB42-8A34-850ECF0F2EFF}" destId="{5640748B-7F2C-DB4D-AFCD-91DCC9CB225A}" srcOrd="0" destOrd="0" presId="urn:microsoft.com/office/officeart/2005/8/layout/radial3"/>
    <dgm:cxn modelId="{4034E425-CD2A-1F49-BED6-AE9F78FBA751}" type="presOf" srcId="{8B67779D-7DF7-1F46-9BE7-CB99E68FDDFB}" destId="{2FC29E27-E9B0-2F42-82A1-83FB01DD5933}" srcOrd="0" destOrd="0" presId="urn:microsoft.com/office/officeart/2005/8/layout/radial3"/>
    <dgm:cxn modelId="{2B7DFB34-CFFF-4641-A4EF-4FAFD1E58841}" srcId="{A58C6A8E-7804-044B-9EEA-C17DDFDE1262}" destId="{8B67779D-7DF7-1F46-9BE7-CB99E68FDDFB}" srcOrd="0" destOrd="0" parTransId="{34338D17-A1D3-0848-A22A-53499892C3BD}" sibTransId="{06EC09E1-28B2-F142-AD78-668BB0B633C7}"/>
    <dgm:cxn modelId="{DD3F0435-FAA5-9446-9E0B-82B470ABADE7}" srcId="{8B67779D-7DF7-1F46-9BE7-CB99E68FDDFB}" destId="{CBC5C682-6068-7346-A6D6-CCEA4408E30E}" srcOrd="2" destOrd="0" parTransId="{FFBC27BF-3013-CD4F-8070-DFFD76612D32}" sibTransId="{A1BD91CD-BE18-274B-9EA3-C8A8CC1B0135}"/>
    <dgm:cxn modelId="{AD7B1C3B-55F8-AC49-8D6F-C579A82706C5}" type="presOf" srcId="{9C6B26F0-7F4E-8B49-B5DC-24B131876C79}" destId="{430A1283-64D1-D643-A660-993D1CCE22A6}" srcOrd="0" destOrd="0" presId="urn:microsoft.com/office/officeart/2005/8/layout/radial3"/>
    <dgm:cxn modelId="{946B2E54-DC41-1C42-8C48-BBC3C5A8D738}" type="presOf" srcId="{5DC50D1E-9C7E-114E-AA2C-FBB72ECB65BC}" destId="{29DC9B2A-EE5A-7043-B6F3-89C697EB1036}" srcOrd="0" destOrd="0" presId="urn:microsoft.com/office/officeart/2005/8/layout/radial3"/>
    <dgm:cxn modelId="{0539D781-DE61-9F4E-B65C-1FE3DFF529F3}" srcId="{8B67779D-7DF7-1F46-9BE7-CB99E68FDDFB}" destId="{9C6B26F0-7F4E-8B49-B5DC-24B131876C79}" srcOrd="5" destOrd="0" parTransId="{FC772CB9-1458-7B44-B28A-52E546E32095}" sibTransId="{78246343-165B-C140-9FE6-B7FE43A96DA1}"/>
    <dgm:cxn modelId="{5B79A792-E34A-7E44-8F1A-BD89D4774684}" srcId="{8B67779D-7DF7-1F46-9BE7-CB99E68FDDFB}" destId="{281086B7-AB02-CB42-8A34-850ECF0F2EFF}" srcOrd="7" destOrd="0" parTransId="{3499B9EB-14C6-B144-B0D5-106FC43ABB13}" sibTransId="{D7CD4E69-5091-C94C-92C3-0F11A4FAFF9A}"/>
    <dgm:cxn modelId="{B94F4C93-1555-604E-B865-5F5AB9D0DE2D}" srcId="{8B67779D-7DF7-1F46-9BE7-CB99E68FDDFB}" destId="{89FBEC1B-0FCF-5348-938E-0BA166BD5A5F}" srcOrd="6" destOrd="0" parTransId="{687730D7-6D63-4B40-9482-923E22C4294F}" sibTransId="{89F33DA6-60A9-D04B-8FC7-EC03BC3A5CB4}"/>
    <dgm:cxn modelId="{C543859C-B845-DF41-A748-770E7CF7F3B7}" srcId="{8B67779D-7DF7-1F46-9BE7-CB99E68FDDFB}" destId="{3A0BC656-6802-4241-AD02-E10703D46C05}" srcOrd="0" destOrd="0" parTransId="{3E30DFAB-518E-5143-8383-433E426BA4A4}" sibTransId="{370D5D97-91C2-F845-8BB5-AB5486156FCF}"/>
    <dgm:cxn modelId="{CEECC2AF-1E1A-594F-BF5A-4D17FC07FE7D}" type="presOf" srcId="{61C68E1D-4A53-2640-89AF-528964C10E1A}" destId="{8CCB323F-D953-7643-95F1-71D0D20ED7A6}" srcOrd="0" destOrd="0" presId="urn:microsoft.com/office/officeart/2005/8/layout/radial3"/>
    <dgm:cxn modelId="{279A3CBE-F056-2340-8D41-8E4C17F3E226}" srcId="{8B67779D-7DF7-1F46-9BE7-CB99E68FDDFB}" destId="{61C68E1D-4A53-2640-89AF-528964C10E1A}" srcOrd="4" destOrd="0" parTransId="{F9E567B0-DB4F-584A-B46E-2CED2C0A9907}" sibTransId="{87C3BAE4-E77A-2041-881F-9E4E98E900B8}"/>
    <dgm:cxn modelId="{F464E4BE-70FD-964E-ACE7-EEDF2E7E8655}" type="presOf" srcId="{89FBEC1B-0FCF-5348-938E-0BA166BD5A5F}" destId="{2F576A96-82B7-454D-BF75-2FE4C7471AF8}" srcOrd="0" destOrd="0" presId="urn:microsoft.com/office/officeart/2005/8/layout/radial3"/>
    <dgm:cxn modelId="{F886FFC0-6BBC-3A47-859E-704663718820}" srcId="{8B67779D-7DF7-1F46-9BE7-CB99E68FDDFB}" destId="{066632DE-5DF1-A84D-9745-1772D5C0F769}" srcOrd="3" destOrd="0" parTransId="{F9AE1248-044F-094E-828F-9FB8F279013A}" sibTransId="{4FC4C4F4-E166-A64D-9487-538F79B9B3E0}"/>
    <dgm:cxn modelId="{563ED2D5-55B4-F84D-BD65-347EDFF22F64}" srcId="{8B67779D-7DF7-1F46-9BE7-CB99E68FDDFB}" destId="{5DC50D1E-9C7E-114E-AA2C-FBB72ECB65BC}" srcOrd="1" destOrd="0" parTransId="{BA8EFC13-3E25-8F44-A953-D3A0857AEFCA}" sibTransId="{36AC4A84-7954-1542-91E7-B7F57B103E93}"/>
    <dgm:cxn modelId="{15DAEAE8-40D8-444C-81AC-435B2B7050F0}" type="presOf" srcId="{066632DE-5DF1-A84D-9745-1772D5C0F769}" destId="{58A5FE1C-DF6F-7A46-9AF1-3645B7D89AA9}" srcOrd="0" destOrd="0" presId="urn:microsoft.com/office/officeart/2005/8/layout/radial3"/>
    <dgm:cxn modelId="{A7223EB1-9C8C-2542-954B-0F2C2942A6B3}" type="presParOf" srcId="{8A38A6D7-113C-B747-A1FD-B77421ADD5C5}" destId="{A1C1653F-7B85-E74F-A349-E6AAD5E38BA2}" srcOrd="0" destOrd="0" presId="urn:microsoft.com/office/officeart/2005/8/layout/radial3"/>
    <dgm:cxn modelId="{34326D4A-13E0-CB4B-B879-4A042039CDBD}" type="presParOf" srcId="{A1C1653F-7B85-E74F-A349-E6AAD5E38BA2}" destId="{2FC29E27-E9B0-2F42-82A1-83FB01DD5933}" srcOrd="0" destOrd="0" presId="urn:microsoft.com/office/officeart/2005/8/layout/radial3"/>
    <dgm:cxn modelId="{1F786382-70D5-CD4A-B562-4EEFB763C191}" type="presParOf" srcId="{A1C1653F-7B85-E74F-A349-E6AAD5E38BA2}" destId="{B1A7D17D-6275-E745-B90F-66B9CAA40C78}" srcOrd="1" destOrd="0" presId="urn:microsoft.com/office/officeart/2005/8/layout/radial3"/>
    <dgm:cxn modelId="{BBA644BF-805C-8F4D-96C1-66F3D68C1B68}" type="presParOf" srcId="{A1C1653F-7B85-E74F-A349-E6AAD5E38BA2}" destId="{29DC9B2A-EE5A-7043-B6F3-89C697EB1036}" srcOrd="2" destOrd="0" presId="urn:microsoft.com/office/officeart/2005/8/layout/radial3"/>
    <dgm:cxn modelId="{50919BF7-B04D-EB43-AA8F-2200A4E3F0F3}" type="presParOf" srcId="{A1C1653F-7B85-E74F-A349-E6AAD5E38BA2}" destId="{594C746A-FD10-B94C-99DE-756EEA99CFD0}" srcOrd="3" destOrd="0" presId="urn:microsoft.com/office/officeart/2005/8/layout/radial3"/>
    <dgm:cxn modelId="{9CF8A88B-57CD-9A45-9B3A-A99D68CEA693}" type="presParOf" srcId="{A1C1653F-7B85-E74F-A349-E6AAD5E38BA2}" destId="{58A5FE1C-DF6F-7A46-9AF1-3645B7D89AA9}" srcOrd="4" destOrd="0" presId="urn:microsoft.com/office/officeart/2005/8/layout/radial3"/>
    <dgm:cxn modelId="{56D7652E-FD08-D041-96B9-D75A0BF9E685}" type="presParOf" srcId="{A1C1653F-7B85-E74F-A349-E6AAD5E38BA2}" destId="{8CCB323F-D953-7643-95F1-71D0D20ED7A6}" srcOrd="5" destOrd="0" presId="urn:microsoft.com/office/officeart/2005/8/layout/radial3"/>
    <dgm:cxn modelId="{CB1E231A-E8D8-8E48-BA8F-12F8F091F278}" type="presParOf" srcId="{A1C1653F-7B85-E74F-A349-E6AAD5E38BA2}" destId="{430A1283-64D1-D643-A660-993D1CCE22A6}" srcOrd="6" destOrd="0" presId="urn:microsoft.com/office/officeart/2005/8/layout/radial3"/>
    <dgm:cxn modelId="{1355C87F-83CB-3345-9EA7-063110E81FDF}" type="presParOf" srcId="{A1C1653F-7B85-E74F-A349-E6AAD5E38BA2}" destId="{2F576A96-82B7-454D-BF75-2FE4C7471AF8}" srcOrd="7" destOrd="0" presId="urn:microsoft.com/office/officeart/2005/8/layout/radial3"/>
    <dgm:cxn modelId="{28709A57-DAE3-E44D-9347-EEB562C85798}" type="presParOf" srcId="{A1C1653F-7B85-E74F-A349-E6AAD5E38BA2}" destId="{5640748B-7F2C-DB4D-AFCD-91DCC9CB225A}"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9E27-E9B0-2F42-82A1-83FB01DD5933}">
      <dsp:nvSpPr>
        <dsp:cNvPr id="0" name=""/>
        <dsp:cNvSpPr/>
      </dsp:nvSpPr>
      <dsp:spPr>
        <a:xfrm>
          <a:off x="1371674" y="579241"/>
          <a:ext cx="3273638" cy="3273638"/>
        </a:xfrm>
        <a:prstGeom prst="ellipse">
          <a:avLst/>
        </a:prstGeom>
        <a:solidFill>
          <a:schemeClr val="bg1">
            <a:alpha val="54000"/>
          </a:schemeClr>
        </a:solidFill>
        <a:ln w="57150" cmpd="sng">
          <a:solidFill>
            <a:srgbClr val="F80000"/>
          </a:solidFill>
          <a:prstDash val="solid"/>
        </a:ln>
        <a:effectLst/>
      </dsp:spPr>
      <dsp:style>
        <a:lnRef idx="0">
          <a:scrgbClr r="0" g="0" b="0"/>
        </a:lnRef>
        <a:fillRef idx="3">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rgbClr val="58595B"/>
              </a:solidFill>
              <a:latin typeface="Calibri"/>
              <a:ea typeface="+mn-ea"/>
              <a:cs typeface="+mn-cs"/>
            </a:rPr>
            <a:t> </a:t>
          </a:r>
        </a:p>
      </dsp:txBody>
      <dsp:txXfrm>
        <a:off x="1851087" y="1058654"/>
        <a:ext cx="2314812" cy="2314812"/>
      </dsp:txXfrm>
    </dsp:sp>
    <dsp:sp modelId="{B1A7D17D-6275-E745-B90F-66B9CAA40C78}">
      <dsp:nvSpPr>
        <dsp:cNvPr id="0" name=""/>
        <dsp:cNvSpPr/>
      </dsp:nvSpPr>
      <dsp:spPr>
        <a:xfrm>
          <a:off x="2517546" y="120630"/>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2661369" y="264453"/>
        <a:ext cx="694440" cy="694440"/>
      </dsp:txXfrm>
    </dsp:sp>
    <dsp:sp modelId="{29DC9B2A-EE5A-7043-B6F3-89C697EB1036}">
      <dsp:nvSpPr>
        <dsp:cNvPr id="0" name=""/>
        <dsp:cNvSpPr/>
      </dsp:nvSpPr>
      <dsp:spPr>
        <a:xfrm>
          <a:off x="3643418" y="586981"/>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3787241" y="730804"/>
        <a:ext cx="694440" cy="694440"/>
      </dsp:txXfrm>
    </dsp:sp>
    <dsp:sp modelId="{594C746A-FD10-B94C-99DE-756EEA99CFD0}">
      <dsp:nvSpPr>
        <dsp:cNvPr id="0" name=""/>
        <dsp:cNvSpPr/>
      </dsp:nvSpPr>
      <dsp:spPr>
        <a:xfrm>
          <a:off x="4109769" y="1712853"/>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4253592" y="1856676"/>
        <a:ext cx="694440" cy="694440"/>
      </dsp:txXfrm>
    </dsp:sp>
    <dsp:sp modelId="{58A5FE1C-DF6F-7A46-9AF1-3645B7D89AA9}">
      <dsp:nvSpPr>
        <dsp:cNvPr id="0" name=""/>
        <dsp:cNvSpPr/>
      </dsp:nvSpPr>
      <dsp:spPr>
        <a:xfrm>
          <a:off x="3643418" y="2838725"/>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3787241" y="2982548"/>
        <a:ext cx="694440" cy="694440"/>
      </dsp:txXfrm>
    </dsp:sp>
    <dsp:sp modelId="{8CCB323F-D953-7643-95F1-71D0D20ED7A6}">
      <dsp:nvSpPr>
        <dsp:cNvPr id="0" name=""/>
        <dsp:cNvSpPr/>
      </dsp:nvSpPr>
      <dsp:spPr>
        <a:xfrm>
          <a:off x="2517546" y="3305076"/>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endParaRPr lang="en-US" sz="4200" kern="1200">
            <a:solidFill>
              <a:srgbClr val="58595B"/>
            </a:solidFill>
            <a:latin typeface="Calibri"/>
            <a:ea typeface="+mn-ea"/>
            <a:cs typeface="+mn-cs"/>
          </a:endParaRPr>
        </a:p>
      </dsp:txBody>
      <dsp:txXfrm>
        <a:off x="2661369" y="3448899"/>
        <a:ext cx="694440" cy="694440"/>
      </dsp:txXfrm>
    </dsp:sp>
    <dsp:sp modelId="{430A1283-64D1-D643-A660-993D1CCE22A6}">
      <dsp:nvSpPr>
        <dsp:cNvPr id="0" name=""/>
        <dsp:cNvSpPr/>
      </dsp:nvSpPr>
      <dsp:spPr>
        <a:xfrm>
          <a:off x="1391674" y="2838725"/>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535497" y="2982548"/>
        <a:ext cx="694440" cy="694440"/>
      </dsp:txXfrm>
    </dsp:sp>
    <dsp:sp modelId="{2F576A96-82B7-454D-BF75-2FE4C7471AF8}">
      <dsp:nvSpPr>
        <dsp:cNvPr id="0" name=""/>
        <dsp:cNvSpPr/>
      </dsp:nvSpPr>
      <dsp:spPr>
        <a:xfrm>
          <a:off x="925323" y="1712853"/>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069146" y="1856676"/>
        <a:ext cx="694440" cy="694440"/>
      </dsp:txXfrm>
    </dsp:sp>
    <dsp:sp modelId="{5640748B-7F2C-DB4D-AFCD-91DCC9CB225A}">
      <dsp:nvSpPr>
        <dsp:cNvPr id="0" name=""/>
        <dsp:cNvSpPr/>
      </dsp:nvSpPr>
      <dsp:spPr>
        <a:xfrm>
          <a:off x="1391674" y="586981"/>
          <a:ext cx="982086" cy="982086"/>
        </a:xfrm>
        <a:prstGeom prst="ellipse">
          <a:avLst/>
        </a:prstGeom>
        <a:solidFill>
          <a:schemeClr val="tx2"/>
        </a:soli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rgbClr val="58595B"/>
              </a:solidFill>
              <a:latin typeface="Calibri"/>
              <a:ea typeface="+mn-ea"/>
              <a:cs typeface="+mn-cs"/>
            </a:rPr>
            <a:t> </a:t>
          </a:r>
        </a:p>
      </dsp:txBody>
      <dsp:txXfrm>
        <a:off x="1535497" y="730804"/>
        <a:ext cx="694440" cy="69444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73B25-3FA4-804E-8962-AC0C8DD7EB2C}" type="datetimeFigureOut">
              <a:rPr lang="en-US" smtClean="0"/>
              <a:t>4/30/18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26B7C-0E73-D845-BB4F-210E9A348D55}" type="slidenum">
              <a:rPr lang="en-US" smtClean="0"/>
              <a:t>‹#›</a:t>
            </a:fld>
            <a:endParaRPr lang="en-US"/>
          </a:p>
        </p:txBody>
      </p:sp>
    </p:spTree>
    <p:extLst>
      <p:ext uri="{BB962C8B-B14F-4D97-AF65-F5344CB8AC3E}">
        <p14:creationId xmlns:p14="http://schemas.microsoft.com/office/powerpoint/2010/main" val="5224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408194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is a </a:t>
            </a:r>
            <a:r>
              <a:rPr lang="en-US" b="1" dirty="0"/>
              <a:t>Section Header with Picture </a:t>
            </a:r>
            <a:r>
              <a:rPr lang="en-US" b="0" dirty="0"/>
              <a:t>slide</a:t>
            </a:r>
            <a:r>
              <a:rPr lang="en-US" b="1" dirty="0"/>
              <a:t> </a:t>
            </a:r>
            <a:r>
              <a:rPr lang="en-US" baseline="0" dirty="0"/>
              <a:t>ideal for including a picture with a brief title and optional subtitle. </a:t>
            </a:r>
            <a:r>
              <a:rPr lang="en-US" dirty="0"/>
              <a:t>This slide can also be used as a </a:t>
            </a:r>
            <a:r>
              <a:rPr lang="en-US" b="1" dirty="0"/>
              <a:t>Q and A slide</a:t>
            </a:r>
            <a:r>
              <a:rPr lang="en-US" dirty="0"/>
              <a:t>.</a:t>
            </a:r>
            <a:endParaRPr lang="en-US" baseline="0" dirty="0"/>
          </a:p>
          <a:p>
            <a:endParaRPr lang="en-US" baseline="0" dirty="0"/>
          </a:p>
          <a:p>
            <a:r>
              <a:rPr lang="en-US" baseline="0" dirty="0"/>
              <a:t>To customize this slide with your own picture:</a:t>
            </a:r>
          </a:p>
          <a:p>
            <a:endParaRPr lang="en-US" baseline="0" dirty="0"/>
          </a:p>
          <a:p>
            <a:pPr marL="0" indent="0">
              <a:buNone/>
            </a:pPr>
            <a:r>
              <a:rPr lang="en-US" b="1" baseline="0" dirty="0"/>
              <a:t>Right-click</a:t>
            </a:r>
            <a:r>
              <a:rPr lang="en-US" baseline="0" dirty="0"/>
              <a:t> the slide area and choose </a:t>
            </a:r>
            <a:r>
              <a:rPr lang="en-US" b="1" baseline="0" dirty="0"/>
              <a:t>Format Background </a:t>
            </a:r>
            <a:r>
              <a:rPr lang="en-US" baseline="0" dirty="0"/>
              <a:t>from the pop-up menu. From the </a:t>
            </a:r>
            <a:r>
              <a:rPr lang="en-US" b="1" baseline="0" dirty="0"/>
              <a:t>Fill</a:t>
            </a:r>
            <a:r>
              <a:rPr lang="en-US" baseline="0" dirty="0"/>
              <a:t> menu, click </a:t>
            </a:r>
            <a:r>
              <a:rPr lang="en-US" b="1" baseline="0" dirty="0"/>
              <a:t>Picture</a:t>
            </a:r>
            <a:r>
              <a:rPr lang="en-US" baseline="0" dirty="0"/>
              <a:t> </a:t>
            </a:r>
            <a:r>
              <a:rPr lang="en-US" b="1" baseline="0" dirty="0"/>
              <a:t>and texture fill</a:t>
            </a:r>
            <a:r>
              <a:rPr lang="en-US" baseline="0" dirty="0"/>
              <a:t>. Under </a:t>
            </a:r>
            <a:r>
              <a:rPr lang="en-US" b="1" baseline="0" dirty="0"/>
              <a:t>Insert from: </a:t>
            </a:r>
            <a:r>
              <a:rPr lang="en-US" baseline="0" dirty="0"/>
              <a:t>click </a:t>
            </a:r>
            <a:r>
              <a:rPr lang="en-US" b="1" baseline="0" dirty="0"/>
              <a:t>File</a:t>
            </a:r>
            <a:r>
              <a:rPr lang="en-US" baseline="0" dirty="0"/>
              <a:t>. Locate your new picture and click </a:t>
            </a:r>
            <a:r>
              <a:rPr lang="en-US" b="1" baseline="0" dirty="0"/>
              <a:t>Insert</a:t>
            </a:r>
            <a:r>
              <a:rPr lang="en-US" baseline="0" dirty="0"/>
              <a:t>.</a:t>
            </a:r>
          </a:p>
          <a:p>
            <a:pPr marL="0" indent="0">
              <a:buNone/>
            </a:pPr>
            <a:endParaRPr lang="en-US" baseline="0" dirty="0"/>
          </a:p>
          <a:p>
            <a:pPr marL="0" indent="0">
              <a:buNone/>
            </a:pPr>
            <a:endParaRPr lang="en-US" baseline="0" dirty="0"/>
          </a:p>
          <a:p>
            <a:pPr marL="0" indent="0">
              <a:buNone/>
            </a:pPr>
            <a:r>
              <a:rPr lang="en-US" sz="1100" b="0" kern="1200" dirty="0">
                <a:latin typeface="+mn-lt"/>
                <a:ea typeface="+mn-ea"/>
                <a:cs typeface="+mn-cs"/>
              </a:rPr>
              <a:t>To </a:t>
            </a:r>
            <a:r>
              <a:rPr lang="en-US" sz="1100" b="1" kern="1200" dirty="0">
                <a:latin typeface="+mn-lt"/>
                <a:ea typeface="+mn-ea"/>
                <a:cs typeface="+mn-cs"/>
              </a:rPr>
              <a:t>copy the Customized Background </a:t>
            </a:r>
            <a:r>
              <a:rPr lang="en-US" sz="1100" b="0" kern="1200" dirty="0">
                <a:latin typeface="+mn-lt"/>
                <a:ea typeface="+mn-ea"/>
                <a:cs typeface="+mn-cs"/>
              </a:rPr>
              <a:t>from Another Presentation on </a:t>
            </a:r>
            <a:r>
              <a:rPr lang="en-US" sz="1100" b="1" kern="1200" dirty="0">
                <a:latin typeface="+mn-lt"/>
                <a:ea typeface="+mn-ea"/>
                <a:cs typeface="+mn-cs"/>
              </a:rPr>
              <a:t>PC</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Reuse Slides</a:t>
            </a:r>
            <a:r>
              <a:rPr lang="en-US" sz="1100" b="0" kern="1200" dirty="0">
                <a:latin typeface="+mn-lt"/>
                <a:ea typeface="+mn-ea"/>
                <a:cs typeface="+mn-cs"/>
              </a:rPr>
              <a:t>.</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Browse</a:t>
            </a:r>
            <a:r>
              <a:rPr lang="en-US" sz="1100" b="0" kern="1200" dirty="0">
                <a:latin typeface="+mn-lt"/>
                <a:ea typeface="+mn-ea"/>
                <a:cs typeface="+mn-cs"/>
              </a:rPr>
              <a:t> in the </a:t>
            </a:r>
            <a:r>
              <a:rPr lang="en-US" sz="1100" b="1" kern="1200" dirty="0">
                <a:latin typeface="+mn-lt"/>
                <a:ea typeface="+mn-ea"/>
                <a:cs typeface="+mn-cs"/>
              </a:rPr>
              <a:t>Reuse Slides </a:t>
            </a:r>
            <a:r>
              <a:rPr lang="en-US" sz="1100" b="0" kern="1200" dirty="0">
                <a:latin typeface="+mn-lt"/>
                <a:ea typeface="+mn-ea"/>
                <a:cs typeface="+mn-cs"/>
              </a:rPr>
              <a:t>panel and select </a:t>
            </a:r>
            <a:r>
              <a:rPr lang="en-US" sz="1100" b="1" kern="1200" dirty="0">
                <a:latin typeface="+mn-lt"/>
                <a:ea typeface="+mn-ea"/>
                <a:cs typeface="+mn-cs"/>
              </a:rPr>
              <a:t>Browse Files</a:t>
            </a:r>
            <a:r>
              <a:rPr lang="en-US" sz="1100" b="0" kern="1200" dirty="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a:latin typeface="+mn-lt"/>
                <a:ea typeface="+mn-ea"/>
                <a:cs typeface="+mn-cs"/>
              </a:rPr>
              <a:t>Check</a:t>
            </a:r>
            <a:r>
              <a:rPr lang="en-US" sz="1100" b="0" kern="1200" baseline="0" dirty="0">
                <a:latin typeface="+mn-lt"/>
                <a:ea typeface="+mn-ea"/>
                <a:cs typeface="+mn-cs"/>
              </a:rPr>
              <a:t> </a:t>
            </a:r>
            <a:r>
              <a:rPr lang="en-US" sz="1100" b="1" kern="1200" dirty="0">
                <a:latin typeface="+mn-lt"/>
                <a:ea typeface="+mn-ea"/>
                <a:cs typeface="+mn-cs"/>
              </a:rPr>
              <a:t>Keep Source Formatting</a:t>
            </a:r>
            <a:r>
              <a:rPr lang="en-US" sz="1100" b="0" kern="1200" dirty="0">
                <a:latin typeface="+mn-lt"/>
                <a:ea typeface="+mn-ea"/>
                <a:cs typeface="+mn-cs"/>
              </a:rPr>
              <a:t> and click the slide that contains the background you want.</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Right-click</a:t>
            </a:r>
            <a:r>
              <a:rPr lang="en-US" sz="1100" b="0" kern="1200" dirty="0">
                <a:latin typeface="+mn-lt"/>
                <a:ea typeface="+mn-ea"/>
                <a:cs typeface="+mn-cs"/>
              </a:rPr>
              <a:t> any selected slide, point to </a:t>
            </a:r>
            <a:r>
              <a:rPr lang="en-US" sz="1100" b="1" kern="1200" dirty="0">
                <a:latin typeface="+mn-lt"/>
                <a:ea typeface="+mn-ea"/>
                <a:cs typeface="+mn-cs"/>
              </a:rPr>
              <a:t>Layout</a:t>
            </a:r>
            <a:r>
              <a:rPr lang="en-US" sz="1100" b="0" kern="1200" dirty="0">
                <a:latin typeface="+mn-lt"/>
                <a:ea typeface="+mn-ea"/>
                <a:cs typeface="+mn-cs"/>
              </a:rPr>
              <a:t>, and click the slide containing the desired layout from the layout gallery. </a:t>
            </a:r>
          </a:p>
          <a:p>
            <a:pPr marL="228600" indent="-228600">
              <a:buFont typeface="+mj-lt"/>
              <a:buAutoNum type="arabicPeriod"/>
            </a:pPr>
            <a:r>
              <a:rPr lang="en-US" sz="1100" b="0" kern="1200" dirty="0">
                <a:latin typeface="+mn-lt"/>
                <a:ea typeface="+mn-ea"/>
                <a:cs typeface="+mn-cs"/>
              </a:rPr>
              <a:t>Delete any unwanted slides or duplicates.</a:t>
            </a:r>
          </a:p>
          <a:p>
            <a:pPr marL="228600" indent="-228600">
              <a:buFont typeface="+mj-lt"/>
              <a:buAutoNum type="arabicPeriod"/>
            </a:pPr>
            <a:endParaRPr lang="en-US" sz="1100" b="0" kern="1200" dirty="0">
              <a:latin typeface="+mn-lt"/>
              <a:ea typeface="+mn-ea"/>
              <a:cs typeface="+mn-cs"/>
            </a:endParaRPr>
          </a:p>
          <a:p>
            <a:pPr marL="0" indent="0">
              <a:buFont typeface="+mj-lt"/>
              <a:buNone/>
            </a:pPr>
            <a:r>
              <a:rPr lang="en-US" sz="1100" b="0" kern="1200" dirty="0">
                <a:latin typeface="+mn-lt"/>
                <a:ea typeface="+mn-ea"/>
                <a:cs typeface="+mn-cs"/>
              </a:rPr>
              <a:t>To </a:t>
            </a:r>
            <a:r>
              <a:rPr lang="en-US" sz="1100" b="1" kern="1200" dirty="0">
                <a:latin typeface="+mn-lt"/>
                <a:ea typeface="+mn-ea"/>
                <a:cs typeface="+mn-cs"/>
              </a:rPr>
              <a:t>copy the Customized Background</a:t>
            </a:r>
            <a:r>
              <a:rPr lang="en-US" sz="1100" b="0" kern="1200" dirty="0">
                <a:latin typeface="+mn-lt"/>
                <a:ea typeface="+mn-ea"/>
                <a:cs typeface="+mn-cs"/>
              </a:rPr>
              <a:t> from Another Presentation on </a:t>
            </a:r>
            <a:r>
              <a:rPr lang="en-US" sz="1100" b="1" kern="1200" dirty="0">
                <a:latin typeface="+mn-lt"/>
                <a:ea typeface="+mn-ea"/>
                <a:cs typeface="+mn-cs"/>
              </a:rPr>
              <a:t>Mac</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Insert Slides from Other Presentation…</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Navigate to the PowerPoint presentation file that contains the background you wish to copy. Double-click or press </a:t>
            </a:r>
            <a:r>
              <a:rPr lang="en-US" sz="1100" b="1" kern="1200" dirty="0">
                <a:latin typeface="+mn-lt"/>
                <a:ea typeface="+mn-ea"/>
                <a:cs typeface="+mn-cs"/>
              </a:rPr>
              <a:t>Insert. </a:t>
            </a:r>
            <a:r>
              <a:rPr lang="en-US" sz="1100" b="0" kern="1200" dirty="0">
                <a:latin typeface="+mn-lt"/>
                <a:ea typeface="+mn-ea"/>
                <a:cs typeface="+mn-cs"/>
              </a:rPr>
              <a:t>This prompts the </a:t>
            </a:r>
            <a:r>
              <a:rPr lang="en-US" sz="1100" b="1" kern="1200" dirty="0">
                <a:latin typeface="+mn-lt"/>
                <a:ea typeface="+mn-ea"/>
                <a:cs typeface="+mn-cs"/>
              </a:rPr>
              <a:t>Slide Finder</a:t>
            </a:r>
            <a:r>
              <a:rPr lang="en-US" sz="1100" b="0" kern="1200" dirty="0">
                <a:latin typeface="+mn-lt"/>
                <a:ea typeface="+mn-ea"/>
                <a:cs typeface="+mn-cs"/>
              </a:rPr>
              <a:t> dialogue box.</a:t>
            </a:r>
          </a:p>
          <a:p>
            <a:pPr marL="228600" indent="-228600">
              <a:buFont typeface="+mj-lt"/>
              <a:buAutoNum type="arabicPeriod"/>
            </a:pPr>
            <a:r>
              <a:rPr lang="en-US" sz="1100" b="0" kern="1200" dirty="0">
                <a:latin typeface="+mn-lt"/>
                <a:ea typeface="+mn-ea"/>
                <a:cs typeface="+mn-cs"/>
              </a:rPr>
              <a:t>Make sure </a:t>
            </a:r>
            <a:r>
              <a:rPr lang="en-US" sz="1100" b="1" kern="1200" dirty="0">
                <a:latin typeface="+mn-lt"/>
                <a:ea typeface="+mn-ea"/>
                <a:cs typeface="+mn-cs"/>
              </a:rPr>
              <a:t>Keep design of original slides</a:t>
            </a:r>
            <a:r>
              <a:rPr lang="en-US" sz="1100" b="0" kern="1200" dirty="0">
                <a:latin typeface="+mn-lt"/>
                <a:ea typeface="+mn-ea"/>
                <a:cs typeface="+mn-cs"/>
              </a:rPr>
              <a:t> is </a:t>
            </a:r>
            <a:r>
              <a:rPr lang="en-US" sz="1100" b="1" kern="1200" dirty="0">
                <a:latin typeface="+mn-lt"/>
                <a:ea typeface="+mn-ea"/>
                <a:cs typeface="+mn-cs"/>
              </a:rPr>
              <a:t>unchecked</a:t>
            </a:r>
            <a:r>
              <a:rPr lang="en-US" sz="1100" b="0" kern="1200" dirty="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a:t>
            </a:r>
            <a:r>
              <a:rPr lang="en-US" sz="1100" b="0" kern="1200" dirty="0">
                <a:latin typeface="+mn-lt"/>
                <a:ea typeface="+mn-ea"/>
                <a:cs typeface="+mn-cs"/>
              </a:rPr>
              <a:t>Click </a:t>
            </a:r>
            <a:r>
              <a:rPr lang="en-US" sz="1100" b="1" kern="1200" dirty="0">
                <a:latin typeface="+mn-lt"/>
                <a:ea typeface="+mn-ea"/>
                <a:cs typeface="+mn-cs"/>
              </a:rPr>
              <a:t>Layout</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a:t>Delete any unwanted slides or duplicates.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759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lnSpc>
                <a:spcPct val="110000"/>
              </a:lnSpc>
              <a:spcAft>
                <a:spcPts val="300"/>
              </a:spcAft>
              <a:buFont typeface="Arial"/>
              <a:buChar char="•"/>
            </a:pPr>
            <a:r>
              <a:rPr lang="en-US">
                <a:solidFill>
                  <a:srgbClr val="5F5F5F"/>
                </a:solidFill>
              </a:rPr>
              <a:t>Everything we create is tethered to the fundamental concept of the platform</a:t>
            </a:r>
          </a:p>
          <a:p>
            <a:pPr marL="171450" indent="-171450">
              <a:lnSpc>
                <a:spcPct val="110000"/>
              </a:lnSpc>
              <a:buFont typeface="Arial"/>
              <a:buChar char="•"/>
              <a:defRPr/>
            </a:pPr>
            <a:r>
              <a:rPr lang="en-US">
                <a:solidFill>
                  <a:srgbClr val="5F5F5F"/>
                </a:solidFill>
              </a:rPr>
              <a:t>What’s a ‘platform’? A </a:t>
            </a:r>
            <a:r>
              <a:rPr lang="en-US" b="1">
                <a:solidFill>
                  <a:srgbClr val="5F5F5F"/>
                </a:solidFill>
              </a:rPr>
              <a:t>platform</a:t>
            </a:r>
            <a:r>
              <a:rPr lang="en-US">
                <a:solidFill>
                  <a:srgbClr val="5F5F5F"/>
                </a:solidFill>
              </a:rPr>
              <a:t> is a group of </a:t>
            </a:r>
            <a:r>
              <a:rPr lang="en-US" b="1">
                <a:solidFill>
                  <a:srgbClr val="5F5F5F"/>
                </a:solidFill>
              </a:rPr>
              <a:t>technologies</a:t>
            </a:r>
            <a:r>
              <a:rPr lang="en-US">
                <a:solidFill>
                  <a:srgbClr val="5F5F5F"/>
                </a:solidFill>
              </a:rPr>
              <a:t> that are used as a base upon which other applications, processes, or </a:t>
            </a:r>
            <a:r>
              <a:rPr lang="en-US" b="1">
                <a:solidFill>
                  <a:srgbClr val="5F5F5F"/>
                </a:solidFill>
              </a:rPr>
              <a:t>technologies</a:t>
            </a:r>
            <a:r>
              <a:rPr lang="en-US">
                <a:solidFill>
                  <a:srgbClr val="5F5F5F"/>
                </a:solidFill>
              </a:rPr>
              <a:t> are developed </a:t>
            </a:r>
          </a:p>
          <a:p>
            <a:pPr marL="171450" indent="-171450">
              <a:lnSpc>
                <a:spcPct val="110000"/>
              </a:lnSpc>
              <a:buFont typeface="Arial"/>
              <a:buChar char="•"/>
              <a:defRPr/>
            </a:pPr>
            <a:r>
              <a:rPr lang="en-US">
                <a:solidFill>
                  <a:srgbClr val="5F5F5F"/>
                </a:solidFill>
              </a:rPr>
              <a:t> A platform enables our customers to move from point products and disconnected services to a fully integrated Cloud platform that </a:t>
            </a:r>
            <a:r>
              <a:rPr lang="en-US" b="1">
                <a:solidFill>
                  <a:srgbClr val="5F5F5F"/>
                </a:solidFill>
              </a:rPr>
              <a:t>transforms business</a:t>
            </a:r>
            <a:endParaRPr lang="en-US" b="1">
              <a:solidFill>
                <a:srgbClr val="5F5F5F"/>
              </a:solidFill>
              <a:cs typeface="Calibri"/>
            </a:endParaRPr>
          </a:p>
          <a:p>
            <a:pPr marL="171450" indent="-171450">
              <a:lnSpc>
                <a:spcPct val="110000"/>
              </a:lnSpc>
              <a:spcAft>
                <a:spcPts val="300"/>
              </a:spcAft>
              <a:buFont typeface="Arial"/>
              <a:buChar char="•"/>
            </a:pPr>
            <a:r>
              <a:rPr lang="en-US">
                <a:solidFill>
                  <a:srgbClr val="5F5F5F"/>
                </a:solidFill>
              </a:rPr>
              <a:t>Developers develop on platforms; enterprises adopt platforms; customers shift to platforms</a:t>
            </a:r>
            <a:endParaRPr lang="en-US" b="1">
              <a:solidFill>
                <a:srgbClr val="5F5F5F"/>
              </a:solidFill>
            </a:endParaRPr>
          </a:p>
          <a:p>
            <a:pPr marL="171450" indent="-171450">
              <a:lnSpc>
                <a:spcPct val="110000"/>
              </a:lnSpc>
              <a:spcAft>
                <a:spcPts val="300"/>
              </a:spcAft>
              <a:buFont typeface="Arial"/>
              <a:buChar char="•"/>
            </a:pPr>
            <a:r>
              <a:rPr lang="en-US">
                <a:solidFill>
                  <a:srgbClr val="5F5F5F"/>
                </a:solidFill>
              </a:rPr>
              <a:t>There’s usage…and there’s adoption</a:t>
            </a:r>
          </a:p>
          <a:p>
            <a:pPr marL="171450" indent="-171450">
              <a:lnSpc>
                <a:spcPct val="110000"/>
              </a:lnSpc>
              <a:spcAft>
                <a:spcPts val="300"/>
              </a:spcAft>
              <a:buFont typeface="Arial"/>
              <a:buChar char="•"/>
            </a:pPr>
            <a:r>
              <a:rPr lang="en-US">
                <a:solidFill>
                  <a:srgbClr val="5F5F5F"/>
                </a:solidFill>
              </a:rPr>
              <a:t>Platforms drive adoption</a:t>
            </a:r>
          </a:p>
          <a:p>
            <a:pPr marL="171450" indent="-171450">
              <a:buFont typeface="Arial"/>
              <a:buChar char="•"/>
            </a:pPr>
            <a:endParaRPr lang="en-US"/>
          </a:p>
        </p:txBody>
      </p:sp>
      <p:sp>
        <p:nvSpPr>
          <p:cNvPr id="4" name="Slide Number Placeholder 3"/>
          <p:cNvSpPr>
            <a:spLocks noGrp="1"/>
          </p:cNvSpPr>
          <p:nvPr>
            <p:ph type="sldNum" sz="quarter" idx="10"/>
          </p:nvPr>
        </p:nvSpPr>
        <p:spPr/>
        <p:txBody>
          <a:bodyPr/>
          <a:lstStyle/>
          <a:p>
            <a:pPr>
              <a:defRPr/>
            </a:pPr>
            <a:fld id="{8C72D9AE-7182-4680-8F79-479C4181FF08}" type="slidenum">
              <a:rPr lang="en-US" sz="1200" smtClean="0">
                <a:solidFill>
                  <a:srgbClr val="5F5F5F"/>
                </a:solidFill>
              </a:rPr>
              <a:pPr>
                <a:defRPr/>
              </a:pPr>
              <a:t>12</a:t>
            </a:fld>
            <a:endParaRPr lang="en-US" sz="1200">
              <a:solidFill>
                <a:srgbClr val="5F5F5F"/>
              </a:solidFill>
            </a:endParaRPr>
          </a:p>
        </p:txBody>
      </p:sp>
    </p:spTree>
    <p:extLst>
      <p:ext uri="{BB962C8B-B14F-4D97-AF65-F5344CB8AC3E}">
        <p14:creationId xmlns:p14="http://schemas.microsoft.com/office/powerpoint/2010/main" val="115438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14</a:t>
            </a:fld>
            <a:endParaRPr lang="en-US">
              <a:solidFill>
                <a:srgbClr val="5F5F5F"/>
              </a:solidFill>
            </a:endParaRPr>
          </a:p>
        </p:txBody>
      </p:sp>
    </p:spTree>
    <p:extLst>
      <p:ext uri="{BB962C8B-B14F-4D97-AF65-F5344CB8AC3E}">
        <p14:creationId xmlns:p14="http://schemas.microsoft.com/office/powerpoint/2010/main" val="204538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15</a:t>
            </a:fld>
            <a:endParaRPr lang="en-US">
              <a:solidFill>
                <a:srgbClr val="5F5F5F"/>
              </a:solidFill>
            </a:endParaRPr>
          </a:p>
        </p:txBody>
      </p:sp>
    </p:spTree>
    <p:extLst>
      <p:ext uri="{BB962C8B-B14F-4D97-AF65-F5344CB8AC3E}">
        <p14:creationId xmlns:p14="http://schemas.microsoft.com/office/powerpoint/2010/main" val="678794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C72D9AE-7182-4680-8F79-479C4181FF08}" type="slidenum">
              <a:rPr lang="en-US" sz="1200" smtClean="0">
                <a:solidFill>
                  <a:srgbClr val="5F5F5F"/>
                </a:solidFill>
              </a:rPr>
              <a:pPr>
                <a:defRPr/>
              </a:pPr>
              <a:t>16</a:t>
            </a:fld>
            <a:endParaRPr lang="en-US" sz="1200" dirty="0">
              <a:solidFill>
                <a:srgbClr val="5F5F5F"/>
              </a:solidFill>
            </a:endParaRPr>
          </a:p>
        </p:txBody>
      </p:sp>
    </p:spTree>
    <p:extLst>
      <p:ext uri="{BB962C8B-B14F-4D97-AF65-F5344CB8AC3E}">
        <p14:creationId xmlns:p14="http://schemas.microsoft.com/office/powerpoint/2010/main" val="74298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a:spcBef>
                <a:spcPts val="1800"/>
              </a:spcBef>
              <a:buClr>
                <a:schemeClr val="accent1"/>
              </a:buClr>
            </a:pPr>
            <a:endParaRPr lang="en-US" sz="1200" dirty="0">
              <a:latin typeface="Calibri" charset="0"/>
            </a:endParaRPr>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17</a:t>
            </a:fld>
            <a:endParaRPr lang="uk-UA" dirty="0">
              <a:solidFill>
                <a:srgbClr val="5F5F5F"/>
              </a:solidFill>
            </a:endParaRPr>
          </a:p>
        </p:txBody>
      </p:sp>
    </p:spTree>
    <p:extLst>
      <p:ext uri="{BB962C8B-B14F-4D97-AF65-F5344CB8AC3E}">
        <p14:creationId xmlns:p14="http://schemas.microsoft.com/office/powerpoint/2010/main" val="11706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18</a:t>
            </a:fld>
            <a:endParaRPr lang="en-US">
              <a:solidFill>
                <a:srgbClr val="5F5F5F"/>
              </a:solidFill>
            </a:endParaRPr>
          </a:p>
        </p:txBody>
      </p:sp>
    </p:spTree>
    <p:extLst>
      <p:ext uri="{BB962C8B-B14F-4D97-AF65-F5344CB8AC3E}">
        <p14:creationId xmlns:p14="http://schemas.microsoft.com/office/powerpoint/2010/main" val="39613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1AC4F35A-DF0A-429D-ACBD-DD3CD150C12C}" type="slidenum">
              <a:rPr lang="en-US" smtClean="0">
                <a:solidFill>
                  <a:srgbClr val="5F5F5F"/>
                </a:solidFill>
              </a:rPr>
              <a:pPr>
                <a:defRPr/>
              </a:pPr>
              <a:t>20</a:t>
            </a:fld>
            <a:endParaRPr lang="en-US">
              <a:solidFill>
                <a:srgbClr val="5F5F5F"/>
              </a:solidFill>
            </a:endParaRPr>
          </a:p>
        </p:txBody>
      </p:sp>
    </p:spTree>
    <p:extLst>
      <p:ext uri="{BB962C8B-B14F-4D97-AF65-F5344CB8AC3E}">
        <p14:creationId xmlns:p14="http://schemas.microsoft.com/office/powerpoint/2010/main" val="15100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Autofit/>
          </a:bodyPr>
          <a:lstStyle/>
          <a:p>
            <a:pPr marL="0" lvl="0" indent="0" eaLnBrk="0" hangingPunct="0">
              <a:lnSpc>
                <a:spcPct val="90000"/>
              </a:lnSpc>
              <a:spcBef>
                <a:spcPts val="1200"/>
              </a:spcBef>
              <a:buClr>
                <a:srgbClr val="9F9F9F"/>
              </a:buClr>
              <a:buFont typeface="Arial" pitchFamily="34" charset="0"/>
              <a:buNone/>
            </a:pPr>
            <a:endParaRPr lang="en-US"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21</a:t>
            </a:fld>
            <a:endParaRPr lang="uk-UA" dirty="0">
              <a:solidFill>
                <a:srgbClr val="5F5F5F"/>
              </a:solidFill>
            </a:endParaRPr>
          </a:p>
        </p:txBody>
      </p:sp>
    </p:spTree>
    <p:extLst>
      <p:ext uri="{BB962C8B-B14F-4D97-AF65-F5344CB8AC3E}">
        <p14:creationId xmlns:p14="http://schemas.microsoft.com/office/powerpoint/2010/main" val="1066346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22</a:t>
            </a:fld>
            <a:endParaRPr lang="uk-UA">
              <a:solidFill>
                <a:srgbClr val="5F5F5F"/>
              </a:solidFill>
            </a:endParaRPr>
          </a:p>
        </p:txBody>
      </p:sp>
    </p:spTree>
    <p:extLst>
      <p:ext uri="{BB962C8B-B14F-4D97-AF65-F5344CB8AC3E}">
        <p14:creationId xmlns:p14="http://schemas.microsoft.com/office/powerpoint/2010/main" val="43693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sz="1100" b="1"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43337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27</a:t>
            </a:fld>
            <a:endParaRPr lang="en-US">
              <a:solidFill>
                <a:srgbClr val="5F5F5F"/>
              </a:solidFill>
            </a:endParaRPr>
          </a:p>
        </p:txBody>
      </p:sp>
    </p:spTree>
    <p:extLst>
      <p:ext uri="{BB962C8B-B14F-4D97-AF65-F5344CB8AC3E}">
        <p14:creationId xmlns:p14="http://schemas.microsoft.com/office/powerpoint/2010/main" val="454196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is a </a:t>
            </a:r>
            <a:r>
              <a:rPr lang="en-US" b="1" dirty="0"/>
              <a:t>Section Header with Picture </a:t>
            </a:r>
            <a:r>
              <a:rPr lang="en-US" b="0" dirty="0"/>
              <a:t>slide</a:t>
            </a:r>
            <a:r>
              <a:rPr lang="en-US" b="1" dirty="0"/>
              <a:t> </a:t>
            </a:r>
            <a:r>
              <a:rPr lang="en-US" baseline="0" dirty="0"/>
              <a:t>ideal for including a picture with a brief title and optional subtitle. </a:t>
            </a:r>
            <a:r>
              <a:rPr lang="en-US" dirty="0"/>
              <a:t>This slide can also be used as a </a:t>
            </a:r>
            <a:r>
              <a:rPr lang="en-US" b="1" dirty="0"/>
              <a:t>Q and A slide</a:t>
            </a:r>
            <a:r>
              <a:rPr lang="en-US" dirty="0"/>
              <a:t>.</a:t>
            </a:r>
            <a:endParaRPr lang="en-US" baseline="0" dirty="0"/>
          </a:p>
          <a:p>
            <a:endParaRPr lang="en-US" baseline="0" dirty="0"/>
          </a:p>
          <a:p>
            <a:r>
              <a:rPr lang="en-US" baseline="0" dirty="0"/>
              <a:t>To customize this slide with your own picture:</a:t>
            </a:r>
          </a:p>
          <a:p>
            <a:endParaRPr lang="en-US" baseline="0" dirty="0"/>
          </a:p>
          <a:p>
            <a:pPr marL="0" indent="0">
              <a:buNone/>
            </a:pPr>
            <a:r>
              <a:rPr lang="en-US" b="1" baseline="0" dirty="0"/>
              <a:t>Right-click</a:t>
            </a:r>
            <a:r>
              <a:rPr lang="en-US" baseline="0" dirty="0"/>
              <a:t> the slide area and choose </a:t>
            </a:r>
            <a:r>
              <a:rPr lang="en-US" b="1" baseline="0" dirty="0"/>
              <a:t>Format Background </a:t>
            </a:r>
            <a:r>
              <a:rPr lang="en-US" baseline="0" dirty="0"/>
              <a:t>from the pop-up menu. From the </a:t>
            </a:r>
            <a:r>
              <a:rPr lang="en-US" b="1" baseline="0" dirty="0"/>
              <a:t>Fill</a:t>
            </a:r>
            <a:r>
              <a:rPr lang="en-US" baseline="0" dirty="0"/>
              <a:t> menu, click </a:t>
            </a:r>
            <a:r>
              <a:rPr lang="en-US" b="1" baseline="0" dirty="0"/>
              <a:t>Picture</a:t>
            </a:r>
            <a:r>
              <a:rPr lang="en-US" baseline="0" dirty="0"/>
              <a:t> </a:t>
            </a:r>
            <a:r>
              <a:rPr lang="en-US" b="1" baseline="0" dirty="0"/>
              <a:t>and texture fill</a:t>
            </a:r>
            <a:r>
              <a:rPr lang="en-US" baseline="0" dirty="0"/>
              <a:t>. Under </a:t>
            </a:r>
            <a:r>
              <a:rPr lang="en-US" b="1" baseline="0" dirty="0"/>
              <a:t>Insert from: </a:t>
            </a:r>
            <a:r>
              <a:rPr lang="en-US" baseline="0" dirty="0"/>
              <a:t>click </a:t>
            </a:r>
            <a:r>
              <a:rPr lang="en-US" b="1" baseline="0" dirty="0"/>
              <a:t>File</a:t>
            </a:r>
            <a:r>
              <a:rPr lang="en-US" baseline="0" dirty="0"/>
              <a:t>. Locate your new picture and click </a:t>
            </a:r>
            <a:r>
              <a:rPr lang="en-US" b="1" baseline="0" dirty="0"/>
              <a:t>Insert</a:t>
            </a:r>
            <a:r>
              <a:rPr lang="en-US" baseline="0" dirty="0"/>
              <a:t>.</a:t>
            </a:r>
          </a:p>
          <a:p>
            <a:pPr marL="0" indent="0">
              <a:buNone/>
            </a:pPr>
            <a:endParaRPr lang="en-US" baseline="0" dirty="0"/>
          </a:p>
          <a:p>
            <a:pPr marL="0" indent="0">
              <a:buNone/>
            </a:pPr>
            <a:endParaRPr lang="en-US" baseline="0" dirty="0"/>
          </a:p>
          <a:p>
            <a:pPr marL="0" indent="0">
              <a:buNone/>
            </a:pPr>
            <a:r>
              <a:rPr lang="en-US" sz="1100" b="0" kern="1200" dirty="0">
                <a:latin typeface="+mn-lt"/>
                <a:ea typeface="+mn-ea"/>
                <a:cs typeface="+mn-cs"/>
              </a:rPr>
              <a:t>To </a:t>
            </a:r>
            <a:r>
              <a:rPr lang="en-US" sz="1100" b="1" kern="1200" dirty="0">
                <a:latin typeface="+mn-lt"/>
                <a:ea typeface="+mn-ea"/>
                <a:cs typeface="+mn-cs"/>
              </a:rPr>
              <a:t>copy the Customized Background </a:t>
            </a:r>
            <a:r>
              <a:rPr lang="en-US" sz="1100" b="0" kern="1200" dirty="0">
                <a:latin typeface="+mn-lt"/>
                <a:ea typeface="+mn-ea"/>
                <a:cs typeface="+mn-cs"/>
              </a:rPr>
              <a:t>from Another Presentation on </a:t>
            </a:r>
            <a:r>
              <a:rPr lang="en-US" sz="1100" b="1" kern="1200" dirty="0">
                <a:latin typeface="+mn-lt"/>
                <a:ea typeface="+mn-ea"/>
                <a:cs typeface="+mn-cs"/>
              </a:rPr>
              <a:t>PC</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Reuse Slides</a:t>
            </a:r>
            <a:r>
              <a:rPr lang="en-US" sz="1100" b="0" kern="1200" dirty="0">
                <a:latin typeface="+mn-lt"/>
                <a:ea typeface="+mn-ea"/>
                <a:cs typeface="+mn-cs"/>
              </a:rPr>
              <a:t>.</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Browse</a:t>
            </a:r>
            <a:r>
              <a:rPr lang="en-US" sz="1100" b="0" kern="1200" dirty="0">
                <a:latin typeface="+mn-lt"/>
                <a:ea typeface="+mn-ea"/>
                <a:cs typeface="+mn-cs"/>
              </a:rPr>
              <a:t> in the </a:t>
            </a:r>
            <a:r>
              <a:rPr lang="en-US" sz="1100" b="1" kern="1200" dirty="0">
                <a:latin typeface="+mn-lt"/>
                <a:ea typeface="+mn-ea"/>
                <a:cs typeface="+mn-cs"/>
              </a:rPr>
              <a:t>Reuse Slides </a:t>
            </a:r>
            <a:r>
              <a:rPr lang="en-US" sz="1100" b="0" kern="1200" dirty="0">
                <a:latin typeface="+mn-lt"/>
                <a:ea typeface="+mn-ea"/>
                <a:cs typeface="+mn-cs"/>
              </a:rPr>
              <a:t>panel and select </a:t>
            </a:r>
            <a:r>
              <a:rPr lang="en-US" sz="1100" b="1" kern="1200" dirty="0">
                <a:latin typeface="+mn-lt"/>
                <a:ea typeface="+mn-ea"/>
                <a:cs typeface="+mn-cs"/>
              </a:rPr>
              <a:t>Browse Files</a:t>
            </a:r>
            <a:r>
              <a:rPr lang="en-US" sz="1100" b="0" kern="1200" dirty="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a:latin typeface="+mn-lt"/>
                <a:ea typeface="+mn-ea"/>
                <a:cs typeface="+mn-cs"/>
              </a:rPr>
              <a:t>Check</a:t>
            </a:r>
            <a:r>
              <a:rPr lang="en-US" sz="1100" b="0" kern="1200" baseline="0" dirty="0">
                <a:latin typeface="+mn-lt"/>
                <a:ea typeface="+mn-ea"/>
                <a:cs typeface="+mn-cs"/>
              </a:rPr>
              <a:t> </a:t>
            </a:r>
            <a:r>
              <a:rPr lang="en-US" sz="1100" b="1" kern="1200" dirty="0">
                <a:latin typeface="+mn-lt"/>
                <a:ea typeface="+mn-ea"/>
                <a:cs typeface="+mn-cs"/>
              </a:rPr>
              <a:t>Keep Source Formatting</a:t>
            </a:r>
            <a:r>
              <a:rPr lang="en-US" sz="1100" b="0" kern="1200" dirty="0">
                <a:latin typeface="+mn-lt"/>
                <a:ea typeface="+mn-ea"/>
                <a:cs typeface="+mn-cs"/>
              </a:rPr>
              <a:t> and click the slide that contains the background you want.</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Right-click</a:t>
            </a:r>
            <a:r>
              <a:rPr lang="en-US" sz="1100" b="0" kern="1200" dirty="0">
                <a:latin typeface="+mn-lt"/>
                <a:ea typeface="+mn-ea"/>
                <a:cs typeface="+mn-cs"/>
              </a:rPr>
              <a:t> any selected slide, point to </a:t>
            </a:r>
            <a:r>
              <a:rPr lang="en-US" sz="1100" b="1" kern="1200" dirty="0">
                <a:latin typeface="+mn-lt"/>
                <a:ea typeface="+mn-ea"/>
                <a:cs typeface="+mn-cs"/>
              </a:rPr>
              <a:t>Layout</a:t>
            </a:r>
            <a:r>
              <a:rPr lang="en-US" sz="1100" b="0" kern="1200" dirty="0">
                <a:latin typeface="+mn-lt"/>
                <a:ea typeface="+mn-ea"/>
                <a:cs typeface="+mn-cs"/>
              </a:rPr>
              <a:t>, and click the slide containing the desired layout from the layout gallery. </a:t>
            </a:r>
          </a:p>
          <a:p>
            <a:pPr marL="228600" indent="-228600">
              <a:buFont typeface="+mj-lt"/>
              <a:buAutoNum type="arabicPeriod"/>
            </a:pPr>
            <a:r>
              <a:rPr lang="en-US" sz="1100" b="0" kern="1200" dirty="0">
                <a:latin typeface="+mn-lt"/>
                <a:ea typeface="+mn-ea"/>
                <a:cs typeface="+mn-cs"/>
              </a:rPr>
              <a:t>Delete any unwanted slides or duplicates.</a:t>
            </a:r>
          </a:p>
          <a:p>
            <a:pPr marL="228600" indent="-228600">
              <a:buFont typeface="+mj-lt"/>
              <a:buAutoNum type="arabicPeriod"/>
            </a:pPr>
            <a:endParaRPr lang="en-US" sz="1100" b="0" kern="1200" dirty="0">
              <a:latin typeface="+mn-lt"/>
              <a:ea typeface="+mn-ea"/>
              <a:cs typeface="+mn-cs"/>
            </a:endParaRPr>
          </a:p>
          <a:p>
            <a:pPr marL="0" indent="0">
              <a:buFont typeface="+mj-lt"/>
              <a:buNone/>
            </a:pPr>
            <a:r>
              <a:rPr lang="en-US" sz="1100" b="0" kern="1200" dirty="0">
                <a:latin typeface="+mn-lt"/>
                <a:ea typeface="+mn-ea"/>
                <a:cs typeface="+mn-cs"/>
              </a:rPr>
              <a:t>To </a:t>
            </a:r>
            <a:r>
              <a:rPr lang="en-US" sz="1100" b="1" kern="1200" dirty="0">
                <a:latin typeface="+mn-lt"/>
                <a:ea typeface="+mn-ea"/>
                <a:cs typeface="+mn-cs"/>
              </a:rPr>
              <a:t>copy the Customized Background</a:t>
            </a:r>
            <a:r>
              <a:rPr lang="en-US" sz="1100" b="0" kern="1200" dirty="0">
                <a:latin typeface="+mn-lt"/>
                <a:ea typeface="+mn-ea"/>
                <a:cs typeface="+mn-cs"/>
              </a:rPr>
              <a:t> from Another Presentation on </a:t>
            </a:r>
            <a:r>
              <a:rPr lang="en-US" sz="1100" b="1" kern="1200" dirty="0">
                <a:latin typeface="+mn-lt"/>
                <a:ea typeface="+mn-ea"/>
                <a:cs typeface="+mn-cs"/>
              </a:rPr>
              <a:t>Mac</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Insert Slides from Other Presentation…</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Navigate to the PowerPoint presentation file that contains the background you wish to copy. Double-click or press </a:t>
            </a:r>
            <a:r>
              <a:rPr lang="en-US" sz="1100" b="1" kern="1200" dirty="0">
                <a:latin typeface="+mn-lt"/>
                <a:ea typeface="+mn-ea"/>
                <a:cs typeface="+mn-cs"/>
              </a:rPr>
              <a:t>Insert. </a:t>
            </a:r>
            <a:r>
              <a:rPr lang="en-US" sz="1100" b="0" kern="1200" dirty="0">
                <a:latin typeface="+mn-lt"/>
                <a:ea typeface="+mn-ea"/>
                <a:cs typeface="+mn-cs"/>
              </a:rPr>
              <a:t>This prompts the </a:t>
            </a:r>
            <a:r>
              <a:rPr lang="en-US" sz="1100" b="1" kern="1200" dirty="0">
                <a:latin typeface="+mn-lt"/>
                <a:ea typeface="+mn-ea"/>
                <a:cs typeface="+mn-cs"/>
              </a:rPr>
              <a:t>Slide Finder</a:t>
            </a:r>
            <a:r>
              <a:rPr lang="en-US" sz="1100" b="0" kern="1200" dirty="0">
                <a:latin typeface="+mn-lt"/>
                <a:ea typeface="+mn-ea"/>
                <a:cs typeface="+mn-cs"/>
              </a:rPr>
              <a:t> dialogue box.</a:t>
            </a:r>
          </a:p>
          <a:p>
            <a:pPr marL="228600" indent="-228600">
              <a:buFont typeface="+mj-lt"/>
              <a:buAutoNum type="arabicPeriod"/>
            </a:pPr>
            <a:r>
              <a:rPr lang="en-US" sz="1100" b="0" kern="1200" dirty="0">
                <a:latin typeface="+mn-lt"/>
                <a:ea typeface="+mn-ea"/>
                <a:cs typeface="+mn-cs"/>
              </a:rPr>
              <a:t>Make sure </a:t>
            </a:r>
            <a:r>
              <a:rPr lang="en-US" sz="1100" b="1" kern="1200" dirty="0">
                <a:latin typeface="+mn-lt"/>
                <a:ea typeface="+mn-ea"/>
                <a:cs typeface="+mn-cs"/>
              </a:rPr>
              <a:t>Keep design of original slides</a:t>
            </a:r>
            <a:r>
              <a:rPr lang="en-US" sz="1100" b="0" kern="1200" dirty="0">
                <a:latin typeface="+mn-lt"/>
                <a:ea typeface="+mn-ea"/>
                <a:cs typeface="+mn-cs"/>
              </a:rPr>
              <a:t> is </a:t>
            </a:r>
            <a:r>
              <a:rPr lang="en-US" sz="1100" b="1" kern="1200" dirty="0">
                <a:latin typeface="+mn-lt"/>
                <a:ea typeface="+mn-ea"/>
                <a:cs typeface="+mn-cs"/>
              </a:rPr>
              <a:t>unchecked</a:t>
            </a:r>
            <a:r>
              <a:rPr lang="en-US" sz="1100" b="0" kern="1200" dirty="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a:t>
            </a:r>
            <a:r>
              <a:rPr lang="en-US" sz="1100" b="0" kern="1200" dirty="0">
                <a:latin typeface="+mn-lt"/>
                <a:ea typeface="+mn-ea"/>
                <a:cs typeface="+mn-cs"/>
              </a:rPr>
              <a:t>Click </a:t>
            </a:r>
            <a:r>
              <a:rPr lang="en-US" sz="1100" b="1" kern="1200" dirty="0">
                <a:latin typeface="+mn-lt"/>
                <a:ea typeface="+mn-ea"/>
                <a:cs typeface="+mn-cs"/>
              </a:rPr>
              <a:t>Layout</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a:t>Delete any unwanted slides or duplicates.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28</a:t>
            </a:fld>
            <a:endParaRPr lang="en-US" dirty="0">
              <a:solidFill>
                <a:srgbClr val="5F5F5F"/>
              </a:solidFill>
            </a:endParaRPr>
          </a:p>
        </p:txBody>
      </p:sp>
    </p:spTree>
    <p:extLst>
      <p:ext uri="{BB962C8B-B14F-4D97-AF65-F5344CB8AC3E}">
        <p14:creationId xmlns:p14="http://schemas.microsoft.com/office/powerpoint/2010/main" val="157535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02368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30</a:t>
            </a:fld>
            <a:endParaRPr lang="en-US">
              <a:solidFill>
                <a:srgbClr val="5F5F5F"/>
              </a:solidFill>
            </a:endParaRPr>
          </a:p>
        </p:txBody>
      </p:sp>
    </p:spTree>
    <p:extLst>
      <p:ext uri="{BB962C8B-B14F-4D97-AF65-F5344CB8AC3E}">
        <p14:creationId xmlns:p14="http://schemas.microsoft.com/office/powerpoint/2010/main" val="173026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10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310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49480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10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310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383025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10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310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96456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108" rtl="0" eaLnBrk="1" fontAlgn="auto" latinLnBrk="0" hangingPunct="1">
              <a:lnSpc>
                <a:spcPct val="100000"/>
              </a:lnSpc>
              <a:spcBef>
                <a:spcPts val="0"/>
              </a:spcBef>
              <a:spcAft>
                <a:spcPts val="0"/>
              </a:spcAft>
              <a:buClrTx/>
              <a:buSzTx/>
              <a:buFontTx/>
              <a:buNone/>
              <a:tabLst/>
              <a:defRPr/>
            </a:pPr>
            <a:fld id="{36E82501-53DA-4152-84B0-51135B15EEA8}"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310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09879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18.2.3 is slated for Cloud uptake</a:t>
            </a:r>
            <a:r>
              <a:rPr lang="fr-FR" baseline="0" dirty="0"/>
              <a:t> in May.  (5/4)</a:t>
            </a:r>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10831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38572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3</a:t>
            </a:fld>
            <a:endParaRPr lang="en-US" dirty="0">
              <a:solidFill>
                <a:srgbClr val="5F5F5F"/>
              </a:solidFill>
            </a:endParaRPr>
          </a:p>
        </p:txBody>
      </p:sp>
    </p:spTree>
    <p:extLst>
      <p:ext uri="{BB962C8B-B14F-4D97-AF65-F5344CB8AC3E}">
        <p14:creationId xmlns:p14="http://schemas.microsoft.com/office/powerpoint/2010/main" val="806248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148056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752738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298351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4245100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707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3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46771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is a </a:t>
            </a:r>
            <a:r>
              <a:rPr lang="en-US" b="1" dirty="0"/>
              <a:t>Section Header with Picture </a:t>
            </a:r>
            <a:r>
              <a:rPr lang="en-US" b="0" dirty="0"/>
              <a:t>slide</a:t>
            </a:r>
            <a:r>
              <a:rPr lang="en-US" b="1" dirty="0"/>
              <a:t> </a:t>
            </a:r>
            <a:r>
              <a:rPr lang="en-US" baseline="0" dirty="0"/>
              <a:t>ideal for including a picture with a brief title and optional subtitle. </a:t>
            </a:r>
            <a:r>
              <a:rPr lang="en-US" dirty="0"/>
              <a:t>This slide can also be used as a </a:t>
            </a:r>
            <a:r>
              <a:rPr lang="en-US" b="1" dirty="0"/>
              <a:t>Q and A slide</a:t>
            </a:r>
            <a:r>
              <a:rPr lang="en-US" dirty="0"/>
              <a:t>.</a:t>
            </a:r>
            <a:endParaRPr lang="en-US" baseline="0" dirty="0"/>
          </a:p>
          <a:p>
            <a:endParaRPr lang="en-US" baseline="0" dirty="0"/>
          </a:p>
          <a:p>
            <a:r>
              <a:rPr lang="en-US" baseline="0" dirty="0"/>
              <a:t>To customize this slide with your own picture:</a:t>
            </a:r>
          </a:p>
          <a:p>
            <a:endParaRPr lang="en-US" baseline="0" dirty="0"/>
          </a:p>
          <a:p>
            <a:pPr marL="0" indent="0">
              <a:buNone/>
            </a:pPr>
            <a:r>
              <a:rPr lang="en-US" b="1" baseline="0" dirty="0"/>
              <a:t>Right-click</a:t>
            </a:r>
            <a:r>
              <a:rPr lang="en-US" baseline="0" dirty="0"/>
              <a:t> the slide area and choose </a:t>
            </a:r>
            <a:r>
              <a:rPr lang="en-US" b="1" baseline="0" dirty="0"/>
              <a:t>Format Background </a:t>
            </a:r>
            <a:r>
              <a:rPr lang="en-US" baseline="0" dirty="0"/>
              <a:t>from the pop-up menu. From the </a:t>
            </a:r>
            <a:r>
              <a:rPr lang="en-US" b="1" baseline="0" dirty="0"/>
              <a:t>Fill</a:t>
            </a:r>
            <a:r>
              <a:rPr lang="en-US" baseline="0" dirty="0"/>
              <a:t> menu, click </a:t>
            </a:r>
            <a:r>
              <a:rPr lang="en-US" b="1" baseline="0" dirty="0"/>
              <a:t>Picture</a:t>
            </a:r>
            <a:r>
              <a:rPr lang="en-US" baseline="0" dirty="0"/>
              <a:t> </a:t>
            </a:r>
            <a:r>
              <a:rPr lang="en-US" b="1" baseline="0" dirty="0"/>
              <a:t>and texture fill</a:t>
            </a:r>
            <a:r>
              <a:rPr lang="en-US" baseline="0" dirty="0"/>
              <a:t>. Under </a:t>
            </a:r>
            <a:r>
              <a:rPr lang="en-US" b="1" baseline="0" dirty="0"/>
              <a:t>Insert from: </a:t>
            </a:r>
            <a:r>
              <a:rPr lang="en-US" baseline="0" dirty="0"/>
              <a:t>click </a:t>
            </a:r>
            <a:r>
              <a:rPr lang="en-US" b="1" baseline="0" dirty="0"/>
              <a:t>File</a:t>
            </a:r>
            <a:r>
              <a:rPr lang="en-US" baseline="0" dirty="0"/>
              <a:t>. Locate your new picture and click </a:t>
            </a:r>
            <a:r>
              <a:rPr lang="en-US" b="1" baseline="0" dirty="0"/>
              <a:t>Insert</a:t>
            </a:r>
            <a:r>
              <a:rPr lang="en-US" baseline="0" dirty="0"/>
              <a:t>.</a:t>
            </a:r>
          </a:p>
          <a:p>
            <a:pPr marL="0" indent="0">
              <a:buNone/>
            </a:pPr>
            <a:endParaRPr lang="en-US" baseline="0" dirty="0"/>
          </a:p>
          <a:p>
            <a:pPr marL="0" indent="0">
              <a:buNone/>
            </a:pPr>
            <a:endParaRPr lang="en-US" baseline="0" dirty="0"/>
          </a:p>
          <a:p>
            <a:pPr marL="0" indent="0">
              <a:buNone/>
            </a:pPr>
            <a:r>
              <a:rPr lang="en-US" sz="1100" b="0" kern="1200" dirty="0">
                <a:latin typeface="+mn-lt"/>
                <a:ea typeface="+mn-ea"/>
                <a:cs typeface="+mn-cs"/>
              </a:rPr>
              <a:t>To </a:t>
            </a:r>
            <a:r>
              <a:rPr lang="en-US" sz="1100" b="1" kern="1200" dirty="0">
                <a:latin typeface="+mn-lt"/>
                <a:ea typeface="+mn-ea"/>
                <a:cs typeface="+mn-cs"/>
              </a:rPr>
              <a:t>copy the Customized Background </a:t>
            </a:r>
            <a:r>
              <a:rPr lang="en-US" sz="1100" b="0" kern="1200" dirty="0">
                <a:latin typeface="+mn-lt"/>
                <a:ea typeface="+mn-ea"/>
                <a:cs typeface="+mn-cs"/>
              </a:rPr>
              <a:t>from Another Presentation on </a:t>
            </a:r>
            <a:r>
              <a:rPr lang="en-US" sz="1100" b="1" kern="1200" dirty="0">
                <a:latin typeface="+mn-lt"/>
                <a:ea typeface="+mn-ea"/>
                <a:cs typeface="+mn-cs"/>
              </a:rPr>
              <a:t>PC</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Reuse Slides</a:t>
            </a:r>
            <a:r>
              <a:rPr lang="en-US" sz="1100" b="0" kern="1200" dirty="0">
                <a:latin typeface="+mn-lt"/>
                <a:ea typeface="+mn-ea"/>
                <a:cs typeface="+mn-cs"/>
              </a:rPr>
              <a:t>.</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Browse</a:t>
            </a:r>
            <a:r>
              <a:rPr lang="en-US" sz="1100" b="0" kern="1200" dirty="0">
                <a:latin typeface="+mn-lt"/>
                <a:ea typeface="+mn-ea"/>
                <a:cs typeface="+mn-cs"/>
              </a:rPr>
              <a:t> in the </a:t>
            </a:r>
            <a:r>
              <a:rPr lang="en-US" sz="1100" b="1" kern="1200" dirty="0">
                <a:latin typeface="+mn-lt"/>
                <a:ea typeface="+mn-ea"/>
                <a:cs typeface="+mn-cs"/>
              </a:rPr>
              <a:t>Reuse Slides </a:t>
            </a:r>
            <a:r>
              <a:rPr lang="en-US" sz="1100" b="0" kern="1200" dirty="0">
                <a:latin typeface="+mn-lt"/>
                <a:ea typeface="+mn-ea"/>
                <a:cs typeface="+mn-cs"/>
              </a:rPr>
              <a:t>panel and select </a:t>
            </a:r>
            <a:r>
              <a:rPr lang="en-US" sz="1100" b="1" kern="1200" dirty="0">
                <a:latin typeface="+mn-lt"/>
                <a:ea typeface="+mn-ea"/>
                <a:cs typeface="+mn-cs"/>
              </a:rPr>
              <a:t>Browse Files</a:t>
            </a:r>
            <a:r>
              <a:rPr lang="en-US" sz="1100" b="0" kern="1200" dirty="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a:latin typeface="+mn-lt"/>
                <a:ea typeface="+mn-ea"/>
                <a:cs typeface="+mn-cs"/>
              </a:rPr>
              <a:t>Check</a:t>
            </a:r>
            <a:r>
              <a:rPr lang="en-US" sz="1100" b="0" kern="1200" baseline="0" dirty="0">
                <a:latin typeface="+mn-lt"/>
                <a:ea typeface="+mn-ea"/>
                <a:cs typeface="+mn-cs"/>
              </a:rPr>
              <a:t> </a:t>
            </a:r>
            <a:r>
              <a:rPr lang="en-US" sz="1100" b="1" kern="1200" dirty="0">
                <a:latin typeface="+mn-lt"/>
                <a:ea typeface="+mn-ea"/>
                <a:cs typeface="+mn-cs"/>
              </a:rPr>
              <a:t>Keep Source Formatting</a:t>
            </a:r>
            <a:r>
              <a:rPr lang="en-US" sz="1100" b="0" kern="1200" dirty="0">
                <a:latin typeface="+mn-lt"/>
                <a:ea typeface="+mn-ea"/>
                <a:cs typeface="+mn-cs"/>
              </a:rPr>
              <a:t> and click the slide that contains the background you want.</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Right-click</a:t>
            </a:r>
            <a:r>
              <a:rPr lang="en-US" sz="1100" b="0" kern="1200" dirty="0">
                <a:latin typeface="+mn-lt"/>
                <a:ea typeface="+mn-ea"/>
                <a:cs typeface="+mn-cs"/>
              </a:rPr>
              <a:t> any selected slide, point to </a:t>
            </a:r>
            <a:r>
              <a:rPr lang="en-US" sz="1100" b="1" kern="1200" dirty="0">
                <a:latin typeface="+mn-lt"/>
                <a:ea typeface="+mn-ea"/>
                <a:cs typeface="+mn-cs"/>
              </a:rPr>
              <a:t>Layout</a:t>
            </a:r>
            <a:r>
              <a:rPr lang="en-US" sz="1100" b="0" kern="1200" dirty="0">
                <a:latin typeface="+mn-lt"/>
                <a:ea typeface="+mn-ea"/>
                <a:cs typeface="+mn-cs"/>
              </a:rPr>
              <a:t>, and click the slide containing the desired layout from the layout gallery. </a:t>
            </a:r>
          </a:p>
          <a:p>
            <a:pPr marL="228600" indent="-228600">
              <a:buFont typeface="+mj-lt"/>
              <a:buAutoNum type="arabicPeriod"/>
            </a:pPr>
            <a:r>
              <a:rPr lang="en-US" sz="1100" b="0" kern="1200" dirty="0">
                <a:latin typeface="+mn-lt"/>
                <a:ea typeface="+mn-ea"/>
                <a:cs typeface="+mn-cs"/>
              </a:rPr>
              <a:t>Delete any unwanted slides or duplicates.</a:t>
            </a:r>
          </a:p>
          <a:p>
            <a:pPr marL="228600" indent="-228600">
              <a:buFont typeface="+mj-lt"/>
              <a:buAutoNum type="arabicPeriod"/>
            </a:pPr>
            <a:endParaRPr lang="en-US" sz="1100" b="0" kern="1200" dirty="0">
              <a:latin typeface="+mn-lt"/>
              <a:ea typeface="+mn-ea"/>
              <a:cs typeface="+mn-cs"/>
            </a:endParaRPr>
          </a:p>
          <a:p>
            <a:pPr marL="0" indent="0">
              <a:buFont typeface="+mj-lt"/>
              <a:buNone/>
            </a:pPr>
            <a:r>
              <a:rPr lang="en-US" sz="1100" b="0" kern="1200" dirty="0">
                <a:latin typeface="+mn-lt"/>
                <a:ea typeface="+mn-ea"/>
                <a:cs typeface="+mn-cs"/>
              </a:rPr>
              <a:t>To </a:t>
            </a:r>
            <a:r>
              <a:rPr lang="en-US" sz="1100" b="1" kern="1200" dirty="0">
                <a:latin typeface="+mn-lt"/>
                <a:ea typeface="+mn-ea"/>
                <a:cs typeface="+mn-cs"/>
              </a:rPr>
              <a:t>copy the Customized Background</a:t>
            </a:r>
            <a:r>
              <a:rPr lang="en-US" sz="1100" b="0" kern="1200" dirty="0">
                <a:latin typeface="+mn-lt"/>
                <a:ea typeface="+mn-ea"/>
                <a:cs typeface="+mn-cs"/>
              </a:rPr>
              <a:t> from Another Presentation on </a:t>
            </a:r>
            <a:r>
              <a:rPr lang="en-US" sz="1100" b="1" kern="1200" dirty="0">
                <a:latin typeface="+mn-lt"/>
                <a:ea typeface="+mn-ea"/>
                <a:cs typeface="+mn-cs"/>
              </a:rPr>
              <a:t>Mac</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Insert Slides from Other Presentation…</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Navigate to the PowerPoint presentation file that contains the background you wish to copy. Double-click or press </a:t>
            </a:r>
            <a:r>
              <a:rPr lang="en-US" sz="1100" b="1" kern="1200" dirty="0">
                <a:latin typeface="+mn-lt"/>
                <a:ea typeface="+mn-ea"/>
                <a:cs typeface="+mn-cs"/>
              </a:rPr>
              <a:t>Insert. </a:t>
            </a:r>
            <a:r>
              <a:rPr lang="en-US" sz="1100" b="0" kern="1200" dirty="0">
                <a:latin typeface="+mn-lt"/>
                <a:ea typeface="+mn-ea"/>
                <a:cs typeface="+mn-cs"/>
              </a:rPr>
              <a:t>This prompts the </a:t>
            </a:r>
            <a:r>
              <a:rPr lang="en-US" sz="1100" b="1" kern="1200" dirty="0">
                <a:latin typeface="+mn-lt"/>
                <a:ea typeface="+mn-ea"/>
                <a:cs typeface="+mn-cs"/>
              </a:rPr>
              <a:t>Slide Finder</a:t>
            </a:r>
            <a:r>
              <a:rPr lang="en-US" sz="1100" b="0" kern="1200" dirty="0">
                <a:latin typeface="+mn-lt"/>
                <a:ea typeface="+mn-ea"/>
                <a:cs typeface="+mn-cs"/>
              </a:rPr>
              <a:t> dialogue box.</a:t>
            </a:r>
          </a:p>
          <a:p>
            <a:pPr marL="228600" indent="-228600">
              <a:buFont typeface="+mj-lt"/>
              <a:buAutoNum type="arabicPeriod"/>
            </a:pPr>
            <a:r>
              <a:rPr lang="en-US" sz="1100" b="0" kern="1200" dirty="0">
                <a:latin typeface="+mn-lt"/>
                <a:ea typeface="+mn-ea"/>
                <a:cs typeface="+mn-cs"/>
              </a:rPr>
              <a:t>Make sure </a:t>
            </a:r>
            <a:r>
              <a:rPr lang="en-US" sz="1100" b="1" kern="1200" dirty="0">
                <a:latin typeface="+mn-lt"/>
                <a:ea typeface="+mn-ea"/>
                <a:cs typeface="+mn-cs"/>
              </a:rPr>
              <a:t>Keep design of original slides</a:t>
            </a:r>
            <a:r>
              <a:rPr lang="en-US" sz="1100" b="0" kern="1200" dirty="0">
                <a:latin typeface="+mn-lt"/>
                <a:ea typeface="+mn-ea"/>
                <a:cs typeface="+mn-cs"/>
              </a:rPr>
              <a:t> is </a:t>
            </a:r>
            <a:r>
              <a:rPr lang="en-US" sz="1100" b="1" kern="1200" dirty="0">
                <a:latin typeface="+mn-lt"/>
                <a:ea typeface="+mn-ea"/>
                <a:cs typeface="+mn-cs"/>
              </a:rPr>
              <a:t>unchecked</a:t>
            </a:r>
            <a:r>
              <a:rPr lang="en-US" sz="1100" b="0" kern="1200" dirty="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a:t>
            </a:r>
            <a:r>
              <a:rPr lang="en-US" sz="1100" b="0" kern="1200" dirty="0">
                <a:latin typeface="+mn-lt"/>
                <a:ea typeface="+mn-ea"/>
                <a:cs typeface="+mn-cs"/>
              </a:rPr>
              <a:t>Click </a:t>
            </a:r>
            <a:r>
              <a:rPr lang="en-US" sz="1100" b="1" kern="1200" dirty="0">
                <a:latin typeface="+mn-lt"/>
                <a:ea typeface="+mn-ea"/>
                <a:cs typeface="+mn-cs"/>
              </a:rPr>
              <a:t>Layout</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a:t>Delete any unwanted slides or duplicates.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51</a:t>
            </a:fld>
            <a:endParaRPr lang="en-US" dirty="0">
              <a:solidFill>
                <a:srgbClr val="5F5F5F"/>
              </a:solidFill>
            </a:endParaRPr>
          </a:p>
        </p:txBody>
      </p:sp>
    </p:spTree>
    <p:extLst>
      <p:ext uri="{BB962C8B-B14F-4D97-AF65-F5344CB8AC3E}">
        <p14:creationId xmlns:p14="http://schemas.microsoft.com/office/powerpoint/2010/main" val="1301799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is a </a:t>
            </a:r>
            <a:r>
              <a:rPr lang="en-US" b="1" dirty="0"/>
              <a:t>Section Header with Picture </a:t>
            </a:r>
            <a:r>
              <a:rPr lang="en-US" b="0" dirty="0"/>
              <a:t>slide</a:t>
            </a:r>
            <a:r>
              <a:rPr lang="en-US" b="1" dirty="0"/>
              <a:t> </a:t>
            </a:r>
            <a:r>
              <a:rPr lang="en-US" baseline="0" dirty="0"/>
              <a:t>ideal for including a picture with a brief title and optional subtitle. </a:t>
            </a:r>
            <a:r>
              <a:rPr lang="en-US" dirty="0"/>
              <a:t>This slide can also be used as a </a:t>
            </a:r>
            <a:r>
              <a:rPr lang="en-US" b="1" dirty="0"/>
              <a:t>Q and A slide</a:t>
            </a:r>
            <a:r>
              <a:rPr lang="en-US" dirty="0"/>
              <a:t>.</a:t>
            </a:r>
            <a:endParaRPr lang="en-US" baseline="0" dirty="0"/>
          </a:p>
          <a:p>
            <a:endParaRPr lang="en-US" baseline="0" dirty="0"/>
          </a:p>
          <a:p>
            <a:r>
              <a:rPr lang="en-US" baseline="0" dirty="0"/>
              <a:t>To customize this slide with your own picture:</a:t>
            </a:r>
          </a:p>
          <a:p>
            <a:endParaRPr lang="en-US" baseline="0" dirty="0"/>
          </a:p>
          <a:p>
            <a:pPr marL="0" indent="0">
              <a:buNone/>
            </a:pPr>
            <a:r>
              <a:rPr lang="en-US" b="1" baseline="0" dirty="0"/>
              <a:t>Right-click</a:t>
            </a:r>
            <a:r>
              <a:rPr lang="en-US" baseline="0" dirty="0"/>
              <a:t> the slide area and choose </a:t>
            </a:r>
            <a:r>
              <a:rPr lang="en-US" b="1" baseline="0" dirty="0"/>
              <a:t>Format Background </a:t>
            </a:r>
            <a:r>
              <a:rPr lang="en-US" baseline="0" dirty="0"/>
              <a:t>from the pop-up menu. From the </a:t>
            </a:r>
            <a:r>
              <a:rPr lang="en-US" b="1" baseline="0" dirty="0"/>
              <a:t>Fill</a:t>
            </a:r>
            <a:r>
              <a:rPr lang="en-US" baseline="0" dirty="0"/>
              <a:t> menu, click </a:t>
            </a:r>
            <a:r>
              <a:rPr lang="en-US" b="1" baseline="0" dirty="0"/>
              <a:t>Picture</a:t>
            </a:r>
            <a:r>
              <a:rPr lang="en-US" baseline="0" dirty="0"/>
              <a:t> </a:t>
            </a:r>
            <a:r>
              <a:rPr lang="en-US" b="1" baseline="0" dirty="0"/>
              <a:t>and texture fill</a:t>
            </a:r>
            <a:r>
              <a:rPr lang="en-US" baseline="0" dirty="0"/>
              <a:t>. Under </a:t>
            </a:r>
            <a:r>
              <a:rPr lang="en-US" b="1" baseline="0" dirty="0"/>
              <a:t>Insert from: </a:t>
            </a:r>
            <a:r>
              <a:rPr lang="en-US" baseline="0" dirty="0"/>
              <a:t>click </a:t>
            </a:r>
            <a:r>
              <a:rPr lang="en-US" b="1" baseline="0" dirty="0"/>
              <a:t>File</a:t>
            </a:r>
            <a:r>
              <a:rPr lang="en-US" baseline="0" dirty="0"/>
              <a:t>. Locate your new picture and click </a:t>
            </a:r>
            <a:r>
              <a:rPr lang="en-US" b="1" baseline="0" dirty="0"/>
              <a:t>Insert</a:t>
            </a:r>
            <a:r>
              <a:rPr lang="en-US" baseline="0" dirty="0"/>
              <a:t>.</a:t>
            </a:r>
          </a:p>
          <a:p>
            <a:pPr marL="0" indent="0">
              <a:buNone/>
            </a:pPr>
            <a:endParaRPr lang="en-US" baseline="0" dirty="0"/>
          </a:p>
          <a:p>
            <a:pPr marL="0" indent="0">
              <a:buNone/>
            </a:pPr>
            <a:endParaRPr lang="en-US" baseline="0" dirty="0"/>
          </a:p>
          <a:p>
            <a:pPr marL="0" indent="0">
              <a:buNone/>
            </a:pPr>
            <a:r>
              <a:rPr lang="en-US" sz="1100" b="0" kern="1200" dirty="0">
                <a:latin typeface="+mn-lt"/>
                <a:ea typeface="+mn-ea"/>
                <a:cs typeface="+mn-cs"/>
              </a:rPr>
              <a:t>To </a:t>
            </a:r>
            <a:r>
              <a:rPr lang="en-US" sz="1100" b="1" kern="1200" dirty="0">
                <a:latin typeface="+mn-lt"/>
                <a:ea typeface="+mn-ea"/>
                <a:cs typeface="+mn-cs"/>
              </a:rPr>
              <a:t>copy the Customized Background </a:t>
            </a:r>
            <a:r>
              <a:rPr lang="en-US" sz="1100" b="0" kern="1200" dirty="0">
                <a:latin typeface="+mn-lt"/>
                <a:ea typeface="+mn-ea"/>
                <a:cs typeface="+mn-cs"/>
              </a:rPr>
              <a:t>from Another Presentation on </a:t>
            </a:r>
            <a:r>
              <a:rPr lang="en-US" sz="1100" b="1" kern="1200" dirty="0">
                <a:latin typeface="+mn-lt"/>
                <a:ea typeface="+mn-ea"/>
                <a:cs typeface="+mn-cs"/>
              </a:rPr>
              <a:t>PC</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Reuse Slides</a:t>
            </a:r>
            <a:r>
              <a:rPr lang="en-US" sz="1100" b="0" kern="1200" dirty="0">
                <a:latin typeface="+mn-lt"/>
                <a:ea typeface="+mn-ea"/>
                <a:cs typeface="+mn-cs"/>
              </a:rPr>
              <a:t>.</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Browse</a:t>
            </a:r>
            <a:r>
              <a:rPr lang="en-US" sz="1100" b="0" kern="1200" dirty="0">
                <a:latin typeface="+mn-lt"/>
                <a:ea typeface="+mn-ea"/>
                <a:cs typeface="+mn-cs"/>
              </a:rPr>
              <a:t> in the </a:t>
            </a:r>
            <a:r>
              <a:rPr lang="en-US" sz="1100" b="1" kern="1200" dirty="0">
                <a:latin typeface="+mn-lt"/>
                <a:ea typeface="+mn-ea"/>
                <a:cs typeface="+mn-cs"/>
              </a:rPr>
              <a:t>Reuse Slides </a:t>
            </a:r>
            <a:r>
              <a:rPr lang="en-US" sz="1100" b="0" kern="1200" dirty="0">
                <a:latin typeface="+mn-lt"/>
                <a:ea typeface="+mn-ea"/>
                <a:cs typeface="+mn-cs"/>
              </a:rPr>
              <a:t>panel and select </a:t>
            </a:r>
            <a:r>
              <a:rPr lang="en-US" sz="1100" b="1" kern="1200" dirty="0">
                <a:latin typeface="+mn-lt"/>
                <a:ea typeface="+mn-ea"/>
                <a:cs typeface="+mn-cs"/>
              </a:rPr>
              <a:t>Browse Files</a:t>
            </a:r>
            <a:r>
              <a:rPr lang="en-US" sz="1100" b="0" kern="1200" dirty="0">
                <a:latin typeface="+mn-lt"/>
                <a:ea typeface="+mn-ea"/>
                <a:cs typeface="+mn-cs"/>
              </a:rPr>
              <a:t>. Double-click the PowerPoint presentation that contains the background you wish to copy.</a:t>
            </a:r>
          </a:p>
          <a:p>
            <a:pPr marL="228600" indent="-228600">
              <a:buFont typeface="+mj-lt"/>
              <a:buAutoNum type="arabicPeriod"/>
            </a:pPr>
            <a:r>
              <a:rPr lang="en-US" sz="1100" b="0" kern="1200" dirty="0">
                <a:latin typeface="+mn-lt"/>
                <a:ea typeface="+mn-ea"/>
                <a:cs typeface="+mn-cs"/>
              </a:rPr>
              <a:t>Check</a:t>
            </a:r>
            <a:r>
              <a:rPr lang="en-US" sz="1100" b="0" kern="1200" baseline="0" dirty="0">
                <a:latin typeface="+mn-lt"/>
                <a:ea typeface="+mn-ea"/>
                <a:cs typeface="+mn-cs"/>
              </a:rPr>
              <a:t> </a:t>
            </a:r>
            <a:r>
              <a:rPr lang="en-US" sz="1100" b="1" kern="1200" dirty="0">
                <a:latin typeface="+mn-lt"/>
                <a:ea typeface="+mn-ea"/>
                <a:cs typeface="+mn-cs"/>
              </a:rPr>
              <a:t>Keep Source Formatting</a:t>
            </a:r>
            <a:r>
              <a:rPr lang="en-US" sz="1100" b="0" kern="1200" dirty="0">
                <a:latin typeface="+mn-lt"/>
                <a:ea typeface="+mn-ea"/>
                <a:cs typeface="+mn-cs"/>
              </a:rPr>
              <a:t> and click the slide that contains the background you want.</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Right-click</a:t>
            </a:r>
            <a:r>
              <a:rPr lang="en-US" sz="1100" b="0" kern="1200" dirty="0">
                <a:latin typeface="+mn-lt"/>
                <a:ea typeface="+mn-ea"/>
                <a:cs typeface="+mn-cs"/>
              </a:rPr>
              <a:t> any selected slide, point to </a:t>
            </a:r>
            <a:r>
              <a:rPr lang="en-US" sz="1100" b="1" kern="1200" dirty="0">
                <a:latin typeface="+mn-lt"/>
                <a:ea typeface="+mn-ea"/>
                <a:cs typeface="+mn-cs"/>
              </a:rPr>
              <a:t>Layout</a:t>
            </a:r>
            <a:r>
              <a:rPr lang="en-US" sz="1100" b="0" kern="1200" dirty="0">
                <a:latin typeface="+mn-lt"/>
                <a:ea typeface="+mn-ea"/>
                <a:cs typeface="+mn-cs"/>
              </a:rPr>
              <a:t>, and click the slide containing the desired layout from the layout gallery. </a:t>
            </a:r>
          </a:p>
          <a:p>
            <a:pPr marL="228600" indent="-228600">
              <a:buFont typeface="+mj-lt"/>
              <a:buAutoNum type="arabicPeriod"/>
            </a:pPr>
            <a:r>
              <a:rPr lang="en-US" sz="1100" b="0" kern="1200" dirty="0">
                <a:latin typeface="+mn-lt"/>
                <a:ea typeface="+mn-ea"/>
                <a:cs typeface="+mn-cs"/>
              </a:rPr>
              <a:t>Delete any unwanted slides or duplicates.</a:t>
            </a:r>
          </a:p>
          <a:p>
            <a:pPr marL="228600" indent="-228600">
              <a:buFont typeface="+mj-lt"/>
              <a:buAutoNum type="arabicPeriod"/>
            </a:pPr>
            <a:endParaRPr lang="en-US" sz="1100" b="0" kern="1200" dirty="0">
              <a:latin typeface="+mn-lt"/>
              <a:ea typeface="+mn-ea"/>
              <a:cs typeface="+mn-cs"/>
            </a:endParaRPr>
          </a:p>
          <a:p>
            <a:pPr marL="0" indent="0">
              <a:buFont typeface="+mj-lt"/>
              <a:buNone/>
            </a:pPr>
            <a:r>
              <a:rPr lang="en-US" sz="1100" b="0" kern="1200" dirty="0">
                <a:latin typeface="+mn-lt"/>
                <a:ea typeface="+mn-ea"/>
                <a:cs typeface="+mn-cs"/>
              </a:rPr>
              <a:t>To </a:t>
            </a:r>
            <a:r>
              <a:rPr lang="en-US" sz="1100" b="1" kern="1200" dirty="0">
                <a:latin typeface="+mn-lt"/>
                <a:ea typeface="+mn-ea"/>
                <a:cs typeface="+mn-cs"/>
              </a:rPr>
              <a:t>copy the Customized Background</a:t>
            </a:r>
            <a:r>
              <a:rPr lang="en-US" sz="1100" b="0" kern="1200" dirty="0">
                <a:latin typeface="+mn-lt"/>
                <a:ea typeface="+mn-ea"/>
                <a:cs typeface="+mn-cs"/>
              </a:rPr>
              <a:t> from Another Presentation on </a:t>
            </a:r>
            <a:r>
              <a:rPr lang="en-US" sz="1100" b="1" kern="1200" dirty="0">
                <a:latin typeface="+mn-lt"/>
                <a:ea typeface="+mn-ea"/>
                <a:cs typeface="+mn-cs"/>
              </a:rPr>
              <a:t>Mac</a:t>
            </a:r>
          </a:p>
          <a:p>
            <a:pPr marL="228600" indent="-228600">
              <a:buFont typeface="+mj-lt"/>
              <a:buAutoNum type="arabicPeriod"/>
            </a:pPr>
            <a:r>
              <a:rPr lang="en-US" sz="1100" b="0" kern="1200" dirty="0">
                <a:latin typeface="+mn-lt"/>
                <a:ea typeface="+mn-ea"/>
                <a:cs typeface="+mn-cs"/>
              </a:rPr>
              <a:t>Click </a:t>
            </a:r>
            <a:r>
              <a:rPr lang="en-US" sz="1100" b="1" kern="1200" dirty="0">
                <a:latin typeface="+mn-lt"/>
                <a:ea typeface="+mn-ea"/>
                <a:cs typeface="+mn-cs"/>
              </a:rPr>
              <a:t>New Slide</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select </a:t>
            </a:r>
            <a:r>
              <a:rPr lang="en-US" sz="1100" b="1" kern="1200" dirty="0">
                <a:latin typeface="+mn-lt"/>
                <a:ea typeface="+mn-ea"/>
                <a:cs typeface="+mn-cs"/>
              </a:rPr>
              <a:t>Insert Slides from Other Presentation…</a:t>
            </a:r>
            <a:endParaRPr lang="en-US" sz="1100" b="0" kern="1200" dirty="0">
              <a:latin typeface="+mn-lt"/>
              <a:ea typeface="+mn-ea"/>
              <a:cs typeface="+mn-cs"/>
            </a:endParaRPr>
          </a:p>
          <a:p>
            <a:pPr marL="228600" indent="-228600">
              <a:buFont typeface="+mj-lt"/>
              <a:buAutoNum type="arabicPeriod"/>
            </a:pPr>
            <a:r>
              <a:rPr lang="en-US" sz="1100" b="0" kern="1200" dirty="0">
                <a:latin typeface="+mn-lt"/>
                <a:ea typeface="+mn-ea"/>
                <a:cs typeface="+mn-cs"/>
              </a:rPr>
              <a:t>Navigate to the PowerPoint presentation file that contains the background you wish to copy. Double-click or press </a:t>
            </a:r>
            <a:r>
              <a:rPr lang="en-US" sz="1100" b="1" kern="1200" dirty="0">
                <a:latin typeface="+mn-lt"/>
                <a:ea typeface="+mn-ea"/>
                <a:cs typeface="+mn-cs"/>
              </a:rPr>
              <a:t>Insert. </a:t>
            </a:r>
            <a:r>
              <a:rPr lang="en-US" sz="1100" b="0" kern="1200" dirty="0">
                <a:latin typeface="+mn-lt"/>
                <a:ea typeface="+mn-ea"/>
                <a:cs typeface="+mn-cs"/>
              </a:rPr>
              <a:t>This prompts the </a:t>
            </a:r>
            <a:r>
              <a:rPr lang="en-US" sz="1100" b="1" kern="1200" dirty="0">
                <a:latin typeface="+mn-lt"/>
                <a:ea typeface="+mn-ea"/>
                <a:cs typeface="+mn-cs"/>
              </a:rPr>
              <a:t>Slide Finder</a:t>
            </a:r>
            <a:r>
              <a:rPr lang="en-US" sz="1100" b="0" kern="1200" dirty="0">
                <a:latin typeface="+mn-lt"/>
                <a:ea typeface="+mn-ea"/>
                <a:cs typeface="+mn-cs"/>
              </a:rPr>
              <a:t> dialogue box.</a:t>
            </a:r>
          </a:p>
          <a:p>
            <a:pPr marL="228600" indent="-228600">
              <a:buFont typeface="+mj-lt"/>
              <a:buAutoNum type="arabicPeriod"/>
            </a:pPr>
            <a:r>
              <a:rPr lang="en-US" sz="1100" b="0" kern="1200" dirty="0">
                <a:latin typeface="+mn-lt"/>
                <a:ea typeface="+mn-ea"/>
                <a:cs typeface="+mn-cs"/>
              </a:rPr>
              <a:t>Make sure </a:t>
            </a:r>
            <a:r>
              <a:rPr lang="en-US" sz="1100" b="1" kern="1200" dirty="0">
                <a:latin typeface="+mn-lt"/>
                <a:ea typeface="+mn-ea"/>
                <a:cs typeface="+mn-cs"/>
              </a:rPr>
              <a:t>Keep design of original slides</a:t>
            </a:r>
            <a:r>
              <a:rPr lang="en-US" sz="1100" b="0" kern="1200" dirty="0">
                <a:latin typeface="+mn-lt"/>
                <a:ea typeface="+mn-ea"/>
                <a:cs typeface="+mn-cs"/>
              </a:rPr>
              <a:t> is </a:t>
            </a:r>
            <a:r>
              <a:rPr lang="en-US" sz="1100" b="1" kern="1200" dirty="0">
                <a:latin typeface="+mn-lt"/>
                <a:ea typeface="+mn-ea"/>
                <a:cs typeface="+mn-cs"/>
              </a:rPr>
              <a:t>unchecked</a:t>
            </a:r>
            <a:r>
              <a:rPr lang="en-US" sz="1100" b="0" kern="1200" dirty="0">
                <a:latin typeface="+mn-lt"/>
                <a:ea typeface="+mn-ea"/>
                <a:cs typeface="+mn-cs"/>
              </a:rPr>
              <a:t> and click the slide(s) that contains the background you want. Hold Shift key to select multiple slides.</a:t>
            </a:r>
          </a:p>
          <a:p>
            <a:pPr marL="228600" indent="-228600">
              <a:buFont typeface="+mj-lt"/>
              <a:buAutoNum type="arabicPeriod"/>
            </a:pPr>
            <a:r>
              <a:rPr lang="en-US" sz="1100" b="0" kern="1200" dirty="0">
                <a:latin typeface="+mn-lt"/>
                <a:ea typeface="+mn-ea"/>
                <a:cs typeface="+mn-cs"/>
              </a:rPr>
              <a:t>Click the left-hand slide preview to which you wish to apply the new master layout. </a:t>
            </a:r>
          </a:p>
          <a:p>
            <a:pPr marL="228600" indent="-228600">
              <a:buFont typeface="+mj-lt"/>
              <a:buAutoNum type="arabicPeriod"/>
            </a:pPr>
            <a:r>
              <a:rPr lang="en-US" sz="1100" b="1" kern="1200" dirty="0">
                <a:latin typeface="+mn-lt"/>
                <a:ea typeface="+mn-ea"/>
                <a:cs typeface="+mn-cs"/>
              </a:rPr>
              <a:t>Apply New Layout (Important): </a:t>
            </a:r>
            <a:r>
              <a:rPr lang="en-US" sz="1100" b="0" kern="1200" dirty="0">
                <a:latin typeface="+mn-lt"/>
                <a:ea typeface="+mn-ea"/>
                <a:cs typeface="+mn-cs"/>
              </a:rPr>
              <a:t>Click </a:t>
            </a:r>
            <a:r>
              <a:rPr lang="en-US" sz="1100" b="1" kern="1200" dirty="0">
                <a:latin typeface="+mn-lt"/>
                <a:ea typeface="+mn-ea"/>
                <a:cs typeface="+mn-cs"/>
              </a:rPr>
              <a:t>Layout</a:t>
            </a:r>
            <a:r>
              <a:rPr lang="en-US" sz="1100" b="0" kern="1200" dirty="0">
                <a:latin typeface="+mn-lt"/>
                <a:ea typeface="+mn-ea"/>
                <a:cs typeface="+mn-cs"/>
              </a:rPr>
              <a:t> from the </a:t>
            </a:r>
            <a:r>
              <a:rPr lang="en-US" sz="1100" b="1" kern="1200" dirty="0">
                <a:latin typeface="+mn-lt"/>
                <a:ea typeface="+mn-ea"/>
                <a:cs typeface="+mn-cs"/>
              </a:rPr>
              <a:t>Home</a:t>
            </a:r>
            <a:r>
              <a:rPr lang="en-US" sz="1100" b="0" kern="1200" dirty="0">
                <a:latin typeface="+mn-lt"/>
                <a:ea typeface="+mn-ea"/>
                <a:cs typeface="+mn-cs"/>
              </a:rPr>
              <a:t> tab's </a:t>
            </a:r>
            <a:r>
              <a:rPr lang="en-US" sz="1100" b="1" kern="1200" dirty="0">
                <a:latin typeface="+mn-lt"/>
                <a:ea typeface="+mn-ea"/>
                <a:cs typeface="+mn-cs"/>
              </a:rPr>
              <a:t>Slides</a:t>
            </a:r>
            <a:r>
              <a:rPr lang="en-US" sz="1100" b="0" kern="1200" dirty="0">
                <a:latin typeface="+mn-lt"/>
                <a:ea typeface="+mn-ea"/>
                <a:cs typeface="+mn-cs"/>
              </a:rPr>
              <a:t> group, and click the slide containing the desired layout from the layout gallery. </a:t>
            </a:r>
          </a:p>
          <a:p>
            <a:pPr marL="228600" indent="-228600">
              <a:buFont typeface="+mj-lt"/>
              <a:buAutoNum type="arabicPeriod"/>
            </a:pPr>
            <a:r>
              <a:rPr lang="en-US" sz="1100" b="0" kern="1200" dirty="0"/>
              <a:t>Delete any unwanted slides or duplicates.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62</a:t>
            </a:fld>
            <a:endParaRPr lang="en-US" dirty="0">
              <a:solidFill>
                <a:srgbClr val="5F5F5F"/>
              </a:solidFill>
            </a:endParaRPr>
          </a:p>
        </p:txBody>
      </p:sp>
    </p:spTree>
    <p:extLst>
      <p:ext uri="{BB962C8B-B14F-4D97-AF65-F5344CB8AC3E}">
        <p14:creationId xmlns:p14="http://schemas.microsoft.com/office/powerpoint/2010/main" val="1478904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xfrm>
            <a:off x="382588" y="381000"/>
            <a:ext cx="4572000" cy="2573338"/>
          </a:xfrm>
          <a:ln/>
        </p:spPr>
      </p:sp>
      <p:sp>
        <p:nvSpPr>
          <p:cNvPr id="162819" name="Notes Placeholder 2"/>
          <p:cNvSpPr>
            <a:spLocks noGrp="1"/>
          </p:cNvSpPr>
          <p:nvPr>
            <p:ph type="body" idx="1"/>
          </p:nvPr>
        </p:nvSpPr>
        <p:spPr>
          <a:noFill/>
          <a:ln/>
        </p:spPr>
        <p:txBody>
          <a:bodyPr/>
          <a:lstStyle/>
          <a:p>
            <a:endParaRPr lang="en-US" dirty="0">
              <a:latin typeface="Arial" pitchFamily="34" charset="0"/>
            </a:endParaRPr>
          </a:p>
        </p:txBody>
      </p:sp>
      <p:sp>
        <p:nvSpPr>
          <p:cNvPr id="149508" name="Slide Number Placeholder 3"/>
          <p:cNvSpPr>
            <a:spLocks noGrp="1"/>
          </p:cNvSpPr>
          <p:nvPr>
            <p:ph type="sldNum" sz="quarter" idx="5"/>
          </p:nvPr>
        </p:nvSpPr>
        <p:spPr/>
        <p:txBody>
          <a:bodyPr/>
          <a:lstStyle/>
          <a:p>
            <a:pPr>
              <a:defRPr/>
            </a:pPr>
            <a:fld id="{126D34F8-F4D9-424C-AC34-47512651F5A9}" type="slidenum">
              <a:rPr lang="en-US" smtClean="0">
                <a:solidFill>
                  <a:srgbClr val="5F5F5F"/>
                </a:solidFill>
                <a:latin typeface="Times" pitchFamily="18" charset="0"/>
                <a:ea typeface="MS PGothic" pitchFamily="34" charset="-128"/>
              </a:rPr>
              <a:pPr>
                <a:defRPr/>
              </a:pPr>
              <a:t>64</a:t>
            </a:fld>
            <a:endParaRPr lang="en-US">
              <a:solidFill>
                <a:srgbClr val="5F5F5F"/>
              </a:solidFill>
              <a:latin typeface="Times" pitchFamily="18" charset="0"/>
              <a:ea typeface="MS PGothic" pitchFamily="34" charset="-128"/>
            </a:endParaRPr>
          </a:p>
        </p:txBody>
      </p:sp>
    </p:spTree>
    <p:extLst>
      <p:ext uri="{BB962C8B-B14F-4D97-AF65-F5344CB8AC3E}">
        <p14:creationId xmlns:p14="http://schemas.microsoft.com/office/powerpoint/2010/main" val="1934937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65</a:t>
            </a:fld>
            <a:endParaRPr lang="en-US">
              <a:solidFill>
                <a:srgbClr val="5F5F5F"/>
              </a:solidFill>
            </a:endParaRPr>
          </a:p>
        </p:txBody>
      </p:sp>
    </p:spTree>
    <p:extLst>
      <p:ext uri="{BB962C8B-B14F-4D97-AF65-F5344CB8AC3E}">
        <p14:creationId xmlns:p14="http://schemas.microsoft.com/office/powerpoint/2010/main" val="120466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4</a:t>
            </a:fld>
            <a:endParaRPr lang="en-US" dirty="0">
              <a:solidFill>
                <a:srgbClr val="5F5F5F"/>
              </a:solidFill>
            </a:endParaRPr>
          </a:p>
        </p:txBody>
      </p:sp>
    </p:spTree>
    <p:extLst>
      <p:ext uri="{BB962C8B-B14F-4D97-AF65-F5344CB8AC3E}">
        <p14:creationId xmlns:p14="http://schemas.microsoft.com/office/powerpoint/2010/main" val="1270352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p:cNvSpPr>
          <p:nvPr>
            <p:ph type="sldNum" sz="quarter" idx="5"/>
          </p:nvPr>
        </p:nvSpPr>
        <p:spPr/>
        <p:txBody>
          <a:bodyPr/>
          <a:lstStyle/>
          <a:p>
            <a:fld id="{45D13A22-3062-45FC-B764-F687CE41F6BE}" type="slidenum">
              <a:rPr lang="en-US">
                <a:solidFill>
                  <a:srgbClr val="5F5F5F"/>
                </a:solidFill>
              </a:rPr>
              <a:pPr/>
              <a:t>66</a:t>
            </a:fld>
            <a:endParaRPr lang="en-US">
              <a:solidFill>
                <a:srgbClr val="5F5F5F"/>
              </a:solidFill>
            </a:endParaRPr>
          </a:p>
        </p:txBody>
      </p:sp>
      <p:sp>
        <p:nvSpPr>
          <p:cNvPr id="57347" name="Rectangle 1"/>
          <p:cNvSpPr>
            <a:spLocks noGrp="1" noRot="1" noChangeAspect="1" noChangeArrowheads="1"/>
          </p:cNvSpPr>
          <p:nvPr>
            <p:ph type="sldImg"/>
          </p:nvPr>
        </p:nvSpPr>
        <p:spPr>
          <a:xfrm>
            <a:off x="382588" y="381000"/>
            <a:ext cx="4572000" cy="2573338"/>
          </a:xfrm>
          <a:solidFill>
            <a:srgbClr val="FFFFFF"/>
          </a:solidFill>
          <a:ln/>
        </p:spPr>
      </p:sp>
      <p:sp>
        <p:nvSpPr>
          <p:cNvPr id="57348" name="Rectangle 2"/>
          <p:cNvSpPr>
            <a:spLocks noGrp="1" noChangeArrowheads="1"/>
          </p:cNvSpPr>
          <p:nvPr>
            <p:ph type="body" idx="1"/>
          </p:nvPr>
        </p:nvSpPr>
        <p:spPr>
          <a:xfrm>
            <a:off x="686421" y="4342855"/>
            <a:ext cx="5485160" cy="4115268"/>
          </a:xfrm>
          <a:noFill/>
          <a:ln/>
        </p:spPr>
        <p:txBody>
          <a:bodyPr/>
          <a:lstStyle/>
          <a:p>
            <a:pPr marL="41275" eaLnBrk="1" hangingPunct="1">
              <a:spcBef>
                <a:spcPts val="450"/>
              </a:spcBef>
            </a:pPr>
            <a:endParaRPr lang="en-US" b="1" dirty="0">
              <a:solidFill>
                <a:srgbClr val="000000"/>
              </a:solidFill>
              <a:latin typeface="Times New Roman" pitchFamily="18" charset="0"/>
              <a:ea typeface="ＭＳ Ｐゴシック" pitchFamily="34" charset="-128"/>
              <a:cs typeface="Times New Roman" pitchFamily="18" charset="0"/>
              <a:sym typeface="Times New Roman" pitchFamily="18" charset="0"/>
            </a:endParaRPr>
          </a:p>
        </p:txBody>
      </p:sp>
    </p:spTree>
    <p:extLst>
      <p:ext uri="{BB962C8B-B14F-4D97-AF65-F5344CB8AC3E}">
        <p14:creationId xmlns:p14="http://schemas.microsoft.com/office/powerpoint/2010/main" val="1015490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14586" indent="-214586" defTabSz="881241">
              <a:spcBef>
                <a:spcPts val="578"/>
              </a:spcBef>
              <a:defRPr/>
            </a:pPr>
            <a:r>
              <a:rPr lang="en-US" dirty="0"/>
              <a:t>Oracle Cloud Platform:</a:t>
            </a:r>
          </a:p>
          <a:p>
            <a:pPr marL="214586" indent="-214586" defTabSz="881241">
              <a:spcBef>
                <a:spcPts val="578"/>
              </a:spcBef>
              <a:buFontTx/>
              <a:buChar char="-"/>
              <a:defRPr/>
            </a:pPr>
            <a:r>
              <a:rPr lang="en-US" b="1" baseline="0" dirty="0"/>
              <a:t>Most Comprehensive Offering</a:t>
            </a:r>
            <a:r>
              <a:rPr lang="en-US" baseline="0" dirty="0"/>
              <a:t>, with best of breed solutions for Data Management, AppDev, Enterprise Integration, etc.</a:t>
            </a:r>
          </a:p>
          <a:p>
            <a:pPr marL="214586" marR="0" lvl="0" indent="-214586" algn="l" defTabSz="881241" rtl="0" eaLnBrk="1" fontAlgn="auto" latinLnBrk="0" hangingPunct="1">
              <a:lnSpc>
                <a:spcPct val="100000"/>
              </a:lnSpc>
              <a:spcBef>
                <a:spcPts val="578"/>
              </a:spcBef>
              <a:spcAft>
                <a:spcPts val="0"/>
              </a:spcAft>
              <a:buClrTx/>
              <a:buSzTx/>
              <a:buFontTx/>
              <a:buChar char="-"/>
              <a:tabLst/>
              <a:defRPr/>
            </a:pPr>
            <a:r>
              <a:rPr lang="en-US" b="1" baseline="0" dirty="0"/>
              <a:t>Based on Open Standards </a:t>
            </a:r>
            <a:r>
              <a:rPr lang="en-US" baseline="0" dirty="0"/>
              <a:t>(HTML5, REST, Kubernetes, </a:t>
            </a:r>
            <a:r>
              <a:rPr lang="en-US" baseline="0" dirty="0" err="1"/>
              <a:t>oAuth</a:t>
            </a:r>
            <a:r>
              <a:rPr lang="en-US" baseline="0" dirty="0"/>
              <a:t>, etc.) and giving you a choice of technology stacks</a:t>
            </a:r>
          </a:p>
          <a:p>
            <a:pPr marL="214586" indent="-214586" defTabSz="881241">
              <a:spcBef>
                <a:spcPts val="578"/>
              </a:spcBef>
              <a:buFontTx/>
              <a:buChar char="-"/>
              <a:defRPr/>
            </a:pPr>
            <a:r>
              <a:rPr lang="en-US" b="1" baseline="0" dirty="0"/>
              <a:t>Providing Seamless Integration </a:t>
            </a:r>
            <a:r>
              <a:rPr lang="en-US" baseline="0" dirty="0"/>
              <a:t>among PaaS offerings and across the entire Oracle Cloud Stack (IaaS, PaaS, SaaS)</a:t>
            </a:r>
          </a:p>
          <a:p>
            <a:pPr marL="214586" indent="-214586" defTabSz="881241">
              <a:spcBef>
                <a:spcPts val="578"/>
              </a:spcBef>
              <a:buFontTx/>
              <a:buChar char="-"/>
              <a:defRPr/>
            </a:pPr>
            <a:r>
              <a:rPr lang="en-US" b="1" baseline="0" dirty="0"/>
              <a:t>True Hybrid Cloud </a:t>
            </a:r>
            <a:r>
              <a:rPr lang="en-US" baseline="0" dirty="0"/>
              <a:t>– providing you the flexibility of deploying in Oracle’s Public Cloud or in your own data center with Oracle Cloud @ Customer</a:t>
            </a:r>
          </a:p>
          <a:p>
            <a:pPr marL="0" indent="0" defTabSz="881241">
              <a:spcBef>
                <a:spcPts val="578"/>
              </a:spcBef>
              <a:buFontTx/>
              <a:buNone/>
              <a:defRPr/>
            </a:pPr>
            <a:endParaRPr lang="en-US" baseline="0" dirty="0"/>
          </a:p>
          <a:p>
            <a:pPr marL="0" marR="0" lvl="0" indent="0" algn="l" defTabSz="881241" rtl="0" eaLnBrk="1" fontAlgn="auto" latinLnBrk="0" hangingPunct="1">
              <a:lnSpc>
                <a:spcPct val="100000"/>
              </a:lnSpc>
              <a:spcBef>
                <a:spcPts val="578"/>
              </a:spcBef>
              <a:spcAft>
                <a:spcPts val="0"/>
              </a:spcAft>
              <a:buClrTx/>
              <a:buSzTx/>
              <a:buFontTx/>
              <a:buNone/>
              <a:tabLst/>
              <a:defRPr/>
            </a:pPr>
            <a:r>
              <a:rPr lang="en-US" baseline="0" dirty="0"/>
              <a:t>And leveraging the superior</a:t>
            </a:r>
            <a:r>
              <a:rPr lang="en-US" sz="1100" dirty="0">
                <a:solidFill>
                  <a:srgbClr val="5F5F5F"/>
                </a:solidFill>
                <a:latin typeface="+mn-lt"/>
              </a:rPr>
              <a:t> Scalability, Availability and Performance of </a:t>
            </a:r>
            <a:r>
              <a:rPr lang="en-US" baseline="0" dirty="0"/>
              <a:t>Oracle’s Cloud Infrastructure</a:t>
            </a:r>
          </a:p>
        </p:txBody>
      </p:sp>
      <p:sp>
        <p:nvSpPr>
          <p:cNvPr id="4" name="Slide Number Placeholder 3"/>
          <p:cNvSpPr>
            <a:spLocks noGrp="1"/>
          </p:cNvSpPr>
          <p:nvPr>
            <p:ph type="sldNum" sz="quarter" idx="10"/>
          </p:nvPr>
        </p:nvSpPr>
        <p:spPr/>
        <p:txBody>
          <a:bodyPr/>
          <a:lstStyle/>
          <a:p>
            <a:fld id="{DABD7CD1-9822-4E4D-AA54-60431EED75C5}" type="slidenum">
              <a:rPr lang="en-US" smtClean="0">
                <a:solidFill>
                  <a:srgbClr val="5F5F5F"/>
                </a:solidFill>
              </a:rPr>
              <a:pPr/>
              <a:t>5</a:t>
            </a:fld>
            <a:endParaRPr lang="en-US">
              <a:solidFill>
                <a:srgbClr val="5F5F5F"/>
              </a:solidFill>
            </a:endParaRPr>
          </a:p>
        </p:txBody>
      </p:sp>
    </p:spTree>
    <p:extLst>
      <p:ext uri="{BB962C8B-B14F-4D97-AF65-F5344CB8AC3E}">
        <p14:creationId xmlns:p14="http://schemas.microsoft.com/office/powerpoint/2010/main" val="16859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a:t>Oracle Cloud Platform Momentum:</a:t>
            </a:r>
          </a:p>
          <a:p>
            <a:pPr marL="171450" indent="-171450">
              <a:buFont typeface="Arial" panose="020B0604020202020204" pitchFamily="34" charset="0"/>
              <a:buChar char="•"/>
            </a:pPr>
            <a:r>
              <a:rPr lang="en-US" b="0" dirty="0"/>
              <a:t>Over</a:t>
            </a:r>
            <a:r>
              <a:rPr lang="en-US" b="0" baseline="0" dirty="0"/>
              <a:t> 14k Oracle IaaS and PaaS Customers</a:t>
            </a:r>
            <a:endParaRPr lang="en-US" b="0" dirty="0"/>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0" dirty="0"/>
              <a:t>In the Oracle Cloud Marketplace:</a:t>
            </a:r>
            <a:r>
              <a:rPr lang="en-US" b="0" baseline="0" dirty="0"/>
              <a:t> over 3,000</a:t>
            </a:r>
            <a:r>
              <a:rPr lang="en-US" b="0" dirty="0"/>
              <a:t> apps and extensions from over 900 partners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b="0" i="0" kern="1200" dirty="0">
                <a:solidFill>
                  <a:srgbClr val="000000"/>
                </a:solidFill>
                <a:effectLst/>
                <a:latin typeface="+mn-lt"/>
                <a:ea typeface="+mn-ea"/>
                <a:cs typeface="+mn-cs"/>
              </a:rPr>
              <a:t>For fiscal 2017, Oracle PaaS and IaaS revenues were up 60% to </a:t>
            </a:r>
            <a:r>
              <a:rPr lang="en-US" b="0" dirty="0"/>
              <a:t>$1.4 billion</a:t>
            </a:r>
            <a:r>
              <a:rPr lang="en-US" sz="1100" b="0" i="0" kern="1200" dirty="0">
                <a:solidFill>
                  <a:srgbClr val="000000"/>
                </a:solidFill>
                <a:effectLst/>
                <a:latin typeface="+mn-lt"/>
                <a:ea typeface="+mn-ea"/>
                <a:cs typeface="+mn-cs"/>
              </a:rPr>
              <a:t> (Total cloud revenues were up 60% to </a:t>
            </a:r>
            <a:r>
              <a:rPr lang="en-US" b="0" dirty="0"/>
              <a:t>$4.6 billion</a:t>
            </a:r>
            <a:r>
              <a:rPr lang="en-US" sz="1100" b="0" i="0" kern="1200" dirty="0">
                <a:solidFill>
                  <a:srgbClr val="000000"/>
                </a:solidFill>
                <a:effectLst/>
                <a:latin typeface="+mn-lt"/>
                <a:ea typeface="+mn-ea"/>
                <a:cs typeface="+mn-cs"/>
              </a:rPr>
              <a: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0" dirty="0"/>
              <a:t>Oracle identified</a:t>
            </a:r>
            <a:r>
              <a:rPr lang="en-US" b="0" baseline="0" dirty="0"/>
              <a:t> as a Leader in 10 major PaaS Analyst Reports (Forrester Waves/Gartner Magic Quadrants)</a:t>
            </a:r>
          </a:p>
        </p:txBody>
      </p:sp>
      <p:sp>
        <p:nvSpPr>
          <p:cNvPr id="4" name="Slide Number Placeholder 3"/>
          <p:cNvSpPr>
            <a:spLocks noGrp="1"/>
          </p:cNvSpPr>
          <p:nvPr>
            <p:ph type="sldNum" sz="quarter" idx="10"/>
          </p:nvPr>
        </p:nvSpPr>
        <p:spPr/>
        <p:txBody>
          <a:bodyPr/>
          <a:lstStyle/>
          <a:p>
            <a:fld id="{DABD7CD1-9822-4E4D-AA54-60431EED75C5}" type="slidenum">
              <a:rPr lang="en-US" smtClean="0">
                <a:solidFill>
                  <a:srgbClr val="5F5F5F"/>
                </a:solidFill>
              </a:rPr>
              <a:pPr/>
              <a:t>6</a:t>
            </a:fld>
            <a:endParaRPr lang="en-US">
              <a:solidFill>
                <a:srgbClr val="5F5F5F"/>
              </a:solidFill>
            </a:endParaRPr>
          </a:p>
        </p:txBody>
      </p:sp>
    </p:spTree>
    <p:extLst>
      <p:ext uri="{BB962C8B-B14F-4D97-AF65-F5344CB8AC3E}">
        <p14:creationId xmlns:p14="http://schemas.microsoft.com/office/powerpoint/2010/main" val="1049249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7</a:t>
            </a:fld>
            <a:endParaRPr lang="uk-UA" dirty="0">
              <a:solidFill>
                <a:srgbClr val="5F5F5F"/>
              </a:solidFill>
            </a:endParaRPr>
          </a:p>
        </p:txBody>
      </p:sp>
    </p:spTree>
    <p:extLst>
      <p:ext uri="{BB962C8B-B14F-4D97-AF65-F5344CB8AC3E}">
        <p14:creationId xmlns:p14="http://schemas.microsoft.com/office/powerpoint/2010/main" val="195888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devops.com</a:t>
            </a:r>
            <a:r>
              <a:rPr lang="en-US" dirty="0"/>
              <a:t>/real-cost-downtime/</a:t>
            </a:r>
          </a:p>
          <a:p>
            <a:endParaRPr lang="en-US" dirty="0"/>
          </a:p>
          <a:p>
            <a:r>
              <a:rPr lang="en-US" dirty="0"/>
              <a:t>http://</a:t>
            </a:r>
            <a:r>
              <a:rPr lang="en-US" dirty="0" err="1"/>
              <a:t>www.networkcomputing.com</a:t>
            </a:r>
            <a:r>
              <a:rPr lang="en-US" dirty="0"/>
              <a:t>/networking/high-price-it-downtime/856595126</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9</a:t>
            </a:fld>
            <a:endParaRPr lang="en-US">
              <a:solidFill>
                <a:srgbClr val="5F5F5F"/>
              </a:solidFill>
            </a:endParaRPr>
          </a:p>
        </p:txBody>
      </p:sp>
    </p:spTree>
    <p:extLst>
      <p:ext uri="{BB962C8B-B14F-4D97-AF65-F5344CB8AC3E}">
        <p14:creationId xmlns:p14="http://schemas.microsoft.com/office/powerpoint/2010/main" val="143876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lnSpc>
                <a:spcPct val="110000"/>
              </a:lnSpc>
              <a:spcAft>
                <a:spcPts val="300"/>
              </a:spcAft>
              <a:buFont typeface="Arial"/>
              <a:buChar char="•"/>
            </a:pPr>
            <a:r>
              <a:rPr lang="en-US">
                <a:solidFill>
                  <a:srgbClr val="5F5F5F"/>
                </a:solidFill>
              </a:rPr>
              <a:t>Everything we create is tethered to the fundamental concept of the platform</a:t>
            </a:r>
          </a:p>
          <a:p>
            <a:pPr marL="171450" indent="-171450">
              <a:lnSpc>
                <a:spcPct val="110000"/>
              </a:lnSpc>
              <a:buFont typeface="Arial"/>
              <a:buChar char="•"/>
              <a:defRPr/>
            </a:pPr>
            <a:r>
              <a:rPr lang="en-US">
                <a:solidFill>
                  <a:srgbClr val="5F5F5F"/>
                </a:solidFill>
              </a:rPr>
              <a:t>What’s a ‘platform’? A </a:t>
            </a:r>
            <a:r>
              <a:rPr lang="en-US" b="1">
                <a:solidFill>
                  <a:srgbClr val="5F5F5F"/>
                </a:solidFill>
              </a:rPr>
              <a:t>platform</a:t>
            </a:r>
            <a:r>
              <a:rPr lang="en-US">
                <a:solidFill>
                  <a:srgbClr val="5F5F5F"/>
                </a:solidFill>
              </a:rPr>
              <a:t> is a group of </a:t>
            </a:r>
            <a:r>
              <a:rPr lang="en-US" b="1">
                <a:solidFill>
                  <a:srgbClr val="5F5F5F"/>
                </a:solidFill>
              </a:rPr>
              <a:t>technologies</a:t>
            </a:r>
            <a:r>
              <a:rPr lang="en-US">
                <a:solidFill>
                  <a:srgbClr val="5F5F5F"/>
                </a:solidFill>
              </a:rPr>
              <a:t> that are used as a base upon which other applications, processes, or </a:t>
            </a:r>
            <a:r>
              <a:rPr lang="en-US" b="1">
                <a:solidFill>
                  <a:srgbClr val="5F5F5F"/>
                </a:solidFill>
              </a:rPr>
              <a:t>technologies</a:t>
            </a:r>
            <a:r>
              <a:rPr lang="en-US">
                <a:solidFill>
                  <a:srgbClr val="5F5F5F"/>
                </a:solidFill>
              </a:rPr>
              <a:t> are developed </a:t>
            </a:r>
          </a:p>
          <a:p>
            <a:pPr marL="171450" indent="-171450">
              <a:lnSpc>
                <a:spcPct val="110000"/>
              </a:lnSpc>
              <a:buFont typeface="Arial"/>
              <a:buChar char="•"/>
              <a:defRPr/>
            </a:pPr>
            <a:r>
              <a:rPr lang="en-US">
                <a:solidFill>
                  <a:srgbClr val="5F5F5F"/>
                </a:solidFill>
              </a:rPr>
              <a:t> A platform enables our customers to move from point products and disconnected services to a fully integrated Cloud platform that </a:t>
            </a:r>
            <a:r>
              <a:rPr lang="en-US" b="1">
                <a:solidFill>
                  <a:srgbClr val="5F5F5F"/>
                </a:solidFill>
              </a:rPr>
              <a:t>transforms business</a:t>
            </a:r>
            <a:endParaRPr lang="en-US" b="1">
              <a:solidFill>
                <a:srgbClr val="5F5F5F"/>
              </a:solidFill>
              <a:cs typeface="Calibri"/>
            </a:endParaRPr>
          </a:p>
          <a:p>
            <a:pPr marL="171450" indent="-171450">
              <a:lnSpc>
                <a:spcPct val="110000"/>
              </a:lnSpc>
              <a:spcAft>
                <a:spcPts val="300"/>
              </a:spcAft>
              <a:buFont typeface="Arial"/>
              <a:buChar char="•"/>
            </a:pPr>
            <a:r>
              <a:rPr lang="en-US">
                <a:solidFill>
                  <a:srgbClr val="5F5F5F"/>
                </a:solidFill>
              </a:rPr>
              <a:t>Developers develop on platforms; enterprises adopt platforms; customers shift to platforms</a:t>
            </a:r>
            <a:endParaRPr lang="en-US" b="1">
              <a:solidFill>
                <a:srgbClr val="5F5F5F"/>
              </a:solidFill>
            </a:endParaRPr>
          </a:p>
          <a:p>
            <a:pPr marL="171450" indent="-171450">
              <a:lnSpc>
                <a:spcPct val="110000"/>
              </a:lnSpc>
              <a:spcAft>
                <a:spcPts val="300"/>
              </a:spcAft>
              <a:buFont typeface="Arial"/>
              <a:buChar char="•"/>
            </a:pPr>
            <a:r>
              <a:rPr lang="en-US">
                <a:solidFill>
                  <a:srgbClr val="5F5F5F"/>
                </a:solidFill>
              </a:rPr>
              <a:t>There’s usage…and there’s adoption</a:t>
            </a:r>
          </a:p>
          <a:p>
            <a:pPr marL="171450" indent="-171450">
              <a:lnSpc>
                <a:spcPct val="110000"/>
              </a:lnSpc>
              <a:spcAft>
                <a:spcPts val="300"/>
              </a:spcAft>
              <a:buFont typeface="Arial"/>
              <a:buChar char="•"/>
            </a:pPr>
            <a:r>
              <a:rPr lang="en-US">
                <a:solidFill>
                  <a:srgbClr val="5F5F5F"/>
                </a:solidFill>
              </a:rPr>
              <a:t>Platforms drive adoption</a:t>
            </a:r>
          </a:p>
          <a:p>
            <a:pPr marL="171450" indent="-171450">
              <a:buFont typeface="Arial"/>
              <a:buChar char="•"/>
            </a:pPr>
            <a:endParaRPr lang="en-US"/>
          </a:p>
        </p:txBody>
      </p:sp>
      <p:sp>
        <p:nvSpPr>
          <p:cNvPr id="4" name="Slide Number Placeholder 3"/>
          <p:cNvSpPr>
            <a:spLocks noGrp="1"/>
          </p:cNvSpPr>
          <p:nvPr>
            <p:ph type="sldNum" sz="quarter" idx="10"/>
          </p:nvPr>
        </p:nvSpPr>
        <p:spPr/>
        <p:txBody>
          <a:bodyPr/>
          <a:lstStyle/>
          <a:p>
            <a:pPr>
              <a:defRPr/>
            </a:pPr>
            <a:fld id="{8C72D9AE-7182-4680-8F79-479C4181FF08}" type="slidenum">
              <a:rPr lang="en-US" sz="1200" smtClean="0">
                <a:solidFill>
                  <a:srgbClr val="5F5F5F"/>
                </a:solidFill>
              </a:rPr>
              <a:pPr>
                <a:defRPr/>
              </a:pPr>
              <a:t>10</a:t>
            </a:fld>
            <a:endParaRPr lang="en-US" sz="1200">
              <a:solidFill>
                <a:srgbClr val="5F5F5F"/>
              </a:solidFill>
            </a:endParaRPr>
          </a:p>
        </p:txBody>
      </p:sp>
    </p:spTree>
    <p:extLst>
      <p:ext uri="{BB962C8B-B14F-4D97-AF65-F5344CB8AC3E}">
        <p14:creationId xmlns:p14="http://schemas.microsoft.com/office/powerpoint/2010/main" val="656006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6.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7.jpe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60"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4121"/>
            <a:ext cx="4545752" cy="569547"/>
          </a:xfrm>
          <a:prstGeom prst="rect">
            <a:avLst/>
          </a:prstGeom>
        </p:spPr>
      </p:pic>
      <p:sp>
        <p:nvSpPr>
          <p:cNvPr id="6" name="Rectangle 5"/>
          <p:cNvSpPr/>
          <p:nvPr/>
        </p:nvSpPr>
        <p:spPr bwMode="gray">
          <a:xfrm>
            <a:off x="-140"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alphaModFix amt="74000"/>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Effect>
                      <a14:brightnessContrast contrast="-20000"/>
                    </a14:imgEffect>
                  </a14:imgLayer>
                </a14:imgProps>
              </a:ext>
              <a:ext uri="{28A0092B-C50C-407E-A947-70E740481C1C}">
                <a14:useLocalDpi xmlns:a14="http://schemas.microsoft.com/office/drawing/2010/main"/>
              </a:ext>
            </a:extLst>
          </a:blip>
          <a:srcRect l="2214" r="16451" b="3462"/>
          <a:stretch/>
        </p:blipFill>
        <p:spPr bwMode="gray">
          <a:xfrm flipH="1">
            <a:off x="112920" y="1"/>
            <a:ext cx="11969685" cy="6415851"/>
          </a:xfrm>
          <a:prstGeom prst="rect">
            <a:avLst/>
          </a:prstGeom>
        </p:spPr>
      </p:pic>
      <p:sp>
        <p:nvSpPr>
          <p:cNvPr id="13" name="Date Placeholder 3"/>
          <p:cNvSpPr txBox="1">
            <a:spLocks/>
          </p:cNvSpPr>
          <p:nvPr userDrawn="1"/>
        </p:nvSpPr>
        <p:spPr>
          <a:xfrm>
            <a:off x="4183220" y="6556248"/>
            <a:ext cx="122671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1528C3-D9A4-7D4F-BA0F-2ED44F758B68}" type="datetimeFigureOut">
              <a:rPr lang="en-US" sz="850" smtClean="0"/>
              <a:pPr/>
              <a:t>4/30/18</a:t>
            </a:fld>
            <a:endParaRPr lang="en-US" sz="850"/>
          </a:p>
        </p:txBody>
      </p:sp>
      <p:sp>
        <p:nvSpPr>
          <p:cNvPr id="14" name="Slide Number Placeholder 5"/>
          <p:cNvSpPr txBox="1">
            <a:spLocks/>
          </p:cNvSpPr>
          <p:nvPr userDrawn="1"/>
        </p:nvSpPr>
        <p:spPr>
          <a:xfrm>
            <a:off x="11327155" y="6556248"/>
            <a:ext cx="333554"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rgbClr val="5F5F5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B211BB-5913-D04D-81B0-CE806E89E3D6}" type="slidenum">
              <a:rPr lang="en-US" sz="850" smtClean="0"/>
              <a:pPr/>
              <a:t>‹#›</a:t>
            </a:fld>
            <a:endParaRPr lang="en-US" sz="850"/>
          </a:p>
        </p:txBody>
      </p:sp>
      <p:sp>
        <p:nvSpPr>
          <p:cNvPr id="2" name="Title 1"/>
          <p:cNvSpPr>
            <a:spLocks noGrp="1"/>
          </p:cNvSpPr>
          <p:nvPr>
            <p:ph type="title"/>
          </p:nvPr>
        </p:nvSpPr>
        <p:spPr>
          <a:xfrm>
            <a:off x="531951" y="913351"/>
            <a:ext cx="4367988" cy="490588"/>
          </a:xfrm>
        </p:spPr>
        <p:txBody>
          <a:bodyPr/>
          <a:lstStyle>
            <a:lvl1pPr>
              <a:defRPr>
                <a:solidFill>
                  <a:srgbClr val="FFFFFF"/>
                </a:solidFill>
              </a:defRPr>
            </a:lvl1pPr>
          </a:lstStyle>
          <a:p>
            <a:r>
              <a:rPr lang="en-US" dirty="0"/>
              <a:t>Click to edit Master title style</a:t>
            </a:r>
          </a:p>
        </p:txBody>
      </p:sp>
      <p:grpSp>
        <p:nvGrpSpPr>
          <p:cNvPr id="8" name="Group 7"/>
          <p:cNvGrpSpPr/>
          <p:nvPr userDrawn="1"/>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
        <p:nvSpPr>
          <p:cNvPr id="3" name="Date Placeholder 2"/>
          <p:cNvSpPr>
            <a:spLocks noGrp="1"/>
          </p:cNvSpPr>
          <p:nvPr>
            <p:ph type="dt" sz="half" idx="10"/>
          </p:nvPr>
        </p:nvSpPr>
        <p:spPr/>
        <p:txBody>
          <a:bodyPr/>
          <a:lstStyle/>
          <a:p>
            <a:fld id="{CCAE7F22-994E-7A41-8279-1B2F0F3F5BD2}" type="datetime1">
              <a:rPr lang="en-US" smtClean="0">
                <a:solidFill>
                  <a:srgbClr val="5F5F5F"/>
                </a:solidFill>
              </a:rPr>
              <a:pPr/>
              <a:t>4/30/18</a:t>
            </a:fld>
            <a:endParaRPr lang="en-US" dirty="0">
              <a:solidFill>
                <a:srgbClr val="5F5F5F"/>
              </a:solidFill>
            </a:endParaRPr>
          </a:p>
        </p:txBody>
      </p:sp>
      <p:sp>
        <p:nvSpPr>
          <p:cNvPr id="4" name="Footer Placeholder 3"/>
          <p:cNvSpPr>
            <a:spLocks noGrp="1"/>
          </p:cNvSpPr>
          <p:nvPr>
            <p:ph type="ftr" sz="quarter" idx="11"/>
          </p:nvPr>
        </p:nvSpPr>
        <p:spPr/>
        <p:txBody>
          <a:bodyPr/>
          <a:lstStyle/>
          <a:p>
            <a:endParaRPr lang="en-US"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8595B"/>
                </a:solidFill>
              </a:rPr>
              <a:pPr/>
              <a:t>‹#›</a:t>
            </a:fld>
            <a:endParaRPr lang="en-US" dirty="0">
              <a:solidFill>
                <a:srgbClr val="58595B"/>
              </a:solidFill>
            </a:endParaRPr>
          </a:p>
        </p:txBody>
      </p:sp>
      <p:sp>
        <p:nvSpPr>
          <p:cNvPr id="20" name="TextBox 19"/>
          <p:cNvSpPr txBox="1"/>
          <p:nvPr userDrawn="1"/>
        </p:nvSpPr>
        <p:spPr>
          <a:xfrm>
            <a:off x="-2053120" y="-346347"/>
            <a:ext cx="914638" cy="914400"/>
          </a:xfrm>
          <a:prstGeom prst="rect">
            <a:avLst/>
          </a:prstGeom>
          <a:noFill/>
        </p:spPr>
        <p:txBody>
          <a:bodyPr wrap="none" lIns="0" tIns="0" rIns="0" bIns="0" rtlCol="0">
            <a:noAutofit/>
          </a:bodyPr>
          <a:lstStyle/>
          <a:p>
            <a:pPr>
              <a:lnSpc>
                <a:spcPct val="90000"/>
              </a:lnSpc>
            </a:pPr>
            <a:endParaRPr lang="en-US" sz="1800" dirty="0">
              <a:solidFill>
                <a:srgbClr val="5F5F5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OOW SF17 TiOOW SF17 Section Header with Red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183220" y="6556248"/>
            <a:ext cx="1226717" cy="182880"/>
          </a:xfrm>
          <a:prstGeom prst="rect">
            <a:avLst/>
          </a:prstGeom>
        </p:spPr>
        <p:txBody>
          <a:bodyPr/>
          <a:lstStyle>
            <a:lvl1pPr>
              <a:defRPr>
                <a:solidFill>
                  <a:srgbClr val="5F5F5F"/>
                </a:solidFill>
              </a:defRPr>
            </a:lvl1pPr>
          </a:lstStyle>
          <a:p>
            <a:fld id="{C5851146-ECC8-6342-AC81-4CB621740E46}" type="datetime1">
              <a:rPr lang="en-US" smtClean="0"/>
              <a:pPr/>
              <a:t>4/30/18</a:t>
            </a:fld>
            <a:endParaRPr lang="en-US"/>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lvl1pPr>
              <a:defRPr>
                <a:solidFill>
                  <a:srgbClr val="5F5F5F"/>
                </a:solidFill>
              </a:defRPr>
            </a:lvl1pPr>
          </a:lstStyle>
          <a:p>
            <a:endParaRPr lang="en-US"/>
          </a:p>
        </p:txBody>
      </p:sp>
      <p:sp>
        <p:nvSpPr>
          <p:cNvPr id="6" name="Slide Number Placeholder 5"/>
          <p:cNvSpPr>
            <a:spLocks noGrp="1"/>
          </p:cNvSpPr>
          <p:nvPr>
            <p:ph type="sldNum" sz="quarter" idx="12"/>
          </p:nvPr>
        </p:nvSpPr>
        <p:spPr>
          <a:xfrm>
            <a:off x="11278949" y="6556248"/>
            <a:ext cx="381760" cy="182880"/>
          </a:xfrm>
          <a:prstGeom prst="rect">
            <a:avLst/>
          </a:prstGeom>
        </p:spPr>
        <p:txBody>
          <a:bodyPr/>
          <a:lstStyle>
            <a:lvl1pPr>
              <a:defRPr>
                <a:solidFill>
                  <a:srgbClr val="5F5F5F"/>
                </a:solidFill>
              </a:defRPr>
            </a:lvl1pPr>
          </a:lstStyle>
          <a:p>
            <a:fld id="{C51EAA63-D034-42AE-91FA-B13B9518C7BE}" type="slidenum">
              <a:rPr lang="en-US" smtClean="0"/>
              <a:pPr/>
              <a:t>‹#›</a:t>
            </a:fld>
            <a:endParaRPr lang="en-US"/>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CE6355C7-F2E5-8748-BAAE-ED14775ACCC8}" type="datetime1">
              <a:rPr lang="en-US" smtClean="0"/>
              <a:pPr/>
              <a:t>4/30/18</a:t>
            </a:fld>
            <a:endParaRPr lang="en-US"/>
          </a:p>
        </p:txBody>
      </p:sp>
      <p:sp>
        <p:nvSpPr>
          <p:cNvPr id="5" name="Footer Placeholder 4"/>
          <p:cNvSpPr>
            <a:spLocks noGrp="1"/>
          </p:cNvSpPr>
          <p:nvPr>
            <p:ph type="ftr" sz="quarter" idx="11"/>
          </p:nvPr>
        </p:nvSpPr>
        <p:spPr/>
        <p:txBody>
          <a:bodyPr/>
          <a:lstStyle>
            <a:lvl1pPr>
              <a:defRPr>
                <a:solidFill>
                  <a:srgbClr val="5F5F5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a:t>
            </a:r>
            <a:r>
              <a:rPr lang="en-US" sz="850">
                <a:solidFill>
                  <a:srgbClr val="5F5F5F"/>
                </a:solidFill>
              </a:rPr>
              <a:t>2017,</a:t>
            </a:r>
            <a:r>
              <a:rPr sz="850">
                <a:solidFill>
                  <a:srgbClr val="5F5F5F"/>
                </a:solidFill>
              </a:rPr>
              <a:t> Oracle and/or its affiliates. All rights reserved.  |</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8856" y="0"/>
            <a:ext cx="7993144" cy="6273578"/>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pic>
        <p:nvPicPr>
          <p:cNvPr id="6" name="Picture 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E6DD0AF-4DCE-F541-BB96-539260E9AB62}" type="datetime1">
              <a:rPr lang="en-US" smtClean="0">
                <a:solidFill>
                  <a:srgbClr val="5F5F5F"/>
                </a:solidFill>
              </a:rPr>
              <a:pPr/>
              <a:t>4/30/18</a:t>
            </a:fld>
            <a:endParaRPr lang="en-US">
              <a:solidFill>
                <a:srgbClr val="5F5F5F"/>
              </a:solidFill>
            </a:endParaRPr>
          </a:p>
        </p:txBody>
      </p:sp>
      <p:sp>
        <p:nvSpPr>
          <p:cNvPr id="7"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8"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11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8856" y="0"/>
            <a:ext cx="7993144" cy="6273578"/>
          </a:xfrm>
          <a:prstGeom prst="parallelogram">
            <a:avLst>
              <a:gd name="adj" fmla="val 36579"/>
            </a:avLst>
          </a:prstGeom>
          <a:blipFill>
            <a:blip r:embed="rId3" cstate="screen">
              <a:alphaModFix amt="85000"/>
              <a:extLst>
                <a:ext uri="{28A0092B-C50C-407E-A947-70E740481C1C}">
                  <a14:useLocalDpi xmlns:a14="http://schemas.microsoft.com/office/drawing/2010/main"/>
                </a:ext>
              </a:extLst>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pic>
        <p:nvPicPr>
          <p:cNvPr id="6" name="Picture 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FA3FC87-2995-5D42-887F-987FA95CFE46}" type="datetime1">
              <a:rPr lang="en-US" smtClean="0">
                <a:solidFill>
                  <a:srgbClr val="5F5F5F"/>
                </a:solidFill>
              </a:rPr>
              <a:pPr/>
              <a:t>4/30/18</a:t>
            </a:fld>
            <a:endParaRPr lang="en-US">
              <a:solidFill>
                <a:srgbClr val="5F5F5F"/>
              </a:solidFill>
            </a:endParaRPr>
          </a:p>
        </p:txBody>
      </p:sp>
      <p:sp>
        <p:nvSpPr>
          <p:cNvPr id="7"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8"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5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198856" y="0"/>
            <a:ext cx="7993144" cy="6273578"/>
          </a:xfrm>
          <a:prstGeom prst="parallelogram">
            <a:avLst>
              <a:gd name="adj" fmla="val 36579"/>
            </a:avLst>
          </a:prstGeom>
          <a:blipFill>
            <a:blip r:embed="rId3" cstate="screen">
              <a:alphaModFix amt="85000"/>
              <a:extLst>
                <a:ext uri="{28A0092B-C50C-407E-A947-70E740481C1C}">
                  <a14:useLocalDpi xmlns:a14="http://schemas.microsoft.com/office/drawing/2010/main"/>
                </a:ext>
              </a:extLst>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pic>
        <p:nvPicPr>
          <p:cNvPr id="6" name="Picture 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233F16C-2D26-CA40-9B84-BBF5B4F6BD8E}" type="datetime1">
              <a:rPr lang="en-US" smtClean="0">
                <a:solidFill>
                  <a:srgbClr val="5F5F5F"/>
                </a:solidFill>
              </a:rPr>
              <a:pPr/>
              <a:t>4/30/18</a:t>
            </a:fld>
            <a:endParaRPr lang="en-US">
              <a:solidFill>
                <a:srgbClr val="5F5F5F"/>
              </a:solidFill>
            </a:endParaRPr>
          </a:p>
        </p:txBody>
      </p:sp>
      <p:sp>
        <p:nvSpPr>
          <p:cNvPr id="7"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8"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a:t>Click to edit Master title style</a:t>
            </a:r>
            <a:endParaRPr dirty="0"/>
          </a:p>
        </p:txBody>
      </p:sp>
      <p:sp>
        <p:nvSpPr>
          <p:cNvPr id="9" name="TextBox 8"/>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sp>
        <p:nvSpPr>
          <p:cNvPr id="10"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58595B"/>
                </a:solidFill>
              </a:rPr>
              <a:pPr>
                <a:defRPr/>
              </a:pPr>
              <a:t>‹#›</a:t>
            </a:fld>
            <a:endParaRPr lang="en-US" sz="850"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arallelogram 10"/>
          <p:cNvSpPr/>
          <p:nvPr userDrawn="1"/>
        </p:nvSpPr>
        <p:spPr>
          <a:xfrm>
            <a:off x="4736120" y="1"/>
            <a:ext cx="10016302" cy="6873875"/>
          </a:xfrm>
          <a:custGeom>
            <a:avLst/>
            <a:gdLst>
              <a:gd name="connsiteX0" fmla="*/ 0 w 10474099"/>
              <a:gd name="connsiteY0" fmla="*/ 6858000 h 6858000"/>
              <a:gd name="connsiteX1" fmla="*/ 2508588 w 10474099"/>
              <a:gd name="connsiteY1" fmla="*/ 0 h 6858000"/>
              <a:gd name="connsiteX2" fmla="*/ 10474099 w 10474099"/>
              <a:gd name="connsiteY2" fmla="*/ 0 h 6858000"/>
              <a:gd name="connsiteX3" fmla="*/ 7965511 w 10474099"/>
              <a:gd name="connsiteY3" fmla="*/ 6858000 h 6858000"/>
              <a:gd name="connsiteX4" fmla="*/ 0 w 10474099"/>
              <a:gd name="connsiteY4" fmla="*/ 6858000 h 6858000"/>
              <a:gd name="connsiteX0" fmla="*/ 0 w 9839058"/>
              <a:gd name="connsiteY0" fmla="*/ 6873875 h 6873875"/>
              <a:gd name="connsiteX1" fmla="*/ 1873547 w 9839058"/>
              <a:gd name="connsiteY1" fmla="*/ 0 h 6873875"/>
              <a:gd name="connsiteX2" fmla="*/ 9839058 w 9839058"/>
              <a:gd name="connsiteY2" fmla="*/ 0 h 6873875"/>
              <a:gd name="connsiteX3" fmla="*/ 7330470 w 9839058"/>
              <a:gd name="connsiteY3" fmla="*/ 6858000 h 6873875"/>
              <a:gd name="connsiteX4" fmla="*/ 0 w 9839058"/>
              <a:gd name="connsiteY4" fmla="*/ 6873875 h 6873875"/>
              <a:gd name="connsiteX0" fmla="*/ 0 w 10013694"/>
              <a:gd name="connsiteY0" fmla="*/ 6873875 h 6873875"/>
              <a:gd name="connsiteX1" fmla="*/ 2048183 w 10013694"/>
              <a:gd name="connsiteY1" fmla="*/ 0 h 6873875"/>
              <a:gd name="connsiteX2" fmla="*/ 10013694 w 10013694"/>
              <a:gd name="connsiteY2" fmla="*/ 0 h 6873875"/>
              <a:gd name="connsiteX3" fmla="*/ 7505106 w 10013694"/>
              <a:gd name="connsiteY3" fmla="*/ 6858000 h 6873875"/>
              <a:gd name="connsiteX4" fmla="*/ 0 w 10013694"/>
              <a:gd name="connsiteY4" fmla="*/ 6873875 h 687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3694" h="6873875">
                <a:moveTo>
                  <a:pt x="0" y="6873875"/>
                </a:moveTo>
                <a:lnTo>
                  <a:pt x="2048183" y="0"/>
                </a:lnTo>
                <a:lnTo>
                  <a:pt x="10013694" y="0"/>
                </a:lnTo>
                <a:lnTo>
                  <a:pt x="7505106" y="6858000"/>
                </a:lnTo>
                <a:lnTo>
                  <a:pt x="0" y="6873875"/>
                </a:lnTo>
                <a:close/>
              </a:path>
            </a:pathLst>
          </a:custGeom>
          <a:gradFill flip="none" rotWithShape="1">
            <a:gsLst>
              <a:gs pos="0">
                <a:schemeClr val="accent4">
                  <a:lumMod val="75000"/>
                  <a:alpha val="84000"/>
                </a:schemeClr>
              </a:gs>
              <a:gs pos="100000">
                <a:schemeClr val="accent4">
                  <a:alpha val="84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7" name="Parallelogram 6"/>
          <p:cNvSpPr/>
          <p:nvPr userDrawn="1"/>
        </p:nvSpPr>
        <p:spPr>
          <a:xfrm>
            <a:off x="5134124" y="342648"/>
            <a:ext cx="10217331" cy="114270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rgbClr val="FFFFFF"/>
              </a:solidFill>
            </a:endParaRPr>
          </a:p>
        </p:txBody>
      </p:sp>
      <p:sp>
        <p:nvSpPr>
          <p:cNvPr id="12" name="Text Placeholder 12"/>
          <p:cNvSpPr>
            <a:spLocks noGrp="1"/>
          </p:cNvSpPr>
          <p:nvPr>
            <p:ph type="body" sz="quarter" idx="13" hasCustomPrompt="1"/>
          </p:nvPr>
        </p:nvSpPr>
        <p:spPr>
          <a:xfrm>
            <a:off x="6779814" y="673815"/>
            <a:ext cx="7985404" cy="518318"/>
          </a:xfrm>
        </p:spPr>
        <p:txBody>
          <a:bodyPr>
            <a:noAutofit/>
          </a:bodyPr>
          <a:lstStyle>
            <a:lvl1pPr marL="1588" indent="0" algn="l">
              <a:spcBef>
                <a:spcPts val="0"/>
              </a:spcBef>
              <a:buFontTx/>
              <a:buNone/>
              <a:defRPr sz="3600" baseline="0">
                <a:solidFill>
                  <a:srgbClr val="FFFFF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r>
              <a:rPr lang="en-US" dirty="0">
                <a:solidFill>
                  <a:srgbClr val="FFFFFF"/>
                </a:solidFill>
              </a:rPr>
              <a:t>Click to edit Master title style</a:t>
            </a:r>
          </a:p>
        </p:txBody>
      </p:sp>
      <p:sp>
        <p:nvSpPr>
          <p:cNvPr id="13" name="TextBox 12"/>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14"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FFFFFF"/>
                </a:solidFill>
              </a:rPr>
              <a:pPr>
                <a:defRPr/>
              </a:pPr>
              <a:t>‹#›</a:t>
            </a:fld>
            <a:endParaRPr lang="en-US" sz="850" dirty="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3221" y="6556248"/>
            <a:ext cx="1226717" cy="182880"/>
          </a:xfrm>
          <a:prstGeom prst="rect">
            <a:avLst/>
          </a:prstGeom>
        </p:spPr>
        <p:txBody>
          <a:bodyPr/>
          <a:lstStyle/>
          <a:p>
            <a:fld id="{11C1439E-B54A-C247-91A8-7E31FC31E979}" type="datetime1">
              <a:rPr lang="en-US" smtClean="0">
                <a:solidFill>
                  <a:srgbClr val="5F5F5F">
                    <a:lumMod val="60000"/>
                    <a:lumOff val="40000"/>
                  </a:srgbClr>
                </a:solidFill>
              </a:rPr>
              <a:pPr/>
              <a:t>4/30/18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3670" y="6556248"/>
            <a:ext cx="2743915" cy="182880"/>
          </a:xfrm>
          <a:prstGeom prst="rect">
            <a:avLst/>
          </a:prstGeom>
        </p:spPr>
        <p:txBody>
          <a:bodyPr/>
          <a:lstStyle/>
          <a:p>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8950"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fld id="{206DACA5-5A36-CB43-9482-8BC0C70FDF80}" type="datetime1">
              <a:rPr lang="en-US">
                <a:solidFill>
                  <a:srgbClr val="5F5F5F"/>
                </a:solidFill>
              </a:rPr>
              <a:pPr/>
              <a:t>4/30/18</a:t>
            </a:fld>
            <a:endParaRPr dirty="0">
              <a:solidFill>
                <a:srgbClr val="5F5F5F"/>
              </a:solidFill>
            </a:endParaRPr>
          </a:p>
        </p:txBody>
      </p:sp>
      <p:sp>
        <p:nvSpPr>
          <p:cNvPr id="4" name="Footer Placeholder 3"/>
          <p:cNvSpPr>
            <a:spLocks noGrp="1"/>
          </p:cNvSpPr>
          <p:nvPr>
            <p:ph type="ftr" sz="quarter" idx="11"/>
          </p:nvPr>
        </p:nvSpPr>
        <p:spPr>
          <a:xfrm>
            <a:off x="8623669" y="6556248"/>
            <a:ext cx="2743915" cy="182880"/>
          </a:xfrm>
          <a:prstGeom prst="rect">
            <a:avLst/>
          </a:prstGeom>
        </p:spPr>
        <p:txBody>
          <a:bodyPr/>
          <a:lstStyle/>
          <a:p>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AU"/>
              <a:t>Click to edit Master title style</a:t>
            </a:r>
            <a:endParaRPr lang="en-US"/>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29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3442" y="-1536700"/>
            <a:ext cx="8961139" cy="497303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pic>
        <p:nvPicPr>
          <p:cNvPr id="6" name="Picture 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7" name="Parallelogram 6"/>
          <p:cNvSpPr/>
          <p:nvPr userDrawn="1"/>
        </p:nvSpPr>
        <p:spPr>
          <a:xfrm>
            <a:off x="5551854" y="1078992"/>
            <a:ext cx="8726666"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p>
        </p:txBody>
      </p:sp>
      <p:sp>
        <p:nvSpPr>
          <p:cNvPr id="10"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58595B"/>
                </a:solidFill>
              </a:rPr>
              <a:pPr>
                <a:defRPr/>
              </a:pPr>
              <a:t>‹#›</a:t>
            </a:fld>
            <a:endParaRPr lang="en-US" sz="85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325A33D-44A7-DC4B-9C88-0C1302FDD1D1}" type="datetime1">
              <a:rPr lang="en-US" smtClean="0">
                <a:solidFill>
                  <a:srgbClr val="58595B"/>
                </a:solidFill>
              </a:rPr>
              <a:pPr/>
              <a:t>4/30/18</a:t>
            </a:fld>
            <a:endParaRPr dirty="0">
              <a:solidFill>
                <a:srgbClr val="58595B"/>
              </a:solidFill>
            </a:endParaRPr>
          </a:p>
        </p:txBody>
      </p:sp>
      <p:sp>
        <p:nvSpPr>
          <p:cNvPr id="4" name="Footer Placeholder 3"/>
          <p:cNvSpPr>
            <a:spLocks noGrp="1"/>
          </p:cNvSpPr>
          <p:nvPr>
            <p:ph type="ftr" sz="quarter" idx="11"/>
          </p:nvPr>
        </p:nvSpPr>
        <p:spPr/>
        <p:txBody>
          <a:bodyPr/>
          <a:lstStyle/>
          <a:p>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33D222-D8D0-E246-B8C3-C1FA44E0C70D}" type="datetime1">
              <a:rPr lang="en-US" smtClean="0">
                <a:solidFill>
                  <a:srgbClr val="58595B"/>
                </a:solidFill>
              </a:rPr>
              <a:pPr/>
              <a:t>4/30/18</a:t>
            </a:fld>
            <a:endParaRPr dirty="0">
              <a:solidFill>
                <a:srgbClr val="58595B"/>
              </a:solidFill>
            </a:endParaRPr>
          </a:p>
        </p:txBody>
      </p:sp>
      <p:sp>
        <p:nvSpPr>
          <p:cNvPr id="3" name="Footer Placeholder 2"/>
          <p:cNvSpPr>
            <a:spLocks noGrp="1"/>
          </p:cNvSpPr>
          <p:nvPr>
            <p:ph type="ftr" sz="quarter" idx="11"/>
          </p:nvPr>
        </p:nvSpPr>
        <p:spPr/>
        <p:txBody>
          <a:bodyPr/>
          <a:lstStyle/>
          <a:p>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userDrawn="1"/>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99C1A22-589C-2241-8F1A-4753D64346F8}" type="datetime1">
              <a:rPr lang="en-US" smtClean="0">
                <a:solidFill>
                  <a:srgbClr val="5F5F5F">
                    <a:lumMod val="60000"/>
                    <a:lumOff val="40000"/>
                  </a:srgbClr>
                </a:solidFill>
              </a:rPr>
              <a:pPr/>
              <a:t>4/30/18</a:t>
            </a:fld>
            <a:endParaRPr>
              <a:solidFill>
                <a:srgbClr val="5F5F5F">
                  <a:lumMod val="60000"/>
                  <a:lumOff val="40000"/>
                </a:srgbClr>
              </a:solidFill>
            </a:endParaRPr>
          </a:p>
        </p:txBody>
      </p:sp>
      <p:sp>
        <p:nvSpPr>
          <p:cNvPr id="5" name="Footer Placeholder 4"/>
          <p:cNvSpPr>
            <a:spLocks noGrp="1"/>
          </p:cNvSpPr>
          <p:nvPr>
            <p:ph type="ftr" sz="quarter" idx="11"/>
          </p:nvPr>
        </p:nvSpPr>
        <p:spPr/>
        <p:txBody>
          <a:bodyPr>
            <a:noAutofit/>
          </a:bodyPr>
          <a:lstStyle/>
          <a:p>
            <a:endParaRPr>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p>
            <a:fld id="{C51EAA63-D034-42AE-91FA-B13B9518C7BE}" type="slidenum">
              <a:rPr>
                <a:solidFill>
                  <a:srgbClr val="5F5F5F">
                    <a:lumMod val="60000"/>
                    <a:lumOff val="40000"/>
                  </a:srgbClr>
                </a:solidFill>
              </a:rPr>
              <a:pPr/>
              <a:t>‹#›</a:t>
            </a:fld>
            <a:endParaRPr>
              <a:solidFill>
                <a:srgbClr val="5F5F5F">
                  <a:lumMod val="60000"/>
                  <a:lumOff val="40000"/>
                </a:srgb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4/30/18</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952" y="406401"/>
            <a:ext cx="11128097" cy="648677"/>
          </a:xfrm>
        </p:spPr>
        <p:txBody>
          <a:bodyPr/>
          <a:lstStyle/>
          <a:p>
            <a:r>
              <a:rPr lang="en-US" dirty="0"/>
              <a:t>Click to edit Master title style</a:t>
            </a:r>
          </a:p>
        </p:txBody>
      </p:sp>
    </p:spTree>
    <p:extLst>
      <p:ext uri="{BB962C8B-B14F-4D97-AF65-F5344CB8AC3E}">
        <p14:creationId xmlns:p14="http://schemas.microsoft.com/office/powerpoint/2010/main" val="43125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4/30/18</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22641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4/30/18</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410681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4/30/18</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2" y="1371600"/>
            <a:ext cx="11128097" cy="889000"/>
          </a:xfrm>
          <a:prstGeom prst="rect">
            <a:avLst/>
          </a:prstGeom>
          <a:noFill/>
        </p:spPr>
        <p:txBody>
          <a:bodyPr wrap="none" lIns="0" tIns="0" rIns="0" bIns="0" rtlCol="0" anchor="b">
            <a:noAutofit/>
          </a:bodyPr>
          <a:lstStyle/>
          <a:p>
            <a:pPr>
              <a:lnSpc>
                <a:spcPct val="90000"/>
              </a:lnSpc>
            </a:pPr>
            <a:r>
              <a:rPr sz="3199" dirty="0">
                <a:latin typeface="+mj-lt"/>
              </a:rPr>
              <a:t>Safe Harbor</a:t>
            </a:r>
            <a:r>
              <a:rPr sz="3199" baseline="0" dirty="0">
                <a:latin typeface="+mj-lt"/>
              </a:rPr>
              <a:t> Statement</a:t>
            </a:r>
            <a:endParaRPr sz="3199" dirty="0">
              <a:latin typeface="+mj-lt"/>
            </a:endParaRPr>
          </a:p>
        </p:txBody>
      </p:sp>
      <p:sp>
        <p:nvSpPr>
          <p:cNvPr id="6" name="TextBox 5"/>
          <p:cNvSpPr txBox="1"/>
          <p:nvPr/>
        </p:nvSpPr>
        <p:spPr>
          <a:xfrm>
            <a:off x="531952" y="2514600"/>
            <a:ext cx="11128097" cy="2286000"/>
          </a:xfrm>
          <a:prstGeom prst="rect">
            <a:avLst/>
          </a:prstGeom>
          <a:noFill/>
        </p:spPr>
        <p:txBody>
          <a:bodyPr wrap="square" lIns="0" tIns="0" rIns="0" bIns="0" rtlCol="0" anchor="t">
            <a:noAutofit/>
          </a:bodyPr>
          <a:lstStyle/>
          <a:p>
            <a:pPr>
              <a:lnSpc>
                <a:spcPct val="90000"/>
              </a:lnSpc>
            </a:pPr>
            <a:r>
              <a:rPr sz="2399"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95490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4/30/18</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2" y="1371600"/>
            <a:ext cx="11128097" cy="889000"/>
          </a:xfrm>
          <a:prstGeom prst="rect">
            <a:avLst/>
          </a:prstGeom>
          <a:noFill/>
        </p:spPr>
        <p:txBody>
          <a:bodyPr wrap="none" lIns="0" tIns="0" rIns="0" bIns="0" rtlCol="0" anchor="b">
            <a:noAutofit/>
          </a:bodyPr>
          <a:lstStyle/>
          <a:p>
            <a:pPr>
              <a:lnSpc>
                <a:spcPct val="90000"/>
              </a:lnSpc>
            </a:pPr>
            <a:r>
              <a:rPr sz="3199" dirty="0">
                <a:latin typeface="+mj-lt"/>
              </a:rPr>
              <a:t>Safe Harbor</a:t>
            </a:r>
            <a:r>
              <a:rPr sz="3199" baseline="0" dirty="0">
                <a:latin typeface="+mj-lt"/>
              </a:rPr>
              <a:t> Statement</a:t>
            </a:r>
            <a:endParaRPr sz="3199" dirty="0">
              <a:latin typeface="+mj-lt"/>
            </a:endParaRPr>
          </a:p>
        </p:txBody>
      </p:sp>
      <p:sp>
        <p:nvSpPr>
          <p:cNvPr id="6" name="TextBox 5"/>
          <p:cNvSpPr txBox="1"/>
          <p:nvPr/>
        </p:nvSpPr>
        <p:spPr>
          <a:xfrm>
            <a:off x="531952" y="2514600"/>
            <a:ext cx="11128097" cy="2286000"/>
          </a:xfrm>
          <a:prstGeom prst="rect">
            <a:avLst/>
          </a:prstGeom>
          <a:noFill/>
        </p:spPr>
        <p:txBody>
          <a:bodyPr wrap="square" lIns="0" tIns="0" rIns="0" bIns="0" rtlCol="0" anchor="t">
            <a:noAutofit/>
          </a:bodyPr>
          <a:lstStyle/>
          <a:p>
            <a:pPr>
              <a:lnSpc>
                <a:spcPct val="90000"/>
              </a:lnSpc>
            </a:pPr>
            <a:r>
              <a:rPr sz="2399"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503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5502F3-804E-3E46-9E14-77E8D606C57F}" type="datetime1">
              <a:rPr lang="en-US" smtClean="0">
                <a:solidFill>
                  <a:srgbClr val="58595B"/>
                </a:solidFill>
              </a:rPr>
              <a:pPr/>
              <a:t>4/30/18</a:t>
            </a:fld>
            <a:endParaRPr>
              <a:solidFill>
                <a:srgbClr val="58595B"/>
              </a:solidFill>
            </a:endParaRPr>
          </a:p>
        </p:txBody>
      </p:sp>
      <p:sp>
        <p:nvSpPr>
          <p:cNvPr id="3" name="Footer Placeholder 2"/>
          <p:cNvSpPr>
            <a:spLocks noGrp="1"/>
          </p:cNvSpPr>
          <p:nvPr>
            <p:ph type="ftr" sz="quarter" idx="11"/>
          </p:nvPr>
        </p:nvSpPr>
        <p:spPr/>
        <p:txBody>
          <a:bodyPr/>
          <a:lstStyle/>
          <a:p>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93"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4563664" y="6556378"/>
            <a:ext cx="1227458" cy="182563"/>
          </a:xfrm>
          <a:prstGeom prst="rect">
            <a:avLst/>
          </a:prstGeom>
        </p:spPr>
        <p:txBody>
          <a:bodyPr/>
          <a:lstStyle>
            <a:lvl1pPr>
              <a:defRPr/>
            </a:lvl1pPr>
          </a:lstStyle>
          <a:p>
            <a:pPr>
              <a:defRPr/>
            </a:pPr>
            <a:fld id="{9E6A20F8-A470-4232-AB72-B3B6F9427D86}" type="datetime1">
              <a:rPr lang="en-US" smtClean="0"/>
              <a:pPr>
                <a:defRPr/>
              </a:pPr>
              <a:t>4/30/18</a:t>
            </a:fld>
            <a:endParaRPr dirty="0"/>
          </a:p>
        </p:txBody>
      </p:sp>
      <p:sp>
        <p:nvSpPr>
          <p:cNvPr id="5" name="Footer Placeholder 4"/>
          <p:cNvSpPr>
            <a:spLocks noGrp="1"/>
          </p:cNvSpPr>
          <p:nvPr>
            <p:ph type="ftr" sz="quarter" idx="11"/>
          </p:nvPr>
        </p:nvSpPr>
        <p:spPr>
          <a:xfrm>
            <a:off x="8779575" y="6556378"/>
            <a:ext cx="2499376" cy="182563"/>
          </a:xfrm>
          <a:prstGeom prst="rect">
            <a:avLst/>
          </a:prstGeom>
        </p:spPr>
        <p:txBody>
          <a:bodyPr/>
          <a:lstStyle>
            <a:lvl1pPr>
              <a:defRPr/>
            </a:lvl1pPr>
          </a:lstStyle>
          <a:p>
            <a:pPr>
              <a:defRPr/>
            </a:pPr>
            <a:r>
              <a:rPr lang="en-US"/>
              <a:t>Oracle Company Confidential</a:t>
            </a:r>
            <a:endParaRPr/>
          </a:p>
        </p:txBody>
      </p:sp>
      <p:sp>
        <p:nvSpPr>
          <p:cNvPr id="6" name="Slide Number Placeholder 5"/>
          <p:cNvSpPr>
            <a:spLocks noGrp="1"/>
          </p:cNvSpPr>
          <p:nvPr>
            <p:ph type="sldNum" sz="quarter" idx="12"/>
          </p:nvPr>
        </p:nvSpPr>
        <p:spPr/>
        <p:txBody>
          <a:bodyPr/>
          <a:lstStyle>
            <a:lvl1pPr>
              <a:defRPr/>
            </a:lvl1pPr>
          </a:lstStyle>
          <a:p>
            <a:pPr>
              <a:defRPr/>
            </a:pPr>
            <a:fld id="{FBC7202C-1F3B-4E59-98DB-BD130A98D4BE}" type="slidenum">
              <a:rPr/>
              <a:pPr>
                <a:defRPr/>
              </a:pPr>
              <a:t>‹#›</a:t>
            </a:fld>
            <a:endParaRPr dirty="0"/>
          </a:p>
        </p:txBody>
      </p:sp>
    </p:spTree>
    <p:extLst>
      <p:ext uri="{BB962C8B-B14F-4D97-AF65-F5344CB8AC3E}">
        <p14:creationId xmlns:p14="http://schemas.microsoft.com/office/powerpoint/2010/main" val="104892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92"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pPr defTabSz="914171" fontAlgn="base">
              <a:spcBef>
                <a:spcPct val="0"/>
              </a:spcBef>
              <a:spcAft>
                <a:spcPct val="0"/>
              </a:spcAft>
              <a:defRPr/>
            </a:pPr>
            <a:fld id="{B6ED6262-D5A4-43BA-BF36-A73ECDC343AD}" type="datetime1">
              <a:rPr lang="en-US" smtClean="0">
                <a:solidFill>
                  <a:srgbClr val="5F5F5F"/>
                </a:solidFill>
                <a:latin typeface="Arial" charset="0"/>
                <a:cs typeface="Arial" charset="0"/>
              </a:rPr>
              <a:pPr defTabSz="914171" fontAlgn="base">
                <a:spcBef>
                  <a:spcPct val="0"/>
                </a:spcBef>
                <a:spcAft>
                  <a:spcPct val="0"/>
                </a:spcAft>
                <a:defRPr/>
              </a:pPr>
              <a:t>4/30/18</a:t>
            </a:fld>
            <a:endParaRPr lang="en-US" dirty="0">
              <a:solidFill>
                <a:srgbClr val="5F5F5F"/>
              </a:solidFill>
              <a:latin typeface="Arial" charset="0"/>
              <a:cs typeface="Arial" charset="0"/>
            </a:endParaRPr>
          </a:p>
        </p:txBody>
      </p:sp>
      <p:sp>
        <p:nvSpPr>
          <p:cNvPr id="5" name="Footer Placeholder 4"/>
          <p:cNvSpPr>
            <a:spLocks noGrp="1"/>
          </p:cNvSpPr>
          <p:nvPr>
            <p:ph type="ftr" sz="quarter" idx="11"/>
          </p:nvPr>
        </p:nvSpPr>
        <p:spPr/>
        <p:txBody>
          <a:bodyPr/>
          <a:lstStyle/>
          <a:p>
            <a:pPr defTabSz="914171" fontAlgn="base">
              <a:spcBef>
                <a:spcPct val="0"/>
              </a:spcBef>
              <a:spcAft>
                <a:spcPct val="0"/>
              </a:spcAft>
              <a:defRPr/>
            </a:pPr>
            <a:r>
              <a:rPr lang="en-US">
                <a:solidFill>
                  <a:srgbClr val="5F5F5F"/>
                </a:solidFill>
                <a:latin typeface="Arial" charset="0"/>
                <a:cs typeface="Arial" charset="0"/>
              </a:rPr>
              <a:t>Oracle Confidential – Internal/Restricted/Highly Restricted</a:t>
            </a:r>
            <a:endParaRPr lang="en-US" dirty="0">
              <a:solidFill>
                <a:srgbClr val="5F5F5F"/>
              </a:solidFill>
              <a:latin typeface="Arial" charset="0"/>
              <a:cs typeface="Arial" charset="0"/>
            </a:endParaRPr>
          </a:p>
        </p:txBody>
      </p:sp>
      <p:sp>
        <p:nvSpPr>
          <p:cNvPr id="6" name="Slide Number Placeholder 5"/>
          <p:cNvSpPr>
            <a:spLocks noGrp="1"/>
          </p:cNvSpPr>
          <p:nvPr>
            <p:ph type="sldNum" sz="quarter" idx="12"/>
          </p:nvPr>
        </p:nvSpPr>
        <p:spPr/>
        <p:txBody>
          <a:bodyPr/>
          <a:lstStyle/>
          <a:p>
            <a:pPr defTabSz="914171" fontAlgn="base">
              <a:spcBef>
                <a:spcPct val="0"/>
              </a:spcBef>
              <a:spcAft>
                <a:spcPct val="0"/>
              </a:spcAft>
              <a:defRPr/>
            </a:pPr>
            <a:fld id="{C51EAA63-D034-42AE-91FA-B13B9518C7BE}" type="slidenum">
              <a:rPr lang="en-US" smtClean="0">
                <a:solidFill>
                  <a:srgbClr val="5F5F5F"/>
                </a:solidFill>
                <a:latin typeface="Arial" charset="0"/>
                <a:cs typeface="Arial" charset="0"/>
              </a:rPr>
              <a:pPr defTabSz="914171" fontAlgn="base">
                <a:spcBef>
                  <a:spcPct val="0"/>
                </a:spcBef>
                <a:spcAft>
                  <a:spcPct val="0"/>
                </a:spcAft>
                <a:defRPr/>
              </a:pPr>
              <a:t>‹#›</a:t>
            </a:fld>
            <a:endParaRPr lang="en-US" dirty="0">
              <a:solidFill>
                <a:srgbClr val="5F5F5F"/>
              </a:solidFill>
              <a:latin typeface="Arial" charset="0"/>
              <a:cs typeface="Arial" charset="0"/>
            </a:endParaRPr>
          </a:p>
        </p:txBody>
      </p:sp>
      <p:sp>
        <p:nvSpPr>
          <p:cNvPr id="7" name="Text Placeholder 12"/>
          <p:cNvSpPr>
            <a:spLocks noGrp="1"/>
          </p:cNvSpPr>
          <p:nvPr>
            <p:ph type="body" sz="quarter" idx="13" hasCustomPrompt="1"/>
          </p:nvPr>
        </p:nvSpPr>
        <p:spPr>
          <a:xfrm>
            <a:off x="531955" y="1373745"/>
            <a:ext cx="11128097"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Tree>
    <p:extLst>
      <p:ext uri="{BB962C8B-B14F-4D97-AF65-F5344CB8AC3E}">
        <p14:creationId xmlns:p14="http://schemas.microsoft.com/office/powerpoint/2010/main" val="23433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9E1F5122-5BFD-4C02-B437-157BD4C79377}" type="datetime1">
              <a:rPr lang="en-US" smtClean="0"/>
              <a:pPr/>
              <a:t>4/30/18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399"/>
              </a:spcBef>
              <a:buNone/>
              <a:defRPr sz="2799"/>
            </a:lvl1pPr>
            <a:lvl2pPr marL="1588" indent="0">
              <a:spcBef>
                <a:spcPts val="2399"/>
              </a:spcBef>
              <a:buNone/>
              <a:defRPr sz="2799"/>
            </a:lvl2pPr>
            <a:lvl3pPr marL="1588" indent="0">
              <a:spcBef>
                <a:spcPts val="2399"/>
              </a:spcBef>
              <a:buNone/>
              <a:defRPr sz="2799"/>
            </a:lvl3pPr>
            <a:lvl4pPr marL="1588" indent="0">
              <a:spcBef>
                <a:spcPts val="2399"/>
              </a:spcBef>
              <a:buNone/>
              <a:defRPr sz="2799"/>
            </a:lvl4pPr>
            <a:lvl5pPr marL="1588" indent="0">
              <a:spcBef>
                <a:spcPts val="2399"/>
              </a:spcBef>
              <a:buNone/>
              <a:defRPr sz="2799"/>
            </a:lvl5pPr>
            <a:lvl6pPr marL="1588" indent="0">
              <a:spcBef>
                <a:spcPts val="2399"/>
              </a:spcBef>
              <a:buNone/>
              <a:defRPr sz="2799"/>
            </a:lvl6pPr>
            <a:lvl7pPr marL="1588" indent="0">
              <a:spcBef>
                <a:spcPts val="2399"/>
              </a:spcBef>
              <a:buNone/>
              <a:defRPr sz="2799"/>
            </a:lvl7pPr>
            <a:lvl8pPr marL="1588" indent="0">
              <a:spcBef>
                <a:spcPts val="2399"/>
              </a:spcBef>
              <a:buNone/>
              <a:defRPr sz="2799"/>
            </a:lvl8pPr>
            <a:lvl9pPr marL="1588" indent="0">
              <a:spcBef>
                <a:spcPts val="2399"/>
              </a:spcBef>
              <a:buNone/>
              <a:defRPr sz="2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28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B4B68E-1BDE-4E63-B5AB-A8B2FEFC9149}" type="datetime1">
              <a:rPr lang="en-US" smtClean="0"/>
              <a:t>4/30/18</a:t>
            </a:fld>
            <a:endParaRPr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Oracle Confidential</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a:xfrm>
            <a:off x="531950" y="406401"/>
            <a:ext cx="11128098" cy="532223"/>
          </a:xfrm>
        </p:spPr>
        <p:txBody>
          <a:bodyPr/>
          <a:lstStyle/>
          <a:p>
            <a:r>
              <a:rPr lang="en-US" dirty="0"/>
              <a:t>Click to edit Master title style</a:t>
            </a:r>
          </a:p>
        </p:txBody>
      </p:sp>
    </p:spTree>
    <p:extLst>
      <p:ext uri="{BB962C8B-B14F-4D97-AF65-F5344CB8AC3E}">
        <p14:creationId xmlns:p14="http://schemas.microsoft.com/office/powerpoint/2010/main" val="276247824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716174-6C7F-4A27-87C4-BAD57F322309}" type="datetime1">
              <a:rPr lang="en-US" smtClean="0"/>
              <a:t>4/30/18</a:t>
            </a:fld>
            <a:endParaRPr dirty="0"/>
          </a:p>
        </p:txBody>
      </p:sp>
      <p:sp>
        <p:nvSpPr>
          <p:cNvPr id="3" name="Footer Placeholder 2"/>
          <p:cNvSpPr>
            <a:spLocks noGrp="1"/>
          </p:cNvSpPr>
          <p:nvPr>
            <p:ph type="ftr" sz="quarter" idx="11"/>
          </p:nvPr>
        </p:nvSpPr>
        <p:spPr/>
        <p:txBody>
          <a:bodyPr/>
          <a:lstStyle/>
          <a:p>
            <a:r>
              <a:rPr lang="en-US" dirty="0"/>
              <a:t>Oracle Confidential</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286235488"/>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20496" y="1722241"/>
            <a:ext cx="7751010" cy="2950267"/>
          </a:xfrm>
          <a:prstGeom prst="rect">
            <a:avLst/>
          </a:prstGeom>
        </p:spPr>
      </p:pic>
      <p:sp>
        <p:nvSpPr>
          <p:cNvPr id="2" name="Date Placeholder 1"/>
          <p:cNvSpPr>
            <a:spLocks noGrp="1"/>
          </p:cNvSpPr>
          <p:nvPr>
            <p:ph type="dt" sz="half" idx="10"/>
          </p:nvPr>
        </p:nvSpPr>
        <p:spPr/>
        <p:txBody>
          <a:bodyPr/>
          <a:lstStyle/>
          <a:p>
            <a:fld id="{141A537C-4863-48EF-9647-E346F59025A0}" type="datetime1">
              <a:rPr lang="en-US" smtClean="0">
                <a:solidFill>
                  <a:srgbClr val="5F5F5F"/>
                </a:solidFill>
              </a:rPr>
              <a:t>4/30/18</a:t>
            </a:fld>
            <a:endParaRPr dirty="0">
              <a:solidFill>
                <a:srgbClr val="5F5F5F"/>
              </a:solidFill>
            </a:endParaRPr>
          </a:p>
        </p:txBody>
      </p:sp>
      <p:sp>
        <p:nvSpPr>
          <p:cNvPr id="3" name="Footer Placeholder 2"/>
          <p:cNvSpPr>
            <a:spLocks noGrp="1"/>
          </p:cNvSpPr>
          <p:nvPr>
            <p:ph type="ftr" sz="quarter" idx="11"/>
          </p:nvPr>
        </p:nvSpPr>
        <p:spPr/>
        <p:txBody>
          <a:bodyPr/>
          <a:lstStyle/>
          <a:p>
            <a:r>
              <a:rPr lang="en-US" dirty="0">
                <a:solidFill>
                  <a:srgbClr val="5F5F5F"/>
                </a:solidFill>
              </a:rPr>
              <a:t>Oracle Confidential</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89382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Tree>
    <p:extLst>
      <p:ext uri="{BB962C8B-B14F-4D97-AF65-F5344CB8AC3E}">
        <p14:creationId xmlns:p14="http://schemas.microsoft.com/office/powerpoint/2010/main" val="394368590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pPr/>
              <a:t>4/30/18</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182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Date Placeholder 3"/>
          <p:cNvSpPr>
            <a:spLocks noGrp="1"/>
          </p:cNvSpPr>
          <p:nvPr>
            <p:ph type="dt" sz="half" idx="10"/>
          </p:nvPr>
        </p:nvSpPr>
        <p:spPr/>
        <p:txBody>
          <a:bodyPr/>
          <a:lstStyle/>
          <a:p>
            <a:pPr>
              <a:defRPr/>
            </a:pPr>
            <a:fld id="{45DB6F7A-0F9B-2447-A185-0A11C5AF2013}" type="datetime1">
              <a:rPr lang="en-US" smtClean="0">
                <a:solidFill>
                  <a:srgbClr val="5F5F5F"/>
                </a:solidFill>
              </a:rPr>
              <a:pPr>
                <a:defRPr/>
              </a:pPr>
              <a:t>4/30/18</a:t>
            </a:fld>
            <a:endParaRPr lang="en-US" dirty="0">
              <a:solidFill>
                <a:srgbClr val="5F5F5F"/>
              </a:solidFill>
            </a:endParaRPr>
          </a:p>
        </p:txBody>
      </p:sp>
      <p:sp>
        <p:nvSpPr>
          <p:cNvPr id="5" name="Footer Placeholder 4"/>
          <p:cNvSpPr>
            <a:spLocks noGrp="1"/>
          </p:cNvSpPr>
          <p:nvPr>
            <p:ph type="ftr" sz="quarter" idx="11"/>
          </p:nvPr>
        </p:nvSpPr>
        <p:spPr/>
        <p:txBody>
          <a:bodyPr/>
          <a:lstStyle/>
          <a:p>
            <a:pPr>
              <a:defRPr/>
            </a:pPr>
            <a:r>
              <a:rPr lang="en-US">
                <a:solidFill>
                  <a:srgbClr val="5F5F5F"/>
                </a:solidFill>
              </a:rPr>
              <a:t>Confidential – Oracle Internal/Restricted/Highly Restricted</a:t>
            </a:r>
            <a:endParaRPr lang="en-US" dirty="0">
              <a:solidFill>
                <a:srgbClr val="5F5F5F"/>
              </a:solidFill>
            </a:endParaRPr>
          </a:p>
        </p:txBody>
      </p:sp>
      <p:sp>
        <p:nvSpPr>
          <p:cNvPr id="6" name="Slide Number Placeholder 5"/>
          <p:cNvSpPr>
            <a:spLocks noGrp="1"/>
          </p:cNvSpPr>
          <p:nvPr>
            <p:ph type="sldNum" sz="quarter" idx="12"/>
          </p:nvPr>
        </p:nvSpPr>
        <p:spPr/>
        <p:txBody>
          <a:bodyPr/>
          <a:lstStyle/>
          <a:p>
            <a:pPr>
              <a:defRPr/>
            </a:pPr>
            <a:fld id="{C51EAA63-D034-42AE-91FA-B13B9518C7BE}" type="slidenum">
              <a:rPr lang="en-US" smtClean="0">
                <a:solidFill>
                  <a:srgbClr val="5F5F5F"/>
                </a:solidFill>
              </a:rPr>
              <a:pPr>
                <a:defRPr/>
              </a:pPr>
              <a:t>‹#›</a:t>
            </a:fld>
            <a:endParaRPr lang="en-US"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0633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496AA9DF-E09C-4A60-BC5D-7797148502D1}" type="datetime1">
              <a:rPr lang="en-US" smtClean="0"/>
              <a:pPr/>
              <a:t>4/30/18</a:t>
            </a:fld>
            <a:endParaRPr dirty="0"/>
          </a:p>
        </p:txBody>
      </p:sp>
      <p:sp>
        <p:nvSpPr>
          <p:cNvPr id="5" name="Footer Placeholder 4"/>
          <p:cNvSpPr>
            <a:spLocks noGrp="1"/>
          </p:cNvSpPr>
          <p:nvPr>
            <p:ph type="ftr" sz="quarter" idx="11"/>
          </p:nvPr>
        </p:nvSpPr>
        <p:spPr/>
        <p:txBody>
          <a:bodyPr/>
          <a:lstStyle/>
          <a:p>
            <a:r>
              <a:rPr lang="en-US" dirty="0"/>
              <a:t>Oracle Confidential –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3" y="1373744"/>
            <a:ext cx="11128097"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Tree>
    <p:extLst>
      <p:ext uri="{BB962C8B-B14F-4D97-AF65-F5344CB8AC3E}">
        <p14:creationId xmlns:p14="http://schemas.microsoft.com/office/powerpoint/2010/main" val="397561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9821D0DC-F085-A145-BC79-A7E81221D85D}" type="datetime1">
              <a:rPr lang="en-US" smtClean="0">
                <a:solidFill>
                  <a:srgbClr val="58595B"/>
                </a:solidFill>
              </a:rPr>
              <a:pPr/>
              <a:t>4/30/18</a:t>
            </a:fld>
            <a:endParaRPr dirty="0">
              <a:solidFill>
                <a:srgbClr val="58595B"/>
              </a:solidFill>
            </a:endParaRPr>
          </a:p>
        </p:txBody>
      </p:sp>
      <p:sp>
        <p:nvSpPr>
          <p:cNvPr id="5" name="Footer Placeholder 4"/>
          <p:cNvSpPr>
            <a:spLocks noGrp="1"/>
          </p:cNvSpPr>
          <p:nvPr>
            <p:ph type="ftr" sz="quarter" idx="11"/>
          </p:nvPr>
        </p:nvSpPr>
        <p:spPr/>
        <p:txBody>
          <a:bodyPr/>
          <a:lstStyle/>
          <a:p>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Title-Only">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056" y="7087"/>
            <a:ext cx="12163886" cy="6843826"/>
          </a:xfrm>
          <a:prstGeom prst="rect">
            <a:avLst/>
          </a:prstGeom>
        </p:spPr>
      </p:pic>
      <p:sp>
        <p:nvSpPr>
          <p:cNvPr id="17" name="Title 6"/>
          <p:cNvSpPr>
            <a:spLocks noGrp="1"/>
          </p:cNvSpPr>
          <p:nvPr>
            <p:ph type="title"/>
          </p:nvPr>
        </p:nvSpPr>
        <p:spPr>
          <a:xfrm>
            <a:off x="531950" y="406400"/>
            <a:ext cx="11128098" cy="889000"/>
          </a:xfrm>
        </p:spPr>
        <p:txBody>
          <a:bodyPr/>
          <a:lstStyle/>
          <a:p>
            <a:r>
              <a:rPr lang="x-none" dirty="0"/>
              <a:t>Click to edit Master title style</a:t>
            </a:r>
            <a:endParaRPr dirty="0"/>
          </a:p>
        </p:txBody>
      </p:sp>
      <p:grpSp>
        <p:nvGrpSpPr>
          <p:cNvPr id="6" name="Group 5"/>
          <p:cNvGrpSpPr/>
          <p:nvPr userDrawn="1"/>
        </p:nvGrpSpPr>
        <p:grpSpPr>
          <a:xfrm>
            <a:off x="0" y="0"/>
            <a:ext cx="12192573"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11"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12"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3" name="TextBox 12"/>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pic>
        <p:nvPicPr>
          <p:cNvPr id="14" name="Picture 13"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CFA188-30CE-2E42-A02A-C4A2FDD4317D}" type="datetime1">
              <a:rPr lang="en-US" smtClean="0">
                <a:solidFill>
                  <a:srgbClr val="5F5F5F"/>
                </a:solidFill>
              </a:rPr>
              <a:pPr/>
              <a:t>4/30/18</a:t>
            </a:fld>
            <a:endParaRPr>
              <a:solidFill>
                <a:srgbClr val="5F5F5F"/>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a:solidFill>
                <a:srgbClr val="5F5F5F"/>
              </a:solidFill>
            </a:endParaRPr>
          </a:p>
        </p:txBody>
      </p:sp>
      <p:sp>
        <p:nvSpPr>
          <p:cNvPr id="2" name="Title 1"/>
          <p:cNvSpPr>
            <a:spLocks noGrp="1"/>
          </p:cNvSpPr>
          <p:nvPr>
            <p:ph type="title"/>
          </p:nvPr>
        </p:nvSpPr>
        <p:spPr>
          <a:xfrm>
            <a:off x="531950" y="406401"/>
            <a:ext cx="11128098" cy="532223"/>
          </a:xfrm>
        </p:spPr>
        <p:txBody>
          <a:bodyPr/>
          <a:lstStyle/>
          <a:p>
            <a:r>
              <a:rPr lang="en-US" dirty="0"/>
              <a:t>Click to edit Master title style</a:t>
            </a:r>
          </a:p>
        </p:txBody>
      </p:sp>
    </p:spTree>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RED">
    <p:spTree>
      <p:nvGrpSpPr>
        <p:cNvPr id="1" name=""/>
        <p:cNvGrpSpPr/>
        <p:nvPr/>
      </p:nvGrpSpPr>
      <p:grpSpPr>
        <a:xfrm>
          <a:off x="0" y="0"/>
          <a:ext cx="0" cy="0"/>
          <a:chOff x="0" y="0"/>
          <a:chExt cx="0" cy="0"/>
        </a:xfrm>
      </p:grpSpPr>
      <p:pic>
        <p:nvPicPr>
          <p:cNvPr id="5" name="Picture 4" descr="Oracle logo in white on red staging background. Light blue frame around perimete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hidden">
          <a:xfrm>
            <a:off x="138059" y="155275"/>
            <a:ext cx="11915881" cy="6547450"/>
          </a:xfrm>
          <a:prstGeom prst="rect">
            <a:avLst/>
          </a:prstGeom>
          <a:noFill/>
          <a:ln>
            <a:noFill/>
          </a:ln>
        </p:spPr>
      </p:pic>
      <p:grpSp>
        <p:nvGrpSpPr>
          <p:cNvPr id="6" name="Group 5"/>
          <p:cNvGrpSpPr/>
          <p:nvPr userDrawn="1"/>
        </p:nvGrpSpPr>
        <p:grpSpPr>
          <a:xfrm>
            <a:off x="0" y="0"/>
            <a:ext cx="12192573" cy="6858000"/>
            <a:chOff x="0" y="0"/>
            <a:chExt cx="12189398" cy="6858000"/>
          </a:xfrm>
        </p:grpSpPr>
        <p:sp>
          <p:nvSpPr>
            <p:cNvPr id="7" name="Rectangle 6"/>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8" name="Rectangle 7"/>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51" y="6263640"/>
            <a:ext cx="1623284" cy="594360"/>
          </a:xfrm>
          <a:prstGeom prst="rect">
            <a:avLst/>
          </a:prstGeom>
        </p:spPr>
      </p:pic>
      <p:sp>
        <p:nvSpPr>
          <p:cNvPr id="2" name="Date Placeholder 1"/>
          <p:cNvSpPr>
            <a:spLocks noGrp="1"/>
          </p:cNvSpPr>
          <p:nvPr>
            <p:ph type="dt" sz="half" idx="10"/>
          </p:nvPr>
        </p:nvSpPr>
        <p:spPr/>
        <p:txBody>
          <a:bodyPr/>
          <a:lstStyle/>
          <a:p>
            <a:fld id="{D9F28E44-E831-894F-883F-4E81255955BE}" type="datetime1">
              <a:rPr lang="en-US" smtClean="0">
                <a:solidFill>
                  <a:srgbClr val="5F5F5F"/>
                </a:solidFill>
              </a:rPr>
              <a:pPr/>
              <a:t>4/30/18</a:t>
            </a:fld>
            <a:endParaRPr>
              <a:solidFill>
                <a:srgbClr val="5F5F5F"/>
              </a:solidFill>
            </a:endParaRPr>
          </a:p>
        </p:txBody>
      </p:sp>
      <p:sp>
        <p:nvSpPr>
          <p:cNvPr id="3" name="Footer Placeholder 2"/>
          <p:cNvSpPr>
            <a:spLocks noGrp="1"/>
          </p:cNvSpPr>
          <p:nvPr>
            <p:ph type="ftr" sz="quarter" idx="11"/>
          </p:nvPr>
        </p:nvSpPr>
        <p:spPr/>
        <p:txBody>
          <a:bodyPr/>
          <a:lstStyle/>
          <a:p>
            <a:endParaRPr>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a:solidFill>
                <a:srgbClr val="5F5F5F"/>
              </a:solidFill>
            </a:endParaRPr>
          </a:p>
        </p:txBody>
      </p:sp>
      <p:sp>
        <p:nvSpPr>
          <p:cNvPr id="12" name="TextBox 11"/>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spTree>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9" name="Text Placeholder 12"/>
          <p:cNvSpPr>
            <a:spLocks noGrp="1"/>
          </p:cNvSpPr>
          <p:nvPr>
            <p:ph type="body" sz="quarter" idx="13"/>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10" name="Title 6"/>
          <p:cNvSpPr>
            <a:spLocks noGrp="1"/>
          </p:cNvSpPr>
          <p:nvPr>
            <p:ph type="title"/>
          </p:nvPr>
        </p:nvSpPr>
        <p:spPr>
          <a:xfrm>
            <a:off x="531950" y="406400"/>
            <a:ext cx="11128098" cy="889000"/>
          </a:xfrm>
        </p:spPr>
        <p:txBody>
          <a:bodyPr/>
          <a:lstStyle>
            <a:lvl1pPr>
              <a:defRPr>
                <a:solidFill>
                  <a:schemeClr val="bg1"/>
                </a:solidFill>
              </a:defRPr>
            </a:lvl1pPr>
          </a:lstStyle>
          <a:p>
            <a:r>
              <a:rPr lang="en-US"/>
              <a:t>Click to edit Master title style</a:t>
            </a:r>
            <a:endParaRPr dirty="0"/>
          </a:p>
        </p:txBody>
      </p:sp>
      <p:sp>
        <p:nvSpPr>
          <p:cNvPr id="11" name="TextBox 10"/>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sp>
        <p:nvSpPr>
          <p:cNvPr id="12"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58595B"/>
                </a:solidFill>
              </a:rPr>
              <a:pPr>
                <a:defRPr/>
              </a:pPr>
              <a:t>‹#›</a:t>
            </a:fld>
            <a:endParaRPr lang="en-US" sz="850"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sp>
        <p:nvSpPr>
          <p:cNvPr id="10"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58595B"/>
                </a:solidFill>
              </a:rPr>
              <a:pPr>
                <a:defRPr/>
              </a:pPr>
              <a:t>‹#›</a:t>
            </a:fld>
            <a:endParaRPr lang="en-US" sz="850" dirty="0">
              <a:solidFill>
                <a:srgbClr val="58595B"/>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theme" Target="../theme/theme11.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2.xml"/><Relationship Id="rId1" Type="http://schemas.openxmlformats.org/officeDocument/2006/relationships/slideLayout" Target="../slideLayouts/slideLayout2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14.xml"/><Relationship Id="rId1" Type="http://schemas.openxmlformats.org/officeDocument/2006/relationships/slideLayout" Target="../slideLayouts/slideLayout2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2.png"/><Relationship Id="rId4" Type="http://schemas.openxmlformats.org/officeDocument/2006/relationships/slideLayout" Target="../slideLayouts/slideLayout28.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0.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theme" Target="../theme/them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jpeg"/><Relationship Id="rId5" Type="http://schemas.openxmlformats.org/officeDocument/2006/relationships/theme" Target="../theme/theme8.xml"/><Relationship Id="rId4"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Footer Placeholder 3"/>
          <p:cNvSpPr>
            <a:spLocks noGrp="1"/>
          </p:cNvSpPr>
          <p:nvPr>
            <p:ph type="ftr" sz="quarter" idx="3"/>
          </p:nvPr>
        </p:nvSpPr>
        <p:spPr>
          <a:xfrm>
            <a:off x="4165098" y="6356489"/>
            <a:ext cx="386180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5F5F5F">
                  <a:tint val="75000"/>
                </a:srgbClr>
              </a:solidFill>
            </a:endParaRPr>
          </a:p>
        </p:txBody>
      </p:sp>
      <p:sp>
        <p:nvSpPr>
          <p:cNvPr id="5" name="Date Placeholder 4"/>
          <p:cNvSpPr>
            <a:spLocks noGrp="1"/>
          </p:cNvSpPr>
          <p:nvPr>
            <p:ph type="dt" sz="half" idx="2"/>
          </p:nvPr>
        </p:nvSpPr>
        <p:spPr>
          <a:xfrm>
            <a:off x="609759" y="6356489"/>
            <a:ext cx="284395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16EE1-8526-0544-BD82-3AEDA18D4198}" type="datetime1">
              <a:rPr lang="en-US" smtClean="0">
                <a:solidFill>
                  <a:srgbClr val="5F5F5F">
                    <a:tint val="75000"/>
                  </a:srgbClr>
                </a:solidFill>
              </a:rPr>
              <a:pPr/>
              <a:t>4/30/18</a:t>
            </a:fld>
            <a:endParaRPr lang="en-US">
              <a:solidFill>
                <a:srgbClr val="5F5F5F">
                  <a:tint val="75000"/>
                </a:srgbClr>
              </a:solidFill>
            </a:endParaRPr>
          </a:p>
        </p:txBody>
      </p:sp>
    </p:spTree>
    <p:extLst>
      <p:ext uri="{BB962C8B-B14F-4D97-AF65-F5344CB8AC3E}">
        <p14:creationId xmlns:p14="http://schemas.microsoft.com/office/powerpoint/2010/main" val="161652560"/>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2" y="406400"/>
            <a:ext cx="11128097"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91"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1"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1AE193D7-9A7D-F041-ACFD-AEF6AC9589C4}" type="datetime1">
              <a:rPr lang="en-US" smtClean="0">
                <a:solidFill>
                  <a:srgbClr val="5F5F5F"/>
                </a:solidFill>
              </a:rPr>
              <a:pPr/>
              <a:t>4/30/18</a:t>
            </a:fld>
            <a:endParaRPr lang="en-US" dirty="0">
              <a:solidFill>
                <a:srgbClr val="5F5F5F"/>
              </a:solidFill>
            </a:endParaRPr>
          </a:p>
        </p:txBody>
      </p:sp>
      <p:sp>
        <p:nvSpPr>
          <p:cNvPr id="5" name="Footer Placeholder 4"/>
          <p:cNvSpPr>
            <a:spLocks noGrp="1"/>
          </p:cNvSpPr>
          <p:nvPr>
            <p:ph type="ftr" sz="quarter" idx="3"/>
          </p:nvPr>
        </p:nvSpPr>
        <p:spPr>
          <a:xfrm>
            <a:off x="8623670"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F5F5F"/>
              </a:solidFill>
            </a:endParaRPr>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p:nvSpPr>
        <p:spPr>
          <a:xfrm>
            <a:off x="5378073"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201</a:t>
            </a:r>
            <a:r>
              <a:rPr lang="en-US" sz="850" dirty="0">
                <a:solidFill>
                  <a:srgbClr val="5F5F5F"/>
                </a:solidFill>
              </a:rPr>
              <a:t>7,</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962990780"/>
      </p:ext>
    </p:extLst>
  </p:cSld>
  <p:clrMap bg1="lt1" tx1="dk1" bg2="lt2" tx2="dk2" accent1="accent1" accent2="accent2" accent3="accent3" accent4="accent4" accent5="accent5" accent6="accent6" hlink="hlink" folHlink="folHlink"/>
  <p:sldLayoutIdLst>
    <p:sldLayoutId id="214748402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7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43" indent="-228543" algn="l" defTabSz="91417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94" indent="-228543" algn="l" defTabSz="91417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37"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80"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423"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966"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509"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051"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594"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Oracle logo in white on red staging background" title="Oracle red badge logo"/>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8" name="Slide Number Placeholder 5"/>
          <p:cNvSpPr>
            <a:spLocks noGrp="1"/>
          </p:cNvSpPr>
          <p:nvPr>
            <p:ph type="sldNum" sz="quarter" idx="4"/>
          </p:nvPr>
        </p:nvSpPr>
        <p:spPr bwMode="gray">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9" name="TextBox 8"/>
          <p:cNvSpPr txBox="1"/>
          <p:nvPr userDrawn="1"/>
        </p:nvSpPr>
        <p:spPr bwMode="gray">
          <a:xfrm>
            <a:off x="6424275"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spTree>
    <p:extLst>
      <p:ext uri="{BB962C8B-B14F-4D97-AF65-F5344CB8AC3E}">
        <p14:creationId xmlns:p14="http://schemas.microsoft.com/office/powerpoint/2010/main" val="1466916679"/>
      </p:ext>
    </p:extLst>
  </p:cSld>
  <p:clrMap bg1="lt1" tx1="dk1" bg2="lt2" tx2="dk2" accent1="accent1" accent2="accent2" accent3="accent3" accent4="accent4" accent5="accent5" accent6="accent6" hlink="hlink" folHlink="folHlink"/>
  <p:sldLayoutIdLst>
    <p:sldLayoutId id="2147484027"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83BED6AA-6616-7349-B040-96B65036D4BA}" type="datetime1">
              <a:rPr lang="en-US" smtClean="0">
                <a:solidFill>
                  <a:srgbClr val="5F5F5F"/>
                </a:solidFill>
              </a:rPr>
              <a:pPr/>
              <a:t>4/30/18</a:t>
            </a:fld>
            <a:endParaRPr lang="en-US">
              <a:solidFill>
                <a:srgbClr val="5F5F5F"/>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pic>
        <p:nvPicPr>
          <p:cNvPr id="19" name="Picture 18"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951" y="6263640"/>
            <a:ext cx="1623284" cy="594360"/>
          </a:xfrm>
          <a:prstGeom prst="rect">
            <a:avLst/>
          </a:prstGeom>
        </p:spPr>
      </p:pic>
    </p:spTree>
    <p:extLst>
      <p:ext uri="{BB962C8B-B14F-4D97-AF65-F5344CB8AC3E}">
        <p14:creationId xmlns:p14="http://schemas.microsoft.com/office/powerpoint/2010/main" val="738859166"/>
      </p:ext>
    </p:extLst>
  </p:cSld>
  <p:clrMap bg1="lt1" tx1="dk1" bg2="lt2" tx2="dk2" accent1="accent1" accent2="accent2" accent3="accent3" accent4="accent4" accent5="accent5" accent6="accent6" hlink="hlink" folHlink="folHlink"/>
  <p:sldLayoutIdLst>
    <p:sldLayoutId id="2147484044" r:id="rId1"/>
  </p:sldLayoutIdLst>
  <p:transition spd="med">
    <p:fade/>
  </p:transition>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DD5EC317-0554-3346-A04E-2B844D8ADF02}" type="datetime1">
              <a:rPr lang="en-US" smtClean="0">
                <a:solidFill>
                  <a:srgbClr val="58595B"/>
                </a:solidFill>
              </a:rPr>
              <a:pPr/>
              <a:t>4/30/18</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0490" y="6263641"/>
            <a:ext cx="1625561" cy="594359"/>
          </a:xfrm>
          <a:prstGeom prst="rect">
            <a:avLst/>
          </a:prstGeom>
        </p:spPr>
      </p:pic>
    </p:spTree>
    <p:extLst>
      <p:ext uri="{BB962C8B-B14F-4D97-AF65-F5344CB8AC3E}">
        <p14:creationId xmlns:p14="http://schemas.microsoft.com/office/powerpoint/2010/main" val="1517152848"/>
      </p:ext>
    </p:extLst>
  </p:cSld>
  <p:clrMap bg1="lt1" tx1="dk1" bg2="lt2" tx2="dk2" accent1="accent1" accent2="accent2" accent3="accent3" accent4="accent4" accent5="accent5" accent6="accent6" hlink="hlink" folHlink="folHlink"/>
  <p:sldLayoutIdLst>
    <p:sldLayoutId id="2147484118" r:id="rId1"/>
    <p:sldLayoutId id="2147484131" r:id="rId2"/>
    <p:sldLayoutId id="2147484133"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userDrawn="1"/>
        </p:nvGrpSpPr>
        <p:grpSpPr>
          <a:xfrm>
            <a:off x="-285" y="0"/>
            <a:ext cx="12192575"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05"/>
              <a:endParaRPr sz="190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05"/>
              <a:endParaRPr sz="190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05"/>
              <a:endParaRPr sz="190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905"/>
              <a:endParaRPr sz="1900">
                <a:solidFill>
                  <a:srgbClr val="FFFFFF"/>
                </a:solidFill>
              </a:endParaRPr>
            </a:p>
          </p:txBody>
        </p:sp>
      </p:grpSp>
      <p:pic>
        <p:nvPicPr>
          <p:cNvPr id="19"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968" y="6263640"/>
            <a:ext cx="1623284" cy="594360"/>
          </a:xfrm>
          <a:prstGeom prst="rect">
            <a:avLst/>
          </a:prstGeom>
        </p:spPr>
      </p:pic>
      <p:sp>
        <p:nvSpPr>
          <p:cNvPr id="2" name="Title Placeholder 1"/>
          <p:cNvSpPr>
            <a:spLocks noGrp="1"/>
          </p:cNvSpPr>
          <p:nvPr>
            <p:ph type="title"/>
          </p:nvPr>
        </p:nvSpPr>
        <p:spPr>
          <a:xfrm>
            <a:off x="531968" y="406400"/>
            <a:ext cx="11128097"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93"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64403" y="6556248"/>
            <a:ext cx="1226717"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3905"/>
            <a:fld id="{9F58D41B-B25F-E945-83E6-E54AFBD114EB}" type="datetime1">
              <a:rPr lang="mr-IN" smtClean="0">
                <a:solidFill>
                  <a:srgbClr val="5F5F5F">
                    <a:lumMod val="60000"/>
                    <a:lumOff val="40000"/>
                  </a:srgbClr>
                </a:solidFill>
              </a:rPr>
              <a:pPr defTabSz="913905"/>
              <a:t>30/4/18</a:t>
            </a:fld>
            <a:endParaRPr lang="mr-IN">
              <a:solidFill>
                <a:srgbClr val="5F5F5F">
                  <a:lumMod val="60000"/>
                  <a:lumOff val="40000"/>
                </a:srgbClr>
              </a:solidFill>
            </a:endParaRPr>
          </a:p>
        </p:txBody>
      </p:sp>
      <p:sp>
        <p:nvSpPr>
          <p:cNvPr id="15" name="TextBox 14"/>
          <p:cNvSpPr txBox="1"/>
          <p:nvPr/>
        </p:nvSpPr>
        <p:spPr>
          <a:xfrm>
            <a:off x="5991216" y="6556248"/>
            <a:ext cx="2788377" cy="182880"/>
          </a:xfrm>
          <a:prstGeom prst="rect">
            <a:avLst/>
          </a:prstGeom>
          <a:noFill/>
        </p:spPr>
        <p:txBody>
          <a:bodyPr wrap="none" lIns="0" tIns="0" rIns="0" bIns="0" rtlCol="0" anchor="ctr" anchorCtr="0">
            <a:noAutofit/>
          </a:bodyPr>
          <a:lstStyle/>
          <a:p>
            <a:pPr defTabSz="913905"/>
            <a:r>
              <a:rPr sz="800">
                <a:solidFill>
                  <a:srgbClr val="5F5F5F">
                    <a:lumMod val="60000"/>
                    <a:lumOff val="40000"/>
                  </a:srgbClr>
                </a:solidFill>
              </a:rPr>
              <a:t>Copyright © 2014 Oracle and/or its affiliates. All rights reserved.  |</a:t>
            </a:r>
          </a:p>
        </p:txBody>
      </p:sp>
      <p:sp>
        <p:nvSpPr>
          <p:cNvPr id="5" name="Footer Placeholder 4"/>
          <p:cNvSpPr>
            <a:spLocks noGrp="1"/>
          </p:cNvSpPr>
          <p:nvPr>
            <p:ph type="ftr" sz="quarter" idx="3"/>
          </p:nvPr>
        </p:nvSpPr>
        <p:spPr>
          <a:xfrm>
            <a:off x="8779576" y="6556248"/>
            <a:ext cx="249937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pPr defTabSz="913905"/>
            <a:endParaRPr lang="en-US">
              <a:solidFill>
                <a:srgbClr val="5F5F5F">
                  <a:lumMod val="60000"/>
                  <a:lumOff val="40000"/>
                </a:srgbClr>
              </a:solidFill>
            </a:endParaRPr>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3905"/>
            <a:fld id="{C51EAA63-D034-42AE-91FA-B13B9518C7BE}" type="slidenum">
              <a:rPr lang="uk-UA" smtClean="0">
                <a:solidFill>
                  <a:srgbClr val="5F5F5F">
                    <a:lumMod val="60000"/>
                    <a:lumOff val="40000"/>
                  </a:srgbClr>
                </a:solidFill>
              </a:rPr>
              <a:pPr defTabSz="913905"/>
              <a:t>‹#›</a:t>
            </a:fld>
            <a:endParaRPr lang="uk-UA">
              <a:solidFill>
                <a:srgbClr val="5F5F5F">
                  <a:lumMod val="60000"/>
                  <a:lumOff val="40000"/>
                </a:srgbClr>
              </a:solidFill>
            </a:endParaRPr>
          </a:p>
        </p:txBody>
      </p:sp>
    </p:spTree>
    <p:extLst>
      <p:ext uri="{BB962C8B-B14F-4D97-AF65-F5344CB8AC3E}">
        <p14:creationId xmlns:p14="http://schemas.microsoft.com/office/powerpoint/2010/main" val="1142788302"/>
      </p:ext>
    </p:extLst>
  </p:cSld>
  <p:clrMap bg1="lt1" tx1="dk1" bg2="lt2" tx2="dk2" accent1="accent1" accent2="accent2" accent3="accent3" accent4="accent4" accent5="accent5" accent6="accent6" hlink="hlink" folHlink="folHlink"/>
  <p:sldLayoutIdLst>
    <p:sldLayoutId id="214748414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3905"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479" indent="-228479" algn="l" defTabSz="913905"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659" indent="-228479" algn="l" defTabSz="913905"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121"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600"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079"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541"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036"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505"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1976" indent="-182776" algn="l" defTabSz="91390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3905" rtl="0" eaLnBrk="1" latinLnBrk="0" hangingPunct="1">
        <a:defRPr sz="1900" kern="1200">
          <a:solidFill>
            <a:schemeClr val="tx1"/>
          </a:solidFill>
          <a:latin typeface="+mn-lt"/>
          <a:ea typeface="+mn-ea"/>
          <a:cs typeface="+mn-cs"/>
        </a:defRPr>
      </a:lvl1pPr>
      <a:lvl2pPr marL="456941" algn="l" defTabSz="913905" rtl="0" eaLnBrk="1" latinLnBrk="0" hangingPunct="1">
        <a:defRPr sz="1900" kern="1200">
          <a:solidFill>
            <a:schemeClr val="tx1"/>
          </a:solidFill>
          <a:latin typeface="+mn-lt"/>
          <a:ea typeface="+mn-ea"/>
          <a:cs typeface="+mn-cs"/>
        </a:defRPr>
      </a:lvl2pPr>
      <a:lvl3pPr marL="913905" algn="l" defTabSz="913905" rtl="0" eaLnBrk="1" latinLnBrk="0" hangingPunct="1">
        <a:defRPr sz="1900" kern="1200">
          <a:solidFill>
            <a:schemeClr val="tx1"/>
          </a:solidFill>
          <a:latin typeface="+mn-lt"/>
          <a:ea typeface="+mn-ea"/>
          <a:cs typeface="+mn-cs"/>
        </a:defRPr>
      </a:lvl3pPr>
      <a:lvl4pPr marL="1370855" algn="l" defTabSz="913905" rtl="0" eaLnBrk="1" latinLnBrk="0" hangingPunct="1">
        <a:defRPr sz="1900" kern="1200">
          <a:solidFill>
            <a:schemeClr val="tx1"/>
          </a:solidFill>
          <a:latin typeface="+mn-lt"/>
          <a:ea typeface="+mn-ea"/>
          <a:cs typeface="+mn-cs"/>
        </a:defRPr>
      </a:lvl4pPr>
      <a:lvl5pPr marL="1827812" algn="l" defTabSz="913905" rtl="0" eaLnBrk="1" latinLnBrk="0" hangingPunct="1">
        <a:defRPr sz="1900" kern="1200">
          <a:solidFill>
            <a:schemeClr val="tx1"/>
          </a:solidFill>
          <a:latin typeface="+mn-lt"/>
          <a:ea typeface="+mn-ea"/>
          <a:cs typeface="+mn-cs"/>
        </a:defRPr>
      </a:lvl5pPr>
      <a:lvl6pPr marL="2284753" algn="l" defTabSz="913905" rtl="0" eaLnBrk="1" latinLnBrk="0" hangingPunct="1">
        <a:defRPr sz="1900" kern="1200">
          <a:solidFill>
            <a:schemeClr val="tx1"/>
          </a:solidFill>
          <a:latin typeface="+mn-lt"/>
          <a:ea typeface="+mn-ea"/>
          <a:cs typeface="+mn-cs"/>
        </a:defRPr>
      </a:lvl6pPr>
      <a:lvl7pPr marL="2741713" algn="l" defTabSz="913905" rtl="0" eaLnBrk="1" latinLnBrk="0" hangingPunct="1">
        <a:defRPr sz="1900" kern="1200">
          <a:solidFill>
            <a:schemeClr val="tx1"/>
          </a:solidFill>
          <a:latin typeface="+mn-lt"/>
          <a:ea typeface="+mn-ea"/>
          <a:cs typeface="+mn-cs"/>
        </a:defRPr>
      </a:lvl7pPr>
      <a:lvl8pPr marL="3198667" algn="l" defTabSz="913905" rtl="0" eaLnBrk="1" latinLnBrk="0" hangingPunct="1">
        <a:defRPr sz="1900" kern="1200">
          <a:solidFill>
            <a:schemeClr val="tx1"/>
          </a:solidFill>
          <a:latin typeface="+mn-lt"/>
          <a:ea typeface="+mn-ea"/>
          <a:cs typeface="+mn-cs"/>
        </a:defRPr>
      </a:lvl8pPr>
      <a:lvl9pPr marL="3655624" algn="l" defTabSz="913905"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2" y="406400"/>
            <a:ext cx="11128097"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91"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1"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4/30/18</a:t>
            </a:fld>
            <a:endParaRPr lang="en-US" dirty="0"/>
          </a:p>
        </p:txBody>
      </p:sp>
      <p:sp>
        <p:nvSpPr>
          <p:cNvPr id="5" name="Footer Placeholder 4"/>
          <p:cNvSpPr>
            <a:spLocks noGrp="1"/>
          </p:cNvSpPr>
          <p:nvPr>
            <p:ph type="ftr" sz="quarter" idx="3"/>
          </p:nvPr>
        </p:nvSpPr>
        <p:spPr>
          <a:xfrm>
            <a:off x="8623670"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Oracle Confidential – Internal/Restricted/Highly Restricted</a:t>
            </a:r>
            <a:endParaRPr lang="en-US" dirty="0"/>
          </a:p>
        </p:txBody>
      </p:sp>
      <p:sp>
        <p:nvSpPr>
          <p:cNvPr id="6" name="Slide Number Placeholder 5"/>
          <p:cNvSpPr>
            <a:spLocks noGrp="1"/>
          </p:cNvSpPr>
          <p:nvPr>
            <p:ph type="sldNum" sz="quarter" idx="4"/>
          </p:nvPr>
        </p:nvSpPr>
        <p:spPr>
          <a:xfrm>
            <a:off x="11278950"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3" y="6556248"/>
            <a:ext cx="3201234"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3077384610"/>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1"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43" indent="-228543" algn="l" defTabSz="914171"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94" indent="-228543" algn="l" defTabSz="914171"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37"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80"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423"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966"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509"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051"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594" indent="-182834" algn="l" defTabSz="914171"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71" rtl="0" eaLnBrk="1" latinLnBrk="0" hangingPunct="1">
        <a:defRPr sz="1800" kern="1200">
          <a:solidFill>
            <a:schemeClr val="tx1"/>
          </a:solidFill>
          <a:latin typeface="+mn-lt"/>
          <a:ea typeface="+mn-ea"/>
          <a:cs typeface="+mn-cs"/>
        </a:defRPr>
      </a:lvl1pPr>
      <a:lvl2pPr marL="457086" algn="l" defTabSz="914171" rtl="0" eaLnBrk="1" latinLnBrk="0" hangingPunct="1">
        <a:defRPr sz="1800" kern="1200">
          <a:solidFill>
            <a:schemeClr val="tx1"/>
          </a:solidFill>
          <a:latin typeface="+mn-lt"/>
          <a:ea typeface="+mn-ea"/>
          <a:cs typeface="+mn-cs"/>
        </a:defRPr>
      </a:lvl2pPr>
      <a:lvl3pPr marL="914171" algn="l" defTabSz="914171" rtl="0" eaLnBrk="1" latinLnBrk="0" hangingPunct="1">
        <a:defRPr sz="1800" kern="1200">
          <a:solidFill>
            <a:schemeClr val="tx1"/>
          </a:solidFill>
          <a:latin typeface="+mn-lt"/>
          <a:ea typeface="+mn-ea"/>
          <a:cs typeface="+mn-cs"/>
        </a:defRPr>
      </a:lvl3pPr>
      <a:lvl4pPr marL="1371257" algn="l" defTabSz="914171" rtl="0" eaLnBrk="1" latinLnBrk="0" hangingPunct="1">
        <a:defRPr sz="1800" kern="1200">
          <a:solidFill>
            <a:schemeClr val="tx1"/>
          </a:solidFill>
          <a:latin typeface="+mn-lt"/>
          <a:ea typeface="+mn-ea"/>
          <a:cs typeface="+mn-cs"/>
        </a:defRPr>
      </a:lvl4pPr>
      <a:lvl5pPr marL="1828343" algn="l" defTabSz="914171" rtl="0" eaLnBrk="1" latinLnBrk="0" hangingPunct="1">
        <a:defRPr sz="1800" kern="1200">
          <a:solidFill>
            <a:schemeClr val="tx1"/>
          </a:solidFill>
          <a:latin typeface="+mn-lt"/>
          <a:ea typeface="+mn-ea"/>
          <a:cs typeface="+mn-cs"/>
        </a:defRPr>
      </a:lvl5pPr>
      <a:lvl6pPr marL="2285429" algn="l" defTabSz="914171" rtl="0" eaLnBrk="1" latinLnBrk="0" hangingPunct="1">
        <a:defRPr sz="1800" kern="1200">
          <a:solidFill>
            <a:schemeClr val="tx1"/>
          </a:solidFill>
          <a:latin typeface="+mn-lt"/>
          <a:ea typeface="+mn-ea"/>
          <a:cs typeface="+mn-cs"/>
        </a:defRPr>
      </a:lvl6pPr>
      <a:lvl7pPr marL="2742514" algn="l" defTabSz="914171" rtl="0" eaLnBrk="1" latinLnBrk="0" hangingPunct="1">
        <a:defRPr sz="1800" kern="1200">
          <a:solidFill>
            <a:schemeClr val="tx1"/>
          </a:solidFill>
          <a:latin typeface="+mn-lt"/>
          <a:ea typeface="+mn-ea"/>
          <a:cs typeface="+mn-cs"/>
        </a:defRPr>
      </a:lvl7pPr>
      <a:lvl8pPr marL="3199600" algn="l" defTabSz="914171" rtl="0" eaLnBrk="1" latinLnBrk="0" hangingPunct="1">
        <a:defRPr sz="1800" kern="1200">
          <a:solidFill>
            <a:schemeClr val="tx1"/>
          </a:solidFill>
          <a:latin typeface="+mn-lt"/>
          <a:ea typeface="+mn-ea"/>
          <a:cs typeface="+mn-cs"/>
        </a:defRPr>
      </a:lvl8pPr>
      <a:lvl9pPr marL="3656686" algn="l" defTabSz="91417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E46D3AA-5B48-43D2-86AD-4611DA86ABD5}" type="datetime1">
              <a:rPr lang="en-US" smtClean="0"/>
              <a:t>4/30/18</a:t>
            </a:fld>
            <a:endParaRPr lang="en-US" dirty="0"/>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t>Oracle Confidential</a:t>
            </a: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chemeClr val="tx1"/>
                </a:solidFill>
              </a:rPr>
              <a:t>Copyright © 201</a:t>
            </a:r>
            <a:r>
              <a:rPr lang="en-US" sz="850" dirty="0">
                <a:solidFill>
                  <a:schemeClr val="tx1"/>
                </a:solidFill>
              </a:rPr>
              <a:t>8,</a:t>
            </a:r>
            <a:r>
              <a:rPr sz="850" dirty="0">
                <a:solidFill>
                  <a:schemeClr val="tx1"/>
                </a:solidFill>
              </a:rPr>
              <a:t> Oracle and/or its affiliates. All rights reserved.  |</a:t>
            </a:r>
          </a:p>
        </p:txBody>
      </p:sp>
      <p:pic>
        <p:nvPicPr>
          <p:cNvPr id="19" name="Picture 18" descr="Oracle logo in white on red staging background"/>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ltGray">
          <a:xfrm>
            <a:off x="531951" y="6263640"/>
            <a:ext cx="1623284" cy="594360"/>
          </a:xfrm>
          <a:prstGeom prst="rect">
            <a:avLst/>
          </a:prstGeom>
        </p:spPr>
      </p:pic>
    </p:spTree>
    <p:extLst>
      <p:ext uri="{BB962C8B-B14F-4D97-AF65-F5344CB8AC3E}">
        <p14:creationId xmlns:p14="http://schemas.microsoft.com/office/powerpoint/2010/main" val="1773796284"/>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Lst>
  <p:transition spd="med">
    <p:fade/>
  </p:transition>
  <p:hf sldNum="0"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4" name="Footer Placeholder 3"/>
          <p:cNvSpPr>
            <a:spLocks noGrp="1"/>
          </p:cNvSpPr>
          <p:nvPr>
            <p:ph type="ftr" sz="quarter" idx="3"/>
          </p:nvPr>
        </p:nvSpPr>
        <p:spPr>
          <a:xfrm>
            <a:off x="4165098" y="6356489"/>
            <a:ext cx="386180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5F5F5F">
                  <a:tint val="75000"/>
                </a:srgbClr>
              </a:solidFill>
            </a:endParaRPr>
          </a:p>
        </p:txBody>
      </p:sp>
      <p:sp>
        <p:nvSpPr>
          <p:cNvPr id="5" name="Date Placeholder 4"/>
          <p:cNvSpPr>
            <a:spLocks noGrp="1"/>
          </p:cNvSpPr>
          <p:nvPr>
            <p:ph type="dt" sz="half" idx="2"/>
          </p:nvPr>
        </p:nvSpPr>
        <p:spPr>
          <a:xfrm>
            <a:off x="609759" y="6356489"/>
            <a:ext cx="2843954"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srgbClr val="5F5F5F">
                  <a:tint val="75000"/>
                </a:srgbClr>
              </a:solidFill>
            </a:endParaRPr>
          </a:p>
        </p:txBody>
      </p:sp>
    </p:spTree>
    <p:extLst>
      <p:ext uri="{BB962C8B-B14F-4D97-AF65-F5344CB8AC3E}">
        <p14:creationId xmlns:p14="http://schemas.microsoft.com/office/powerpoint/2010/main" val="1465554382"/>
      </p:ext>
    </p:extLst>
  </p:cSld>
  <p:clrMap bg1="lt1" tx1="dk1" bg2="lt2" tx2="dk2" accent1="accent1" accent2="accent2" accent3="accent3" accent4="accent4" accent5="accent5" accent6="accent6" hlink="hlink" folHlink="folHlink"/>
  <p:sldLayoutIdLst>
    <p:sldLayoutId id="214748374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BC987F56-B047-AC4A-B9A0-291DBEC657A0}" type="datetime1">
              <a:rPr lang="en-US" smtClean="0">
                <a:solidFill>
                  <a:srgbClr val="58595B"/>
                </a:solidFill>
              </a:rPr>
              <a:pPr/>
              <a:t>4/30/18</a:t>
            </a:fld>
            <a:endParaRPr lang="en-US">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1"/>
            <a:ext cx="1625561" cy="594359"/>
          </a:xfrm>
          <a:prstGeom prst="rect">
            <a:avLst/>
          </a:prstGeom>
        </p:spPr>
      </p:pic>
    </p:spTree>
    <p:extLst>
      <p:ext uri="{BB962C8B-B14F-4D97-AF65-F5344CB8AC3E}">
        <p14:creationId xmlns:p14="http://schemas.microsoft.com/office/powerpoint/2010/main" val="11709809"/>
      </p:ext>
    </p:extLst>
  </p:cSld>
  <p:clrMap bg1="lt1" tx1="dk1" bg2="lt2" tx2="dk2" accent1="accent1" accent2="accent2" accent3="accent3" accent4="accent4" accent5="accent5" accent6="accent6" hlink="hlink" folHlink="folHlink"/>
  <p:sldLayoutIdLst>
    <p:sldLayoutId id="214748382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60B66C9-07D9-8546-8059-697E4982D7DE}" type="datetime1">
              <a:rPr lang="en-US" smtClean="0">
                <a:solidFill>
                  <a:srgbClr val="58595B"/>
                </a:solidFill>
              </a:rPr>
              <a:pPr/>
              <a:t>4/30/18</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1"/>
            <a:ext cx="1625561" cy="594359"/>
          </a:xfrm>
          <a:prstGeom prst="rect">
            <a:avLst/>
          </a:prstGeom>
        </p:spPr>
      </p:pic>
    </p:spTree>
    <p:extLst>
      <p:ext uri="{BB962C8B-B14F-4D97-AF65-F5344CB8AC3E}">
        <p14:creationId xmlns:p14="http://schemas.microsoft.com/office/powerpoint/2010/main" val="4911939"/>
      </p:ext>
    </p:extLst>
  </p:cSld>
  <p:clrMap bg1="lt1" tx1="dk1" bg2="lt2" tx2="dk2" accent1="accent1" accent2="accent2" accent3="accent3" accent4="accent4" accent5="accent5" accent6="accent6" hlink="hlink" folHlink="folHlink"/>
  <p:sldLayoutIdLst>
    <p:sldLayoutId id="214748384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74F46141-4155-AB49-9A0C-7746CB8F0213}" type="datetime1">
              <a:rPr lang="en-US" smtClean="0">
                <a:solidFill>
                  <a:srgbClr val="58595B"/>
                </a:solidFill>
              </a:rPr>
              <a:pPr/>
              <a:t>4/30/18</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1"/>
            <a:ext cx="1625561" cy="594359"/>
          </a:xfrm>
          <a:prstGeom prst="rect">
            <a:avLst/>
          </a:prstGeom>
        </p:spPr>
      </p:pic>
    </p:spTree>
    <p:extLst>
      <p:ext uri="{BB962C8B-B14F-4D97-AF65-F5344CB8AC3E}">
        <p14:creationId xmlns:p14="http://schemas.microsoft.com/office/powerpoint/2010/main" val="358056850"/>
      </p:ext>
    </p:extLst>
  </p:cSld>
  <p:clrMap bg1="lt1" tx1="dk1" bg2="lt2" tx2="dk2" accent1="accent1" accent2="accent2" accent3="accent3" accent4="accent4" accent5="accent5" accent6="accent6" hlink="hlink" folHlink="folHlink"/>
  <p:sldLayoutIdLst>
    <p:sldLayoutId id="214748392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6F0C2D20-A20D-134A-B34B-E8D092A6CB82}" type="datetime1">
              <a:rPr lang="en-US" smtClean="0">
                <a:solidFill>
                  <a:srgbClr val="5F5F5F"/>
                </a:solidFill>
              </a:rPr>
              <a:pPr/>
              <a:t>4/30/18</a:t>
            </a:fld>
            <a:endParaRPr lang="en-US">
              <a:solidFill>
                <a:srgbClr val="5F5F5F"/>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pic>
        <p:nvPicPr>
          <p:cNvPr id="19" name="Picture 18" descr="Oracle logo in white on red staging backgroun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ltGray">
          <a:xfrm>
            <a:off x="531951" y="6263640"/>
            <a:ext cx="1623284" cy="594360"/>
          </a:xfrm>
          <a:prstGeom prst="rect">
            <a:avLst/>
          </a:prstGeom>
        </p:spPr>
      </p:pic>
    </p:spTree>
    <p:extLst>
      <p:ext uri="{BB962C8B-B14F-4D97-AF65-F5344CB8AC3E}">
        <p14:creationId xmlns:p14="http://schemas.microsoft.com/office/powerpoint/2010/main" val="1741616674"/>
      </p:ext>
    </p:extLst>
  </p:cSld>
  <p:clrMap bg1="lt1" tx1="dk1" bg2="lt2" tx2="dk2" accent1="accent1" accent2="accent2" accent3="accent3" accent4="accent4" accent5="accent5" accent6="accent6" hlink="hlink" folHlink="folHlink"/>
  <p:sldLayoutIdLst>
    <p:sldLayoutId id="2147483929" r:id="rId1"/>
    <p:sldLayoutId id="2147483935" r:id="rId2"/>
    <p:sldLayoutId id="2147483939" r:id="rId3"/>
    <p:sldLayoutId id="2147483940" r:id="rId4"/>
    <p:sldLayoutId id="2147483941" r:id="rId5"/>
    <p:sldLayoutId id="2147483942" r:id="rId6"/>
  </p:sldLayoutIdLst>
  <p:transition spd="med">
    <p:fade/>
  </p:transition>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799D7257-C61E-944B-A488-0F4957BEA9D0}" type="datetime1">
              <a:rPr lang="en-US" smtClean="0">
                <a:solidFill>
                  <a:srgbClr val="58595B"/>
                </a:solidFill>
              </a:rPr>
              <a:pPr/>
              <a:t>4/30/18</a:t>
            </a:fld>
            <a:endParaRPr lang="en-US">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1"/>
            <a:ext cx="1625561" cy="594359"/>
          </a:xfrm>
          <a:prstGeom prst="rect">
            <a:avLst/>
          </a:prstGeom>
        </p:spPr>
      </p:pic>
    </p:spTree>
    <p:extLst>
      <p:ext uri="{BB962C8B-B14F-4D97-AF65-F5344CB8AC3E}">
        <p14:creationId xmlns:p14="http://schemas.microsoft.com/office/powerpoint/2010/main" val="210479486"/>
      </p:ext>
    </p:extLst>
  </p:cSld>
  <p:clrMap bg1="lt1" tx1="dk1" bg2="lt2" tx2="dk2" accent1="accent1" accent2="accent2" accent3="accent3" accent4="accent4" accent5="accent5" accent6="accent6" hlink="hlink" folHlink="folHlink"/>
  <p:sldLayoutIdLst>
    <p:sldLayoutId id="214748395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12"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AAAE8003-B3A8-0444-BB7D-91E59735FC8F}" type="datetime1">
              <a:rPr lang="en-US" smtClean="0">
                <a:solidFill>
                  <a:srgbClr val="5F5F5F"/>
                </a:solidFill>
              </a:rPr>
              <a:pPr/>
              <a:t>4/30/18</a:t>
            </a:fld>
            <a:endParaRPr lang="en-US">
              <a:solidFill>
                <a:srgbClr val="5F5F5F"/>
              </a:solidFill>
            </a:endParaRPr>
          </a:p>
        </p:txBody>
      </p:sp>
      <p:sp>
        <p:nvSpPr>
          <p:cNvPr id="13"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endParaRPr lang="en-US">
              <a:solidFill>
                <a:srgbClr val="5F5F5F"/>
              </a:solidFill>
            </a:endParaRPr>
          </a:p>
        </p:txBody>
      </p:sp>
      <p:sp>
        <p:nvSpPr>
          <p:cNvPr id="14"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a:solidFill>
                <a:srgbClr val="5F5F5F"/>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F5F5F"/>
                </a:solidFill>
              </a:rPr>
              <a:t>Copyright © 201</a:t>
            </a:r>
            <a:r>
              <a:rPr lang="en-US" sz="850">
                <a:solidFill>
                  <a:srgbClr val="5F5F5F"/>
                </a:solidFill>
              </a:rPr>
              <a:t>7,</a:t>
            </a:r>
            <a:r>
              <a:rPr sz="850">
                <a:solidFill>
                  <a:srgbClr val="5F5F5F"/>
                </a:solidFill>
              </a:rPr>
              <a:t> Oracle and/or its affiliates. All rights reserved.  |</a:t>
            </a:r>
          </a:p>
        </p:txBody>
      </p:sp>
    </p:spTree>
    <p:extLst>
      <p:ext uri="{BB962C8B-B14F-4D97-AF65-F5344CB8AC3E}">
        <p14:creationId xmlns:p14="http://schemas.microsoft.com/office/powerpoint/2010/main" val="618804602"/>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
        <p:nvSpPr>
          <p:cNvPr id="21" name="TextBox 20"/>
          <p:cNvSpPr txBox="1"/>
          <p:nvPr userDrawn="1"/>
        </p:nvSpPr>
        <p:spPr>
          <a:xfrm>
            <a:off x="6821748"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2017,</a:t>
            </a:r>
            <a:r>
              <a:rPr sz="850" dirty="0">
                <a:solidFill>
                  <a:srgbClr val="58595B"/>
                </a:solidFill>
              </a:rPr>
              <a:t> Oracle and/or its affiliates. All rights reserved. </a:t>
            </a:r>
          </a:p>
        </p:txBody>
      </p:sp>
      <p:sp>
        <p:nvSpPr>
          <p:cNvPr id="22" name="Slide Number Placeholder 5"/>
          <p:cNvSpPr txBox="1">
            <a:spLocks/>
          </p:cNvSpPr>
          <p:nvPr userDrawn="1"/>
        </p:nvSpPr>
        <p:spPr>
          <a:xfrm>
            <a:off x="11278949" y="6556248"/>
            <a:ext cx="381760"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850" smtClean="0">
                <a:solidFill>
                  <a:srgbClr val="58595B"/>
                </a:solidFill>
              </a:rPr>
              <a:pPr>
                <a:defRPr/>
              </a:pPr>
              <a:t>‹#›</a:t>
            </a:fld>
            <a:endParaRPr lang="en-US" sz="850" dirty="0">
              <a:solidFill>
                <a:srgbClr val="58595B"/>
              </a:solidFill>
            </a:endParaRPr>
          </a:p>
        </p:txBody>
      </p:sp>
    </p:spTree>
    <p:extLst>
      <p:ext uri="{BB962C8B-B14F-4D97-AF65-F5344CB8AC3E}">
        <p14:creationId xmlns:p14="http://schemas.microsoft.com/office/powerpoint/2010/main" val="1731570066"/>
      </p:ext>
    </p:extLst>
  </p:cSld>
  <p:clrMap bg1="lt1" tx1="dk1" bg2="lt2" tx2="dk2" accent1="accent1" accent2="accent2" accent3="accent3" accent4="accent4" accent5="accent5" accent6="accent6" hlink="hlink" folHlink="folHlink"/>
  <p:sldLayoutIdLst>
    <p:sldLayoutId id="2147484009"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jpeg"/><Relationship Id="rId7" Type="http://schemas.openxmlformats.org/officeDocument/2006/relationships/image" Target="../media/image34.png"/><Relationship Id="rId12"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microsoft.com/office/2007/relationships/hdphoto" Target="../media/hdphoto3.wdp"/><Relationship Id="rId4" Type="http://schemas.openxmlformats.org/officeDocument/2006/relationships/image" Target="../media/image31.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40.tiff"/><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1.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57.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progress.com/cloud-data-integration" TargetMode="Externa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hyperlink" Target="http://www.bcone.com/offerings/odi-cloud-integration-pack/" TargetMode="External"/><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33.xml"/><Relationship Id="rId6" Type="http://schemas.microsoft.com/office/2007/relationships/hdphoto" Target="../media/hdphoto6.wdp"/><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9.xml"/><Relationship Id="rId1" Type="http://schemas.openxmlformats.org/officeDocument/2006/relationships/slideLayout" Target="../slideLayouts/slideLayout33.xml"/><Relationship Id="rId5" Type="http://schemas.openxmlformats.org/officeDocument/2006/relationships/image" Target="../media/image74.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74.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3.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0.png"/><Relationship Id="rId1" Type="http://schemas.openxmlformats.org/officeDocument/2006/relationships/slideLayout" Target="../slideLayouts/slideLayout33.xml"/><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33.xml"/><Relationship Id="rId6" Type="http://schemas.openxmlformats.org/officeDocument/2006/relationships/image" Target="../media/image92.png"/><Relationship Id="rId5" Type="http://schemas.openxmlformats.org/officeDocument/2006/relationships/image" Target="../media/image54.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docs.oracle.com/en/cloud/paas/data-integration-platform-cloud/using/oracle-data-integration-platform-cloud-certifications.html#GUID-9EE4EAF7-556B-4D05-93AB-031C9ECBBB68" TargetMode="External"/><Relationship Id="rId2" Type="http://schemas.openxmlformats.org/officeDocument/2006/relationships/hyperlink" Target="https://docs.oracle.com/en/cloud/paas/data-integration-platform-cloud/using/setting-agent.html#GUID-1E5C6E1E-F180-4D79-84F2-0EA97C934F2E" TargetMode="External"/><Relationship Id="rId1" Type="http://schemas.openxmlformats.org/officeDocument/2006/relationships/slideLayout" Target="../slideLayouts/slideLayout33.xml"/><Relationship Id="rId4" Type="http://schemas.openxmlformats.org/officeDocument/2006/relationships/hyperlink" Target="https://blogs.oracle.com/dataintegration/how-to-get-idcs-oauth-detail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4.png"/><Relationship Id="rId4" Type="http://schemas.openxmlformats.org/officeDocument/2006/relationships/diagramLayout" Target="../diagrams/layout1.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3277" y="1524000"/>
            <a:ext cx="4174895" cy="2892552"/>
          </a:xfrm>
          <a:prstGeom prst="rect">
            <a:avLst/>
          </a:prstGeom>
          <a:noFill/>
        </p:spPr>
        <p:txBody>
          <a:bodyPr wrap="square" lIns="0" tIns="0" rIns="0" bIns="0" rtlCol="0" anchor="t" anchorCtr="0">
            <a:noAutofit/>
          </a:bodyPr>
          <a:lstStyle/>
          <a:p>
            <a:pPr>
              <a:lnSpc>
                <a:spcPct val="90000"/>
              </a:lnSpc>
              <a:defRPr/>
            </a:pPr>
            <a:r>
              <a:rPr lang="en-US" sz="5400">
                <a:solidFill>
                  <a:srgbClr val="5F5F5F">
                    <a:lumMod val="50000"/>
                  </a:srgbClr>
                </a:solidFill>
                <a:ea typeface="Calibri" charset="0"/>
                <a:cs typeface="Calibri" charset="0"/>
              </a:rPr>
              <a:t>Capabilities a </a:t>
            </a:r>
            <a:r>
              <a:rPr lang="en-US" sz="5400" b="1">
                <a:solidFill>
                  <a:srgbClr val="F80000"/>
                </a:solidFill>
                <a:ea typeface="Calibri" charset="0"/>
                <a:cs typeface="Calibri" charset="0"/>
              </a:rPr>
              <a:t>Data-Driven</a:t>
            </a:r>
            <a:r>
              <a:rPr lang="en-US" sz="5400" b="1">
                <a:solidFill>
                  <a:srgbClr val="5F5F5F">
                    <a:lumMod val="50000"/>
                  </a:srgbClr>
                </a:solidFill>
                <a:ea typeface="Calibri" charset="0"/>
                <a:cs typeface="Calibri" charset="0"/>
              </a:rPr>
              <a:t> </a:t>
            </a:r>
            <a:r>
              <a:rPr lang="en-US" sz="5400">
                <a:solidFill>
                  <a:srgbClr val="5F5F5F">
                    <a:lumMod val="50000"/>
                  </a:srgbClr>
                </a:solidFill>
                <a:ea typeface="Calibri" charset="0"/>
                <a:cs typeface="Calibri" charset="0"/>
              </a:rPr>
              <a:t>Business Needs</a:t>
            </a:r>
          </a:p>
        </p:txBody>
      </p:sp>
      <p:sp>
        <p:nvSpPr>
          <p:cNvPr id="5" name="TextBox 4"/>
          <p:cNvSpPr txBox="1"/>
          <p:nvPr/>
        </p:nvSpPr>
        <p:spPr>
          <a:xfrm>
            <a:off x="6786564" y="635094"/>
            <a:ext cx="4872037" cy="507907"/>
          </a:xfrm>
          <a:prstGeom prst="rect">
            <a:avLst/>
          </a:prstGeom>
          <a:noFill/>
        </p:spPr>
        <p:txBody>
          <a:bodyPr wrap="square" lIns="0" tIns="0" rIns="0" bIns="0" rtlCol="0" anchor="t" anchorCtr="0">
            <a:noAutofit/>
          </a:bodyPr>
          <a:lstStyle/>
          <a:p>
            <a:pPr>
              <a:lnSpc>
                <a:spcPct val="90000"/>
              </a:lnSpc>
              <a:spcBef>
                <a:spcPts val="1200"/>
              </a:spcBef>
              <a:defRPr/>
            </a:pPr>
            <a:r>
              <a:rPr lang="en-US" sz="2800">
                <a:solidFill>
                  <a:srgbClr val="DCE3E4"/>
                </a:solidFill>
                <a:ea typeface="Calibri" charset="0"/>
                <a:cs typeface="Calibri" charset="0"/>
              </a:rPr>
              <a:t>1. Make Data Always</a:t>
            </a:r>
            <a:br>
              <a:rPr lang="en-US" sz="2800">
                <a:solidFill>
                  <a:srgbClr val="DCE3E4"/>
                </a:solidFill>
                <a:ea typeface="Calibri" charset="0"/>
                <a:cs typeface="Calibri" charset="0"/>
              </a:rPr>
            </a:br>
            <a:r>
              <a:rPr lang="en-US" sz="2800">
                <a:solidFill>
                  <a:srgbClr val="DCE3E4"/>
                </a:solidFill>
                <a:ea typeface="Calibri" charset="0"/>
                <a:cs typeface="Calibri" charset="0"/>
              </a:rPr>
              <a:t>     Available – No Outages</a:t>
            </a:r>
          </a:p>
        </p:txBody>
      </p:sp>
      <p:sp>
        <p:nvSpPr>
          <p:cNvPr id="8" name="TextBox 7"/>
          <p:cNvSpPr txBox="1"/>
          <p:nvPr/>
        </p:nvSpPr>
        <p:spPr>
          <a:xfrm>
            <a:off x="6324533" y="1816194"/>
            <a:ext cx="4337316" cy="507907"/>
          </a:xfrm>
          <a:prstGeom prst="rect">
            <a:avLst/>
          </a:prstGeom>
          <a:noFill/>
        </p:spPr>
        <p:txBody>
          <a:bodyPr wrap="square" lIns="0" tIns="0" rIns="0" bIns="0" rtlCol="0" anchor="t" anchorCtr="0">
            <a:noAutofit/>
          </a:bodyPr>
          <a:lstStyle/>
          <a:p>
            <a:pPr>
              <a:lnSpc>
                <a:spcPct val="90000"/>
              </a:lnSpc>
              <a:spcBef>
                <a:spcPts val="1200"/>
              </a:spcBef>
              <a:defRPr/>
            </a:pPr>
            <a:r>
              <a:rPr lang="en-US" sz="2800">
                <a:solidFill>
                  <a:srgbClr val="DCE3E4"/>
                </a:solidFill>
                <a:ea typeface="Calibri" charset="0"/>
                <a:cs typeface="Calibri" charset="0"/>
              </a:rPr>
              <a:t>2. Get Data to Where it is</a:t>
            </a:r>
            <a:br>
              <a:rPr lang="en-US" sz="2800">
                <a:solidFill>
                  <a:srgbClr val="DCE3E4"/>
                </a:solidFill>
                <a:ea typeface="Calibri" charset="0"/>
                <a:cs typeface="Calibri" charset="0"/>
              </a:rPr>
            </a:br>
            <a:r>
              <a:rPr lang="en-US" sz="2800">
                <a:solidFill>
                  <a:srgbClr val="DCE3E4"/>
                </a:solidFill>
                <a:ea typeface="Calibri" charset="0"/>
                <a:cs typeface="Calibri" charset="0"/>
              </a:rPr>
              <a:t>     Needed, at Right Time</a:t>
            </a:r>
          </a:p>
        </p:txBody>
      </p:sp>
      <p:sp>
        <p:nvSpPr>
          <p:cNvPr id="7" name="TextBox 6"/>
          <p:cNvSpPr txBox="1"/>
          <p:nvPr/>
        </p:nvSpPr>
        <p:spPr>
          <a:xfrm>
            <a:off x="5905241" y="2997294"/>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2800">
                <a:solidFill>
                  <a:srgbClr val="DCE3E4"/>
                </a:solidFill>
                <a:ea typeface="Calibri" charset="0"/>
                <a:cs typeface="Calibri" charset="0"/>
              </a:rPr>
              <a:t>3. Access Data in Any Format</a:t>
            </a:r>
          </a:p>
        </p:txBody>
      </p:sp>
      <p:sp>
        <p:nvSpPr>
          <p:cNvPr id="6" name="TextBox 5"/>
          <p:cNvSpPr txBox="1"/>
          <p:nvPr/>
        </p:nvSpPr>
        <p:spPr>
          <a:xfrm>
            <a:off x="5547295" y="3924301"/>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2800">
                <a:solidFill>
                  <a:srgbClr val="DCE3E4"/>
                </a:solidFill>
                <a:ea typeface="Calibri" charset="0"/>
                <a:cs typeface="Calibri" charset="0"/>
              </a:rPr>
              <a:t>4. Govern Data so that it</a:t>
            </a:r>
            <a:br>
              <a:rPr lang="en-US" sz="2800">
                <a:solidFill>
                  <a:srgbClr val="DCE3E4"/>
                </a:solidFill>
                <a:ea typeface="Calibri" charset="0"/>
                <a:cs typeface="Calibri" charset="0"/>
              </a:rPr>
            </a:br>
            <a:r>
              <a:rPr lang="en-US" sz="2800">
                <a:solidFill>
                  <a:srgbClr val="DCE3E4"/>
                </a:solidFill>
                <a:ea typeface="Calibri" charset="0"/>
                <a:cs typeface="Calibri" charset="0"/>
              </a:rPr>
              <a:t>     can be Trusted</a:t>
            </a:r>
          </a:p>
        </p:txBody>
      </p:sp>
      <p:sp>
        <p:nvSpPr>
          <p:cNvPr id="9" name="TextBox 8"/>
          <p:cNvSpPr txBox="1"/>
          <p:nvPr/>
        </p:nvSpPr>
        <p:spPr>
          <a:xfrm>
            <a:off x="5110164" y="5105401"/>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2800">
                <a:solidFill>
                  <a:srgbClr val="DCE3E4"/>
                </a:solidFill>
                <a:ea typeface="Calibri" charset="0"/>
                <a:cs typeface="Calibri" charset="0"/>
              </a:rPr>
              <a:t>5. Stream Data so any</a:t>
            </a:r>
            <a:br>
              <a:rPr lang="en-US" sz="2800">
                <a:solidFill>
                  <a:srgbClr val="DCE3E4"/>
                </a:solidFill>
                <a:ea typeface="Calibri" charset="0"/>
                <a:cs typeface="Calibri" charset="0"/>
              </a:rPr>
            </a:br>
            <a:r>
              <a:rPr lang="en-US" sz="2800">
                <a:solidFill>
                  <a:srgbClr val="DCE3E4"/>
                </a:solidFill>
                <a:ea typeface="Calibri" charset="0"/>
                <a:cs typeface="Calibri" charset="0"/>
              </a:rPr>
              <a:t>     Business SLA is Covered</a:t>
            </a:r>
          </a:p>
        </p:txBody>
      </p:sp>
    </p:spTree>
    <p:extLst>
      <p:ext uri="{BB962C8B-B14F-4D97-AF65-F5344CB8AC3E}">
        <p14:creationId xmlns:p14="http://schemas.microsoft.com/office/powerpoint/2010/main" val="7347347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Platform Cloud</a:t>
            </a:r>
          </a:p>
        </p:txBody>
      </p:sp>
      <p:sp>
        <p:nvSpPr>
          <p:cNvPr id="3" name="Text Placeholder 2"/>
          <p:cNvSpPr>
            <a:spLocks noGrp="1"/>
          </p:cNvSpPr>
          <p:nvPr>
            <p:ph type="body" idx="1"/>
          </p:nvPr>
        </p:nvSpPr>
        <p:spPr/>
        <p:txBody>
          <a:bodyPr/>
          <a:lstStyle/>
          <a:p>
            <a:r>
              <a:rPr lang="en-US" dirty="0"/>
              <a:t>Overview</a:t>
            </a:r>
          </a:p>
        </p:txBody>
      </p:sp>
    </p:spTree>
    <p:extLst>
      <p:ext uri="{BB962C8B-B14F-4D97-AF65-F5344CB8AC3E}">
        <p14:creationId xmlns:p14="http://schemas.microsoft.com/office/powerpoint/2010/main" val="3221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p:cNvSpPr/>
          <p:nvPr/>
        </p:nvSpPr>
        <p:spPr>
          <a:xfrm>
            <a:off x="4191001" y="0"/>
            <a:ext cx="7999413" cy="6267236"/>
          </a:xfrm>
          <a:prstGeom prst="parallelogram">
            <a:avLst>
              <a:gd name="adj" fmla="val 36814"/>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 name="TextBox 1"/>
          <p:cNvSpPr txBox="1"/>
          <p:nvPr/>
        </p:nvSpPr>
        <p:spPr>
          <a:xfrm>
            <a:off x="394430" y="1885353"/>
            <a:ext cx="4634771" cy="2892552"/>
          </a:xfrm>
          <a:prstGeom prst="rect">
            <a:avLst/>
          </a:prstGeom>
          <a:noFill/>
        </p:spPr>
        <p:txBody>
          <a:bodyPr wrap="square" lIns="0" tIns="0" rIns="0" bIns="0" rtlCol="0" anchor="t" anchorCtr="0">
            <a:noAutofit/>
          </a:bodyPr>
          <a:lstStyle/>
          <a:p>
            <a:pPr>
              <a:lnSpc>
                <a:spcPct val="90000"/>
              </a:lnSpc>
              <a:defRPr/>
            </a:pPr>
            <a:r>
              <a:rPr lang="en-US" sz="5400" dirty="0">
                <a:solidFill>
                  <a:srgbClr val="5F5F5F">
                    <a:lumMod val="50000"/>
                  </a:srgbClr>
                </a:solidFill>
                <a:ea typeface="Calibri" charset="0"/>
                <a:cs typeface="Calibri" charset="0"/>
              </a:rPr>
              <a:t>Oracle Data Integration</a:t>
            </a:r>
            <a:br>
              <a:rPr lang="en-US" sz="5400" dirty="0">
                <a:solidFill>
                  <a:srgbClr val="5F5F5F">
                    <a:lumMod val="50000"/>
                  </a:srgbClr>
                </a:solidFill>
                <a:ea typeface="Calibri" charset="0"/>
                <a:cs typeface="Calibri" charset="0"/>
              </a:rPr>
            </a:br>
            <a:r>
              <a:rPr lang="en-US" sz="5400" dirty="0">
                <a:solidFill>
                  <a:srgbClr val="5F5F5F">
                    <a:lumMod val="50000"/>
                  </a:srgbClr>
                </a:solidFill>
                <a:ea typeface="Calibri" charset="0"/>
                <a:cs typeface="Calibri" charset="0"/>
              </a:rPr>
              <a:t>Platform Cloud</a:t>
            </a:r>
          </a:p>
        </p:txBody>
      </p:sp>
      <p:sp>
        <p:nvSpPr>
          <p:cNvPr id="5" name="TextBox 4"/>
          <p:cNvSpPr txBox="1"/>
          <p:nvPr/>
        </p:nvSpPr>
        <p:spPr>
          <a:xfrm>
            <a:off x="6597473" y="1492835"/>
            <a:ext cx="4872037" cy="507907"/>
          </a:xfrm>
          <a:prstGeom prst="rect">
            <a:avLst/>
          </a:prstGeom>
          <a:noFill/>
        </p:spPr>
        <p:txBody>
          <a:bodyPr wrap="square" lIns="0" tIns="0" rIns="0" bIns="0" rtlCol="0" anchor="t" anchorCtr="0">
            <a:noAutofit/>
          </a:bodyPr>
          <a:lstStyle/>
          <a:p>
            <a:pPr>
              <a:lnSpc>
                <a:spcPct val="90000"/>
              </a:lnSpc>
              <a:spcBef>
                <a:spcPts val="1200"/>
              </a:spcBef>
              <a:defRPr/>
            </a:pPr>
            <a:r>
              <a:rPr lang="en-US" sz="3200">
                <a:solidFill>
                  <a:srgbClr val="DCE3E4"/>
                </a:solidFill>
                <a:ea typeface="Calibri" charset="0"/>
                <a:cs typeface="Calibri" charset="0"/>
              </a:rPr>
              <a:t>1. Data High Availability</a:t>
            </a:r>
          </a:p>
        </p:txBody>
      </p:sp>
      <p:sp>
        <p:nvSpPr>
          <p:cNvPr id="8" name="TextBox 7"/>
          <p:cNvSpPr txBox="1"/>
          <p:nvPr/>
        </p:nvSpPr>
        <p:spPr>
          <a:xfrm>
            <a:off x="6263079" y="2310487"/>
            <a:ext cx="4337316" cy="507907"/>
          </a:xfrm>
          <a:prstGeom prst="rect">
            <a:avLst/>
          </a:prstGeom>
          <a:noFill/>
        </p:spPr>
        <p:txBody>
          <a:bodyPr wrap="square" lIns="0" tIns="0" rIns="0" bIns="0" rtlCol="0" anchor="t" anchorCtr="0">
            <a:noAutofit/>
          </a:bodyPr>
          <a:lstStyle/>
          <a:p>
            <a:pPr>
              <a:lnSpc>
                <a:spcPct val="90000"/>
              </a:lnSpc>
              <a:spcBef>
                <a:spcPts val="1200"/>
              </a:spcBef>
              <a:defRPr/>
            </a:pPr>
            <a:r>
              <a:rPr lang="en-US" sz="3200">
                <a:solidFill>
                  <a:srgbClr val="DCE3E4"/>
                </a:solidFill>
                <a:ea typeface="Calibri" charset="0"/>
                <a:cs typeface="Calibri" charset="0"/>
              </a:rPr>
              <a:t>2. Data Migrations</a:t>
            </a:r>
          </a:p>
        </p:txBody>
      </p:sp>
      <p:sp>
        <p:nvSpPr>
          <p:cNvPr id="7" name="TextBox 6"/>
          <p:cNvSpPr txBox="1"/>
          <p:nvPr/>
        </p:nvSpPr>
        <p:spPr>
          <a:xfrm>
            <a:off x="5912537" y="3133468"/>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3200">
                <a:solidFill>
                  <a:srgbClr val="DCE3E4"/>
                </a:solidFill>
                <a:ea typeface="Calibri" charset="0"/>
                <a:cs typeface="Calibri" charset="0"/>
              </a:rPr>
              <a:t>3. Data Warehouse</a:t>
            </a:r>
            <a:br>
              <a:rPr lang="en-US" sz="3200">
                <a:solidFill>
                  <a:srgbClr val="DCE3E4"/>
                </a:solidFill>
                <a:ea typeface="Calibri" charset="0"/>
                <a:cs typeface="Calibri" charset="0"/>
              </a:rPr>
            </a:br>
            <a:r>
              <a:rPr lang="en-US" sz="3200">
                <a:solidFill>
                  <a:srgbClr val="DCE3E4"/>
                </a:solidFill>
                <a:ea typeface="Calibri" charset="0"/>
                <a:cs typeface="Calibri" charset="0"/>
              </a:rPr>
              <a:t>     Automation</a:t>
            </a:r>
          </a:p>
        </p:txBody>
      </p:sp>
      <p:sp>
        <p:nvSpPr>
          <p:cNvPr id="6" name="TextBox 5"/>
          <p:cNvSpPr txBox="1"/>
          <p:nvPr/>
        </p:nvSpPr>
        <p:spPr>
          <a:xfrm>
            <a:off x="5541426" y="4221439"/>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3200">
                <a:solidFill>
                  <a:srgbClr val="DCE3E4"/>
                </a:solidFill>
                <a:ea typeface="Calibri" charset="0"/>
                <a:cs typeface="Calibri" charset="0"/>
              </a:rPr>
              <a:t>4. Databus &amp; Stream</a:t>
            </a:r>
            <a:br>
              <a:rPr lang="en-US" sz="3200">
                <a:solidFill>
                  <a:srgbClr val="DCE3E4"/>
                </a:solidFill>
                <a:ea typeface="Calibri" charset="0"/>
                <a:cs typeface="Calibri" charset="0"/>
              </a:rPr>
            </a:br>
            <a:r>
              <a:rPr lang="en-US" sz="3200">
                <a:solidFill>
                  <a:srgbClr val="DCE3E4"/>
                </a:solidFill>
                <a:ea typeface="Calibri" charset="0"/>
                <a:cs typeface="Calibri" charset="0"/>
              </a:rPr>
              <a:t>     Integration</a:t>
            </a:r>
          </a:p>
        </p:txBody>
      </p:sp>
      <p:sp>
        <p:nvSpPr>
          <p:cNvPr id="9" name="TextBox 8"/>
          <p:cNvSpPr txBox="1"/>
          <p:nvPr/>
        </p:nvSpPr>
        <p:spPr>
          <a:xfrm>
            <a:off x="5104295" y="5338946"/>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3200">
                <a:solidFill>
                  <a:srgbClr val="DCE3E4"/>
                </a:solidFill>
                <a:ea typeface="Calibri" charset="0"/>
                <a:cs typeface="Calibri" charset="0"/>
              </a:rPr>
              <a:t>5. Data Governance</a:t>
            </a:r>
          </a:p>
        </p:txBody>
      </p:sp>
      <p:sp>
        <p:nvSpPr>
          <p:cNvPr id="10" name="TextBox 9"/>
          <p:cNvSpPr txBox="1"/>
          <p:nvPr/>
        </p:nvSpPr>
        <p:spPr>
          <a:xfrm>
            <a:off x="6651953" y="547292"/>
            <a:ext cx="2101672" cy="335943"/>
          </a:xfrm>
          <a:prstGeom prst="rect">
            <a:avLst/>
          </a:prstGeom>
          <a:noFill/>
        </p:spPr>
        <p:txBody>
          <a:bodyPr wrap="none" lIns="0" tIns="0" rIns="0" bIns="0" rtlCol="0">
            <a:noAutofit/>
          </a:bodyPr>
          <a:lstStyle/>
          <a:p>
            <a:pPr>
              <a:lnSpc>
                <a:spcPct val="90000"/>
              </a:lnSpc>
            </a:pPr>
            <a:r>
              <a:rPr lang="en-US" sz="4400" b="1">
                <a:solidFill>
                  <a:srgbClr val="FFFFFF"/>
                </a:solidFill>
              </a:rPr>
              <a:t>Key Capabilities:</a:t>
            </a:r>
          </a:p>
        </p:txBody>
      </p:sp>
    </p:spTree>
    <p:extLst>
      <p:ext uri="{BB962C8B-B14F-4D97-AF65-F5344CB8AC3E}">
        <p14:creationId xmlns:p14="http://schemas.microsoft.com/office/powerpoint/2010/main" val="20047678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bwMode="gray">
          <a:xfrm>
            <a:off x="255817" y="5004445"/>
            <a:ext cx="11631384" cy="1870717"/>
            <a:chOff x="254227" y="4589847"/>
            <a:chExt cx="11631384" cy="1870717"/>
          </a:xfrm>
          <a:solidFill>
            <a:schemeClr val="bg1"/>
          </a:solidFill>
        </p:grpSpPr>
        <p:grpSp>
          <p:nvGrpSpPr>
            <p:cNvPr id="4" name="Group 3"/>
            <p:cNvGrpSpPr/>
            <p:nvPr/>
          </p:nvGrpSpPr>
          <p:grpSpPr bwMode="gray">
            <a:xfrm>
              <a:off x="254227" y="4603633"/>
              <a:ext cx="3292928" cy="1856931"/>
              <a:chOff x="227012" y="1547055"/>
              <a:chExt cx="5791201" cy="3265745"/>
            </a:xfrm>
            <a:grpFill/>
          </p:grpSpPr>
          <p:sp>
            <p:nvSpPr>
              <p:cNvPr id="20" name="Freeform 1753"/>
              <p:cNvSpPr>
                <a:spLocks noEditPoints="1"/>
              </p:cNvSpPr>
              <p:nvPr/>
            </p:nvSpPr>
            <p:spPr bwMode="gray">
              <a:xfrm>
                <a:off x="227012" y="1828800"/>
                <a:ext cx="2693355" cy="2970213"/>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a:solidFill>
                    <a:srgbClr val="5F5F5F"/>
                  </a:solidFill>
                </a:endParaRPr>
              </a:p>
            </p:txBody>
          </p:sp>
          <p:grpSp>
            <p:nvGrpSpPr>
              <p:cNvPr id="21" name="Group 32"/>
              <p:cNvGrpSpPr>
                <a:grpSpLocks/>
              </p:cNvGrpSpPr>
              <p:nvPr/>
            </p:nvGrpSpPr>
            <p:grpSpPr bwMode="gray">
              <a:xfrm>
                <a:off x="2970213" y="1547055"/>
                <a:ext cx="3048000" cy="3265745"/>
                <a:chOff x="6282130" y="2323641"/>
                <a:chExt cx="2728571" cy="2922551"/>
              </a:xfrm>
              <a:grpFill/>
            </p:grpSpPr>
            <p:sp>
              <p:nvSpPr>
                <p:cNvPr id="22" name="Freeform 18"/>
                <p:cNvSpPr>
                  <a:spLocks noEditPoints="1"/>
                </p:cNvSpPr>
                <p:nvPr/>
              </p:nvSpPr>
              <p:spPr bwMode="gray">
                <a:xfrm>
                  <a:off x="7174442" y="3565923"/>
                  <a:ext cx="769613" cy="1680269"/>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sp>
              <p:nvSpPr>
                <p:cNvPr id="23" name="Freeform 24"/>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sp>
              <p:nvSpPr>
                <p:cNvPr id="24" name="Freeform 29"/>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grpSp>
        </p:grpSp>
        <p:sp>
          <p:nvSpPr>
            <p:cNvPr id="5" name="Freeform 29"/>
            <p:cNvSpPr>
              <a:spLocks noEditPoints="1"/>
            </p:cNvSpPr>
            <p:nvPr/>
          </p:nvSpPr>
          <p:spPr bwMode="gray">
            <a:xfrm>
              <a:off x="3607026" y="4922603"/>
              <a:ext cx="658586" cy="1509389"/>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a:solidFill>
                  <a:srgbClr val="5F5F5F"/>
                </a:solidFill>
              </a:endParaRPr>
            </a:p>
          </p:txBody>
        </p:sp>
        <p:sp>
          <p:nvSpPr>
            <p:cNvPr id="6" name="Freeform 1753"/>
            <p:cNvSpPr>
              <a:spLocks noEditPoints="1"/>
            </p:cNvSpPr>
            <p:nvPr/>
          </p:nvSpPr>
          <p:spPr bwMode="gray">
            <a:xfrm flipH="1">
              <a:off x="4341003" y="5133808"/>
              <a:ext cx="1187232" cy="1309270"/>
            </a:xfrm>
            <a:custGeom>
              <a:avLst/>
              <a:gdLst/>
              <a:ahLst/>
              <a:cxnLst>
                <a:cxn ang="0">
                  <a:pos x="0" y="332"/>
                </a:cxn>
                <a:cxn ang="0">
                  <a:pos x="18" y="93"/>
                </a:cxn>
                <a:cxn ang="0">
                  <a:pos x="144" y="146"/>
                </a:cxn>
                <a:cxn ang="0">
                  <a:pos x="152" y="320"/>
                </a:cxn>
                <a:cxn ang="0">
                  <a:pos x="170" y="331"/>
                </a:cxn>
                <a:cxn ang="0">
                  <a:pos x="170" y="66"/>
                </a:cxn>
                <a:cxn ang="0">
                  <a:pos x="297" y="1"/>
                </a:cxn>
                <a:cxn ang="0">
                  <a:pos x="303" y="331"/>
                </a:cxn>
                <a:cxn ang="0">
                  <a:pos x="322" y="351"/>
                </a:cxn>
                <a:cxn ang="0">
                  <a:pos x="279" y="93"/>
                </a:cxn>
                <a:cxn ang="0">
                  <a:pos x="246" y="70"/>
                </a:cxn>
                <a:cxn ang="0">
                  <a:pos x="251" y="92"/>
                </a:cxn>
                <a:cxn ang="0">
                  <a:pos x="227" y="235"/>
                </a:cxn>
                <a:cxn ang="0">
                  <a:pos x="209" y="212"/>
                </a:cxn>
                <a:cxn ang="0">
                  <a:pos x="194" y="230"/>
                </a:cxn>
                <a:cxn ang="0">
                  <a:pos x="227" y="235"/>
                </a:cxn>
                <a:cxn ang="0">
                  <a:pos x="227" y="92"/>
                </a:cxn>
                <a:cxn ang="0">
                  <a:pos x="195" y="70"/>
                </a:cxn>
                <a:cxn ang="0">
                  <a:pos x="44" y="187"/>
                </a:cxn>
                <a:cxn ang="0">
                  <a:pos x="76" y="165"/>
                </a:cxn>
                <a:cxn ang="0">
                  <a:pos x="44" y="187"/>
                </a:cxn>
                <a:cxn ang="0">
                  <a:pos x="96" y="165"/>
                </a:cxn>
                <a:cxn ang="0">
                  <a:pos x="128" y="187"/>
                </a:cxn>
                <a:cxn ang="0">
                  <a:pos x="227" y="165"/>
                </a:cxn>
                <a:cxn ang="0">
                  <a:pos x="194" y="183"/>
                </a:cxn>
                <a:cxn ang="0">
                  <a:pos x="227" y="188"/>
                </a:cxn>
                <a:cxn ang="0">
                  <a:pos x="279" y="165"/>
                </a:cxn>
                <a:cxn ang="0">
                  <a:pos x="247" y="187"/>
                </a:cxn>
                <a:cxn ang="0">
                  <a:pos x="279" y="165"/>
                </a:cxn>
                <a:cxn ang="0">
                  <a:pos x="43" y="230"/>
                </a:cxn>
                <a:cxn ang="0">
                  <a:pos x="76" y="235"/>
                </a:cxn>
                <a:cxn ang="0">
                  <a:pos x="43" y="212"/>
                </a:cxn>
                <a:cxn ang="0">
                  <a:pos x="127" y="212"/>
                </a:cxn>
                <a:cxn ang="0">
                  <a:pos x="96" y="235"/>
                </a:cxn>
                <a:cxn ang="0">
                  <a:pos x="127" y="235"/>
                </a:cxn>
                <a:cxn ang="0">
                  <a:pos x="262" y="212"/>
                </a:cxn>
                <a:cxn ang="0">
                  <a:pos x="251" y="235"/>
                </a:cxn>
                <a:cxn ang="0">
                  <a:pos x="279" y="212"/>
                </a:cxn>
                <a:cxn ang="0">
                  <a:pos x="227" y="139"/>
                </a:cxn>
                <a:cxn ang="0">
                  <a:pos x="194" y="118"/>
                </a:cxn>
                <a:cxn ang="0">
                  <a:pos x="247" y="139"/>
                </a:cxn>
                <a:cxn ang="0">
                  <a:pos x="279" y="118"/>
                </a:cxn>
                <a:cxn ang="0">
                  <a:pos x="247" y="139"/>
                </a:cxn>
                <a:cxn ang="0">
                  <a:pos x="195" y="282"/>
                </a:cxn>
                <a:cxn ang="0">
                  <a:pos x="227" y="260"/>
                </a:cxn>
                <a:cxn ang="0">
                  <a:pos x="44" y="329"/>
                </a:cxn>
                <a:cxn ang="0">
                  <a:pos x="76" y="308"/>
                </a:cxn>
                <a:cxn ang="0">
                  <a:pos x="44" y="329"/>
                </a:cxn>
                <a:cxn ang="0">
                  <a:pos x="96" y="330"/>
                </a:cxn>
                <a:cxn ang="0">
                  <a:pos x="128" y="308"/>
                </a:cxn>
                <a:cxn ang="0">
                  <a:pos x="194" y="329"/>
                </a:cxn>
                <a:cxn ang="0">
                  <a:pos x="227" y="308"/>
                </a:cxn>
                <a:cxn ang="0">
                  <a:pos x="194" y="329"/>
                </a:cxn>
                <a:cxn ang="0">
                  <a:pos x="247" y="329"/>
                </a:cxn>
                <a:cxn ang="0">
                  <a:pos x="279" y="307"/>
                </a:cxn>
                <a:cxn ang="0">
                  <a:pos x="76" y="282"/>
                </a:cxn>
                <a:cxn ang="0">
                  <a:pos x="44" y="260"/>
                </a:cxn>
                <a:cxn ang="0">
                  <a:pos x="76" y="282"/>
                </a:cxn>
                <a:cxn ang="0">
                  <a:pos x="96" y="282"/>
                </a:cxn>
                <a:cxn ang="0">
                  <a:pos x="128" y="260"/>
                </a:cxn>
                <a:cxn ang="0">
                  <a:pos x="247" y="260"/>
                </a:cxn>
                <a:cxn ang="0">
                  <a:pos x="279" y="282"/>
                </a:cxn>
                <a:cxn ang="0">
                  <a:pos x="247" y="260"/>
                </a:cxn>
              </a:cxnLst>
              <a:rect l="0" t="0" r="r" b="b"/>
              <a:pathLst>
                <a:path w="322" h="351">
                  <a:moveTo>
                    <a:pt x="0" y="351"/>
                  </a:moveTo>
                  <a:cubicBezTo>
                    <a:pt x="0" y="345"/>
                    <a:pt x="0" y="339"/>
                    <a:pt x="0" y="332"/>
                  </a:cubicBezTo>
                  <a:cubicBezTo>
                    <a:pt x="6" y="332"/>
                    <a:pt x="12" y="331"/>
                    <a:pt x="18" y="331"/>
                  </a:cubicBezTo>
                  <a:cubicBezTo>
                    <a:pt x="18" y="252"/>
                    <a:pt x="18" y="173"/>
                    <a:pt x="18" y="93"/>
                  </a:cubicBezTo>
                  <a:cubicBezTo>
                    <a:pt x="30" y="97"/>
                    <a:pt x="39" y="101"/>
                    <a:pt x="49" y="105"/>
                  </a:cubicBezTo>
                  <a:cubicBezTo>
                    <a:pt x="81" y="119"/>
                    <a:pt x="112" y="133"/>
                    <a:pt x="144" y="146"/>
                  </a:cubicBezTo>
                  <a:cubicBezTo>
                    <a:pt x="150" y="149"/>
                    <a:pt x="152" y="153"/>
                    <a:pt x="152" y="159"/>
                  </a:cubicBezTo>
                  <a:cubicBezTo>
                    <a:pt x="152" y="213"/>
                    <a:pt x="152" y="266"/>
                    <a:pt x="152" y="320"/>
                  </a:cubicBezTo>
                  <a:cubicBezTo>
                    <a:pt x="152" y="323"/>
                    <a:pt x="152" y="327"/>
                    <a:pt x="152" y="331"/>
                  </a:cubicBezTo>
                  <a:cubicBezTo>
                    <a:pt x="158" y="331"/>
                    <a:pt x="163" y="331"/>
                    <a:pt x="170" y="331"/>
                  </a:cubicBezTo>
                  <a:cubicBezTo>
                    <a:pt x="170" y="327"/>
                    <a:pt x="170" y="323"/>
                    <a:pt x="170" y="319"/>
                  </a:cubicBezTo>
                  <a:cubicBezTo>
                    <a:pt x="170" y="235"/>
                    <a:pt x="170" y="151"/>
                    <a:pt x="170" y="66"/>
                  </a:cubicBezTo>
                  <a:cubicBezTo>
                    <a:pt x="170" y="59"/>
                    <a:pt x="172" y="55"/>
                    <a:pt x="179" y="52"/>
                  </a:cubicBezTo>
                  <a:cubicBezTo>
                    <a:pt x="219" y="35"/>
                    <a:pt x="258" y="18"/>
                    <a:pt x="297" y="1"/>
                  </a:cubicBezTo>
                  <a:cubicBezTo>
                    <a:pt x="299" y="1"/>
                    <a:pt x="300" y="0"/>
                    <a:pt x="303" y="0"/>
                  </a:cubicBezTo>
                  <a:cubicBezTo>
                    <a:pt x="303" y="110"/>
                    <a:pt x="303" y="220"/>
                    <a:pt x="303" y="331"/>
                  </a:cubicBezTo>
                  <a:cubicBezTo>
                    <a:pt x="309" y="331"/>
                    <a:pt x="315" y="332"/>
                    <a:pt x="322" y="332"/>
                  </a:cubicBezTo>
                  <a:cubicBezTo>
                    <a:pt x="322" y="339"/>
                    <a:pt x="322" y="345"/>
                    <a:pt x="322" y="351"/>
                  </a:cubicBezTo>
                  <a:cubicBezTo>
                    <a:pt x="215" y="351"/>
                    <a:pt x="108" y="351"/>
                    <a:pt x="0" y="351"/>
                  </a:cubicBezTo>
                  <a:close/>
                  <a:moveTo>
                    <a:pt x="279" y="93"/>
                  </a:moveTo>
                  <a:cubicBezTo>
                    <a:pt x="279" y="84"/>
                    <a:pt x="279" y="77"/>
                    <a:pt x="279" y="70"/>
                  </a:cubicBezTo>
                  <a:cubicBezTo>
                    <a:pt x="268" y="70"/>
                    <a:pt x="258" y="70"/>
                    <a:pt x="246" y="70"/>
                  </a:cubicBezTo>
                  <a:cubicBezTo>
                    <a:pt x="246" y="76"/>
                    <a:pt x="246" y="82"/>
                    <a:pt x="247" y="88"/>
                  </a:cubicBezTo>
                  <a:cubicBezTo>
                    <a:pt x="247" y="89"/>
                    <a:pt x="250" y="92"/>
                    <a:pt x="251" y="92"/>
                  </a:cubicBezTo>
                  <a:cubicBezTo>
                    <a:pt x="260" y="93"/>
                    <a:pt x="269" y="93"/>
                    <a:pt x="279" y="93"/>
                  </a:cubicBezTo>
                  <a:close/>
                  <a:moveTo>
                    <a:pt x="227" y="235"/>
                  </a:moveTo>
                  <a:cubicBezTo>
                    <a:pt x="227" y="227"/>
                    <a:pt x="227" y="220"/>
                    <a:pt x="227" y="212"/>
                  </a:cubicBezTo>
                  <a:cubicBezTo>
                    <a:pt x="221" y="212"/>
                    <a:pt x="215" y="212"/>
                    <a:pt x="209" y="212"/>
                  </a:cubicBezTo>
                  <a:cubicBezTo>
                    <a:pt x="193" y="212"/>
                    <a:pt x="194" y="209"/>
                    <a:pt x="194" y="227"/>
                  </a:cubicBezTo>
                  <a:cubicBezTo>
                    <a:pt x="194" y="228"/>
                    <a:pt x="194" y="229"/>
                    <a:pt x="194" y="230"/>
                  </a:cubicBezTo>
                  <a:cubicBezTo>
                    <a:pt x="196" y="232"/>
                    <a:pt x="198" y="235"/>
                    <a:pt x="200" y="235"/>
                  </a:cubicBezTo>
                  <a:cubicBezTo>
                    <a:pt x="208" y="236"/>
                    <a:pt x="217" y="235"/>
                    <a:pt x="227" y="235"/>
                  </a:cubicBezTo>
                  <a:close/>
                  <a:moveTo>
                    <a:pt x="195" y="92"/>
                  </a:moveTo>
                  <a:cubicBezTo>
                    <a:pt x="206" y="92"/>
                    <a:pt x="216" y="92"/>
                    <a:pt x="227" y="92"/>
                  </a:cubicBezTo>
                  <a:cubicBezTo>
                    <a:pt x="227" y="84"/>
                    <a:pt x="227" y="77"/>
                    <a:pt x="227" y="70"/>
                  </a:cubicBezTo>
                  <a:cubicBezTo>
                    <a:pt x="216" y="70"/>
                    <a:pt x="205" y="70"/>
                    <a:pt x="195" y="70"/>
                  </a:cubicBezTo>
                  <a:cubicBezTo>
                    <a:pt x="195" y="78"/>
                    <a:pt x="195" y="84"/>
                    <a:pt x="195" y="92"/>
                  </a:cubicBezTo>
                  <a:close/>
                  <a:moveTo>
                    <a:pt x="44" y="187"/>
                  </a:moveTo>
                  <a:cubicBezTo>
                    <a:pt x="55" y="187"/>
                    <a:pt x="65" y="187"/>
                    <a:pt x="76" y="187"/>
                  </a:cubicBezTo>
                  <a:cubicBezTo>
                    <a:pt x="76" y="179"/>
                    <a:pt x="76" y="172"/>
                    <a:pt x="76" y="165"/>
                  </a:cubicBezTo>
                  <a:cubicBezTo>
                    <a:pt x="65" y="165"/>
                    <a:pt x="54" y="165"/>
                    <a:pt x="44" y="165"/>
                  </a:cubicBezTo>
                  <a:cubicBezTo>
                    <a:pt x="44" y="173"/>
                    <a:pt x="44" y="180"/>
                    <a:pt x="44" y="187"/>
                  </a:cubicBezTo>
                  <a:close/>
                  <a:moveTo>
                    <a:pt x="128" y="165"/>
                  </a:moveTo>
                  <a:cubicBezTo>
                    <a:pt x="118" y="165"/>
                    <a:pt x="107" y="165"/>
                    <a:pt x="96" y="165"/>
                  </a:cubicBezTo>
                  <a:cubicBezTo>
                    <a:pt x="96" y="173"/>
                    <a:pt x="96" y="180"/>
                    <a:pt x="96" y="187"/>
                  </a:cubicBezTo>
                  <a:cubicBezTo>
                    <a:pt x="107" y="187"/>
                    <a:pt x="117" y="187"/>
                    <a:pt x="128" y="187"/>
                  </a:cubicBezTo>
                  <a:cubicBezTo>
                    <a:pt x="128" y="180"/>
                    <a:pt x="128" y="174"/>
                    <a:pt x="128" y="165"/>
                  </a:cubicBezTo>
                  <a:close/>
                  <a:moveTo>
                    <a:pt x="227" y="165"/>
                  </a:moveTo>
                  <a:cubicBezTo>
                    <a:pt x="216" y="165"/>
                    <a:pt x="206" y="165"/>
                    <a:pt x="194" y="165"/>
                  </a:cubicBezTo>
                  <a:cubicBezTo>
                    <a:pt x="194" y="171"/>
                    <a:pt x="194" y="177"/>
                    <a:pt x="194" y="183"/>
                  </a:cubicBezTo>
                  <a:cubicBezTo>
                    <a:pt x="195" y="185"/>
                    <a:pt x="197" y="187"/>
                    <a:pt x="199" y="187"/>
                  </a:cubicBezTo>
                  <a:cubicBezTo>
                    <a:pt x="208" y="188"/>
                    <a:pt x="217" y="188"/>
                    <a:pt x="227" y="188"/>
                  </a:cubicBezTo>
                  <a:cubicBezTo>
                    <a:pt x="227" y="179"/>
                    <a:pt x="227" y="173"/>
                    <a:pt x="227" y="165"/>
                  </a:cubicBezTo>
                  <a:close/>
                  <a:moveTo>
                    <a:pt x="279" y="165"/>
                  </a:moveTo>
                  <a:cubicBezTo>
                    <a:pt x="268" y="165"/>
                    <a:pt x="258" y="165"/>
                    <a:pt x="247" y="165"/>
                  </a:cubicBezTo>
                  <a:cubicBezTo>
                    <a:pt x="247" y="173"/>
                    <a:pt x="247" y="180"/>
                    <a:pt x="247" y="187"/>
                  </a:cubicBezTo>
                  <a:cubicBezTo>
                    <a:pt x="258" y="187"/>
                    <a:pt x="268" y="187"/>
                    <a:pt x="279" y="187"/>
                  </a:cubicBezTo>
                  <a:cubicBezTo>
                    <a:pt x="279" y="179"/>
                    <a:pt x="279" y="172"/>
                    <a:pt x="279" y="165"/>
                  </a:cubicBezTo>
                  <a:close/>
                  <a:moveTo>
                    <a:pt x="43" y="212"/>
                  </a:moveTo>
                  <a:cubicBezTo>
                    <a:pt x="43" y="218"/>
                    <a:pt x="43" y="225"/>
                    <a:pt x="43" y="230"/>
                  </a:cubicBezTo>
                  <a:cubicBezTo>
                    <a:pt x="44" y="232"/>
                    <a:pt x="46" y="235"/>
                    <a:pt x="48" y="235"/>
                  </a:cubicBezTo>
                  <a:cubicBezTo>
                    <a:pt x="57" y="235"/>
                    <a:pt x="66" y="235"/>
                    <a:pt x="76" y="235"/>
                  </a:cubicBezTo>
                  <a:cubicBezTo>
                    <a:pt x="76" y="227"/>
                    <a:pt x="76" y="219"/>
                    <a:pt x="76" y="212"/>
                  </a:cubicBezTo>
                  <a:cubicBezTo>
                    <a:pt x="65" y="212"/>
                    <a:pt x="55" y="212"/>
                    <a:pt x="43" y="212"/>
                  </a:cubicBezTo>
                  <a:close/>
                  <a:moveTo>
                    <a:pt x="127" y="235"/>
                  </a:moveTo>
                  <a:cubicBezTo>
                    <a:pt x="127" y="227"/>
                    <a:pt x="127" y="219"/>
                    <a:pt x="127" y="212"/>
                  </a:cubicBezTo>
                  <a:cubicBezTo>
                    <a:pt x="116" y="212"/>
                    <a:pt x="106" y="212"/>
                    <a:pt x="96" y="212"/>
                  </a:cubicBezTo>
                  <a:cubicBezTo>
                    <a:pt x="96" y="220"/>
                    <a:pt x="96" y="227"/>
                    <a:pt x="96" y="235"/>
                  </a:cubicBezTo>
                  <a:cubicBezTo>
                    <a:pt x="105" y="235"/>
                    <a:pt x="112" y="235"/>
                    <a:pt x="120" y="235"/>
                  </a:cubicBezTo>
                  <a:cubicBezTo>
                    <a:pt x="122" y="235"/>
                    <a:pt x="125" y="235"/>
                    <a:pt x="127" y="235"/>
                  </a:cubicBezTo>
                  <a:close/>
                  <a:moveTo>
                    <a:pt x="279" y="212"/>
                  </a:moveTo>
                  <a:cubicBezTo>
                    <a:pt x="273" y="212"/>
                    <a:pt x="267" y="212"/>
                    <a:pt x="262" y="212"/>
                  </a:cubicBezTo>
                  <a:cubicBezTo>
                    <a:pt x="245" y="212"/>
                    <a:pt x="244" y="213"/>
                    <a:pt x="246" y="230"/>
                  </a:cubicBezTo>
                  <a:cubicBezTo>
                    <a:pt x="247" y="232"/>
                    <a:pt x="249" y="235"/>
                    <a:pt x="251" y="235"/>
                  </a:cubicBezTo>
                  <a:cubicBezTo>
                    <a:pt x="260" y="235"/>
                    <a:pt x="269" y="235"/>
                    <a:pt x="279" y="235"/>
                  </a:cubicBezTo>
                  <a:cubicBezTo>
                    <a:pt x="279" y="227"/>
                    <a:pt x="279" y="220"/>
                    <a:pt x="279" y="212"/>
                  </a:cubicBezTo>
                  <a:close/>
                  <a:moveTo>
                    <a:pt x="194" y="139"/>
                  </a:moveTo>
                  <a:cubicBezTo>
                    <a:pt x="206" y="139"/>
                    <a:pt x="216" y="139"/>
                    <a:pt x="227" y="139"/>
                  </a:cubicBezTo>
                  <a:cubicBezTo>
                    <a:pt x="227" y="132"/>
                    <a:pt x="227" y="125"/>
                    <a:pt x="227" y="118"/>
                  </a:cubicBezTo>
                  <a:cubicBezTo>
                    <a:pt x="216" y="118"/>
                    <a:pt x="205" y="118"/>
                    <a:pt x="194" y="118"/>
                  </a:cubicBezTo>
                  <a:cubicBezTo>
                    <a:pt x="194" y="125"/>
                    <a:pt x="194" y="132"/>
                    <a:pt x="194" y="139"/>
                  </a:cubicBezTo>
                  <a:close/>
                  <a:moveTo>
                    <a:pt x="247" y="139"/>
                  </a:moveTo>
                  <a:cubicBezTo>
                    <a:pt x="258" y="139"/>
                    <a:pt x="268" y="139"/>
                    <a:pt x="279" y="139"/>
                  </a:cubicBezTo>
                  <a:cubicBezTo>
                    <a:pt x="279" y="132"/>
                    <a:pt x="279" y="125"/>
                    <a:pt x="279" y="118"/>
                  </a:cubicBezTo>
                  <a:cubicBezTo>
                    <a:pt x="268" y="118"/>
                    <a:pt x="257" y="118"/>
                    <a:pt x="247" y="118"/>
                  </a:cubicBezTo>
                  <a:cubicBezTo>
                    <a:pt x="247" y="125"/>
                    <a:pt x="247" y="132"/>
                    <a:pt x="247" y="139"/>
                  </a:cubicBezTo>
                  <a:close/>
                  <a:moveTo>
                    <a:pt x="195" y="260"/>
                  </a:moveTo>
                  <a:cubicBezTo>
                    <a:pt x="195" y="268"/>
                    <a:pt x="195" y="274"/>
                    <a:pt x="195" y="282"/>
                  </a:cubicBezTo>
                  <a:cubicBezTo>
                    <a:pt x="206" y="282"/>
                    <a:pt x="216" y="282"/>
                    <a:pt x="227" y="282"/>
                  </a:cubicBezTo>
                  <a:cubicBezTo>
                    <a:pt x="227" y="274"/>
                    <a:pt x="227" y="267"/>
                    <a:pt x="227" y="260"/>
                  </a:cubicBezTo>
                  <a:cubicBezTo>
                    <a:pt x="216" y="260"/>
                    <a:pt x="206" y="260"/>
                    <a:pt x="195" y="260"/>
                  </a:cubicBezTo>
                  <a:close/>
                  <a:moveTo>
                    <a:pt x="44" y="329"/>
                  </a:moveTo>
                  <a:cubicBezTo>
                    <a:pt x="55" y="329"/>
                    <a:pt x="65" y="329"/>
                    <a:pt x="76" y="329"/>
                  </a:cubicBezTo>
                  <a:cubicBezTo>
                    <a:pt x="76" y="322"/>
                    <a:pt x="76" y="315"/>
                    <a:pt x="76" y="308"/>
                  </a:cubicBezTo>
                  <a:cubicBezTo>
                    <a:pt x="65" y="308"/>
                    <a:pt x="54" y="308"/>
                    <a:pt x="44" y="308"/>
                  </a:cubicBezTo>
                  <a:cubicBezTo>
                    <a:pt x="44" y="315"/>
                    <a:pt x="44" y="322"/>
                    <a:pt x="44" y="329"/>
                  </a:cubicBezTo>
                  <a:close/>
                  <a:moveTo>
                    <a:pt x="96" y="308"/>
                  </a:moveTo>
                  <a:cubicBezTo>
                    <a:pt x="96" y="315"/>
                    <a:pt x="96" y="322"/>
                    <a:pt x="96" y="330"/>
                  </a:cubicBezTo>
                  <a:cubicBezTo>
                    <a:pt x="107" y="330"/>
                    <a:pt x="117" y="330"/>
                    <a:pt x="128" y="330"/>
                  </a:cubicBezTo>
                  <a:cubicBezTo>
                    <a:pt x="128" y="322"/>
                    <a:pt x="128" y="315"/>
                    <a:pt x="128" y="308"/>
                  </a:cubicBezTo>
                  <a:cubicBezTo>
                    <a:pt x="117" y="308"/>
                    <a:pt x="107" y="308"/>
                    <a:pt x="96" y="308"/>
                  </a:cubicBezTo>
                  <a:close/>
                  <a:moveTo>
                    <a:pt x="194" y="329"/>
                  </a:moveTo>
                  <a:cubicBezTo>
                    <a:pt x="206" y="329"/>
                    <a:pt x="216" y="329"/>
                    <a:pt x="227" y="329"/>
                  </a:cubicBezTo>
                  <a:cubicBezTo>
                    <a:pt x="227" y="322"/>
                    <a:pt x="227" y="315"/>
                    <a:pt x="227" y="308"/>
                  </a:cubicBezTo>
                  <a:cubicBezTo>
                    <a:pt x="216" y="308"/>
                    <a:pt x="205" y="308"/>
                    <a:pt x="194" y="308"/>
                  </a:cubicBezTo>
                  <a:cubicBezTo>
                    <a:pt x="194" y="315"/>
                    <a:pt x="194" y="322"/>
                    <a:pt x="194" y="329"/>
                  </a:cubicBezTo>
                  <a:close/>
                  <a:moveTo>
                    <a:pt x="247" y="307"/>
                  </a:moveTo>
                  <a:cubicBezTo>
                    <a:pt x="247" y="315"/>
                    <a:pt x="247" y="322"/>
                    <a:pt x="247" y="329"/>
                  </a:cubicBezTo>
                  <a:cubicBezTo>
                    <a:pt x="258" y="329"/>
                    <a:pt x="269" y="329"/>
                    <a:pt x="279" y="329"/>
                  </a:cubicBezTo>
                  <a:cubicBezTo>
                    <a:pt x="279" y="322"/>
                    <a:pt x="279" y="315"/>
                    <a:pt x="279" y="307"/>
                  </a:cubicBezTo>
                  <a:cubicBezTo>
                    <a:pt x="268" y="307"/>
                    <a:pt x="258" y="307"/>
                    <a:pt x="247" y="307"/>
                  </a:cubicBezTo>
                  <a:close/>
                  <a:moveTo>
                    <a:pt x="76" y="282"/>
                  </a:moveTo>
                  <a:cubicBezTo>
                    <a:pt x="76" y="274"/>
                    <a:pt x="76" y="267"/>
                    <a:pt x="76" y="260"/>
                  </a:cubicBezTo>
                  <a:cubicBezTo>
                    <a:pt x="65" y="260"/>
                    <a:pt x="55" y="260"/>
                    <a:pt x="44" y="260"/>
                  </a:cubicBezTo>
                  <a:cubicBezTo>
                    <a:pt x="44" y="267"/>
                    <a:pt x="44" y="274"/>
                    <a:pt x="44" y="282"/>
                  </a:cubicBezTo>
                  <a:cubicBezTo>
                    <a:pt x="55" y="282"/>
                    <a:pt x="65" y="282"/>
                    <a:pt x="76" y="282"/>
                  </a:cubicBezTo>
                  <a:close/>
                  <a:moveTo>
                    <a:pt x="96" y="260"/>
                  </a:moveTo>
                  <a:cubicBezTo>
                    <a:pt x="96" y="268"/>
                    <a:pt x="96" y="274"/>
                    <a:pt x="96" y="282"/>
                  </a:cubicBezTo>
                  <a:cubicBezTo>
                    <a:pt x="107" y="282"/>
                    <a:pt x="117" y="282"/>
                    <a:pt x="128" y="282"/>
                  </a:cubicBezTo>
                  <a:cubicBezTo>
                    <a:pt x="128" y="274"/>
                    <a:pt x="128" y="267"/>
                    <a:pt x="128" y="260"/>
                  </a:cubicBezTo>
                  <a:cubicBezTo>
                    <a:pt x="117" y="260"/>
                    <a:pt x="107" y="260"/>
                    <a:pt x="96" y="260"/>
                  </a:cubicBezTo>
                  <a:close/>
                  <a:moveTo>
                    <a:pt x="247" y="260"/>
                  </a:moveTo>
                  <a:cubicBezTo>
                    <a:pt x="247" y="267"/>
                    <a:pt x="247" y="274"/>
                    <a:pt x="247" y="282"/>
                  </a:cubicBezTo>
                  <a:cubicBezTo>
                    <a:pt x="258" y="282"/>
                    <a:pt x="268" y="282"/>
                    <a:pt x="279" y="282"/>
                  </a:cubicBezTo>
                  <a:cubicBezTo>
                    <a:pt x="279" y="274"/>
                    <a:pt x="279" y="267"/>
                    <a:pt x="279" y="260"/>
                  </a:cubicBezTo>
                  <a:cubicBezTo>
                    <a:pt x="268" y="260"/>
                    <a:pt x="258" y="260"/>
                    <a:pt x="247" y="260"/>
                  </a:cubicBez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a:solidFill>
                  <a:srgbClr val="5F5F5F"/>
                </a:solidFill>
              </a:endParaRPr>
            </a:p>
          </p:txBody>
        </p:sp>
        <p:sp>
          <p:nvSpPr>
            <p:cNvPr id="7" name="Freeform 18"/>
            <p:cNvSpPr>
              <a:spLocks noEditPoints="1"/>
            </p:cNvSpPr>
            <p:nvPr/>
          </p:nvSpPr>
          <p:spPr bwMode="gray">
            <a:xfrm>
              <a:off x="6796541" y="5382121"/>
              <a:ext cx="488839" cy="106761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p:spPr>
          <p:txBody>
            <a:bodyPr/>
            <a:lstStyle/>
            <a:p>
              <a:pPr>
                <a:defRPr/>
              </a:pPr>
              <a:endParaRPr lang="en-US">
                <a:solidFill>
                  <a:srgbClr val="5F5F5F"/>
                </a:solidFill>
              </a:endParaRPr>
            </a:p>
          </p:txBody>
        </p:sp>
        <p:sp>
          <p:nvSpPr>
            <p:cNvPr id="8" name="Freeform 24"/>
            <p:cNvSpPr>
              <a:spLocks noEditPoints="1"/>
            </p:cNvSpPr>
            <p:nvPr/>
          </p:nvSpPr>
          <p:spPr bwMode="gray">
            <a:xfrm>
              <a:off x="5594278" y="5000566"/>
              <a:ext cx="502536" cy="1449164"/>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p:spPr>
          <p:txBody>
            <a:bodyPr/>
            <a:lstStyle/>
            <a:p>
              <a:pPr>
                <a:defRPr/>
              </a:pPr>
              <a:endParaRPr lang="en-US">
                <a:solidFill>
                  <a:srgbClr val="5F5F5F"/>
                </a:solidFill>
              </a:endParaRPr>
            </a:p>
          </p:txBody>
        </p:sp>
        <p:sp>
          <p:nvSpPr>
            <p:cNvPr id="9" name="Freeform 29"/>
            <p:cNvSpPr>
              <a:spLocks noEditPoints="1"/>
            </p:cNvSpPr>
            <p:nvPr/>
          </p:nvSpPr>
          <p:spPr bwMode="gray">
            <a:xfrm>
              <a:off x="6197826" y="5227694"/>
              <a:ext cx="533207" cy="1222037"/>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a:solidFill>
                  <a:srgbClr val="5F5F5F"/>
                </a:solidFill>
              </a:endParaRPr>
            </a:p>
          </p:txBody>
        </p:sp>
        <p:grpSp>
          <p:nvGrpSpPr>
            <p:cNvPr id="10" name="Group 9"/>
            <p:cNvGrpSpPr/>
            <p:nvPr/>
          </p:nvGrpSpPr>
          <p:grpSpPr bwMode="gray">
            <a:xfrm>
              <a:off x="7335383" y="5266996"/>
              <a:ext cx="2035629" cy="1170970"/>
              <a:chOff x="3181350" y="3987800"/>
              <a:chExt cx="833438" cy="479425"/>
            </a:xfrm>
            <a:grpFill/>
          </p:grpSpPr>
          <p:sp>
            <p:nvSpPr>
              <p:cNvPr id="17" name="Freeform 509"/>
              <p:cNvSpPr>
                <a:spLocks noEditPoints="1"/>
              </p:cNvSpPr>
              <p:nvPr/>
            </p:nvSpPr>
            <p:spPr bwMode="gray">
              <a:xfrm>
                <a:off x="3181350" y="4164012"/>
                <a:ext cx="215900" cy="303213"/>
              </a:xfrm>
              <a:custGeom>
                <a:avLst/>
                <a:gdLst/>
                <a:ahLst/>
                <a:cxnLst>
                  <a:cxn ang="0">
                    <a:pos x="0" y="0"/>
                  </a:cxn>
                  <a:cxn ang="0">
                    <a:pos x="0" y="191"/>
                  </a:cxn>
                  <a:cxn ang="0">
                    <a:pos x="40" y="191"/>
                  </a:cxn>
                  <a:cxn ang="0">
                    <a:pos x="40" y="162"/>
                  </a:cxn>
                  <a:cxn ang="0">
                    <a:pos x="96" y="162"/>
                  </a:cxn>
                  <a:cxn ang="0">
                    <a:pos x="96" y="191"/>
                  </a:cxn>
                  <a:cxn ang="0">
                    <a:pos x="136" y="191"/>
                  </a:cxn>
                  <a:cxn ang="0">
                    <a:pos x="136" y="0"/>
                  </a:cxn>
                  <a:cxn ang="0">
                    <a:pos x="0" y="0"/>
                  </a:cxn>
                  <a:cxn ang="0">
                    <a:pos x="40" y="128"/>
                  </a:cxn>
                  <a:cxn ang="0">
                    <a:pos x="17" y="128"/>
                  </a:cxn>
                  <a:cxn ang="0">
                    <a:pos x="17" y="106"/>
                  </a:cxn>
                  <a:cxn ang="0">
                    <a:pos x="40" y="106"/>
                  </a:cxn>
                  <a:cxn ang="0">
                    <a:pos x="40" y="128"/>
                  </a:cxn>
                  <a:cxn ang="0">
                    <a:pos x="40" y="91"/>
                  </a:cxn>
                  <a:cxn ang="0">
                    <a:pos x="17" y="91"/>
                  </a:cxn>
                  <a:cxn ang="0">
                    <a:pos x="17" y="70"/>
                  </a:cxn>
                  <a:cxn ang="0">
                    <a:pos x="40" y="70"/>
                  </a:cxn>
                  <a:cxn ang="0">
                    <a:pos x="40" y="91"/>
                  </a:cxn>
                  <a:cxn ang="0">
                    <a:pos x="40" y="55"/>
                  </a:cxn>
                  <a:cxn ang="0">
                    <a:pos x="17" y="55"/>
                  </a:cxn>
                  <a:cxn ang="0">
                    <a:pos x="17" y="34"/>
                  </a:cxn>
                  <a:cxn ang="0">
                    <a:pos x="40" y="34"/>
                  </a:cxn>
                  <a:cxn ang="0">
                    <a:pos x="40" y="55"/>
                  </a:cxn>
                  <a:cxn ang="0">
                    <a:pos x="79" y="128"/>
                  </a:cxn>
                  <a:cxn ang="0">
                    <a:pos x="55" y="128"/>
                  </a:cxn>
                  <a:cxn ang="0">
                    <a:pos x="55" y="106"/>
                  </a:cxn>
                  <a:cxn ang="0">
                    <a:pos x="79" y="106"/>
                  </a:cxn>
                  <a:cxn ang="0">
                    <a:pos x="79" y="128"/>
                  </a:cxn>
                  <a:cxn ang="0">
                    <a:pos x="79" y="91"/>
                  </a:cxn>
                  <a:cxn ang="0">
                    <a:pos x="55" y="91"/>
                  </a:cxn>
                  <a:cxn ang="0">
                    <a:pos x="55" y="70"/>
                  </a:cxn>
                  <a:cxn ang="0">
                    <a:pos x="79" y="70"/>
                  </a:cxn>
                  <a:cxn ang="0">
                    <a:pos x="79" y="91"/>
                  </a:cxn>
                  <a:cxn ang="0">
                    <a:pos x="79" y="55"/>
                  </a:cxn>
                  <a:cxn ang="0">
                    <a:pos x="55" y="55"/>
                  </a:cxn>
                  <a:cxn ang="0">
                    <a:pos x="55" y="34"/>
                  </a:cxn>
                  <a:cxn ang="0">
                    <a:pos x="79" y="34"/>
                  </a:cxn>
                  <a:cxn ang="0">
                    <a:pos x="79" y="55"/>
                  </a:cxn>
                  <a:cxn ang="0">
                    <a:pos x="117" y="128"/>
                  </a:cxn>
                  <a:cxn ang="0">
                    <a:pos x="96" y="128"/>
                  </a:cxn>
                  <a:cxn ang="0">
                    <a:pos x="96" y="106"/>
                  </a:cxn>
                  <a:cxn ang="0">
                    <a:pos x="117" y="106"/>
                  </a:cxn>
                  <a:cxn ang="0">
                    <a:pos x="117" y="128"/>
                  </a:cxn>
                  <a:cxn ang="0">
                    <a:pos x="117" y="91"/>
                  </a:cxn>
                  <a:cxn ang="0">
                    <a:pos x="96" y="91"/>
                  </a:cxn>
                  <a:cxn ang="0">
                    <a:pos x="96" y="70"/>
                  </a:cxn>
                  <a:cxn ang="0">
                    <a:pos x="117" y="70"/>
                  </a:cxn>
                  <a:cxn ang="0">
                    <a:pos x="117" y="91"/>
                  </a:cxn>
                  <a:cxn ang="0">
                    <a:pos x="117" y="55"/>
                  </a:cxn>
                  <a:cxn ang="0">
                    <a:pos x="96" y="55"/>
                  </a:cxn>
                  <a:cxn ang="0">
                    <a:pos x="96" y="34"/>
                  </a:cxn>
                  <a:cxn ang="0">
                    <a:pos x="117" y="34"/>
                  </a:cxn>
                  <a:cxn ang="0">
                    <a:pos x="117" y="55"/>
                  </a:cxn>
                </a:cxnLst>
                <a:rect l="0" t="0" r="r" b="b"/>
                <a:pathLst>
                  <a:path w="136" h="191">
                    <a:moveTo>
                      <a:pt x="0" y="0"/>
                    </a:moveTo>
                    <a:lnTo>
                      <a:pt x="0" y="191"/>
                    </a:lnTo>
                    <a:lnTo>
                      <a:pt x="40" y="191"/>
                    </a:lnTo>
                    <a:lnTo>
                      <a:pt x="40" y="162"/>
                    </a:lnTo>
                    <a:lnTo>
                      <a:pt x="96" y="162"/>
                    </a:lnTo>
                    <a:lnTo>
                      <a:pt x="96" y="191"/>
                    </a:lnTo>
                    <a:lnTo>
                      <a:pt x="136" y="191"/>
                    </a:lnTo>
                    <a:lnTo>
                      <a:pt x="136" y="0"/>
                    </a:lnTo>
                    <a:lnTo>
                      <a:pt x="0" y="0"/>
                    </a:lnTo>
                    <a:close/>
                    <a:moveTo>
                      <a:pt x="40" y="128"/>
                    </a:moveTo>
                    <a:lnTo>
                      <a:pt x="17" y="128"/>
                    </a:lnTo>
                    <a:lnTo>
                      <a:pt x="17" y="106"/>
                    </a:lnTo>
                    <a:lnTo>
                      <a:pt x="40" y="106"/>
                    </a:lnTo>
                    <a:lnTo>
                      <a:pt x="40" y="128"/>
                    </a:lnTo>
                    <a:close/>
                    <a:moveTo>
                      <a:pt x="40" y="91"/>
                    </a:moveTo>
                    <a:lnTo>
                      <a:pt x="17" y="91"/>
                    </a:lnTo>
                    <a:lnTo>
                      <a:pt x="17" y="70"/>
                    </a:lnTo>
                    <a:lnTo>
                      <a:pt x="40" y="70"/>
                    </a:lnTo>
                    <a:lnTo>
                      <a:pt x="40" y="91"/>
                    </a:lnTo>
                    <a:close/>
                    <a:moveTo>
                      <a:pt x="40" y="55"/>
                    </a:moveTo>
                    <a:lnTo>
                      <a:pt x="17" y="55"/>
                    </a:lnTo>
                    <a:lnTo>
                      <a:pt x="17" y="34"/>
                    </a:lnTo>
                    <a:lnTo>
                      <a:pt x="40" y="34"/>
                    </a:lnTo>
                    <a:lnTo>
                      <a:pt x="40" y="55"/>
                    </a:lnTo>
                    <a:close/>
                    <a:moveTo>
                      <a:pt x="79" y="128"/>
                    </a:moveTo>
                    <a:lnTo>
                      <a:pt x="55" y="128"/>
                    </a:lnTo>
                    <a:lnTo>
                      <a:pt x="55" y="106"/>
                    </a:lnTo>
                    <a:lnTo>
                      <a:pt x="79" y="106"/>
                    </a:lnTo>
                    <a:lnTo>
                      <a:pt x="79" y="128"/>
                    </a:lnTo>
                    <a:close/>
                    <a:moveTo>
                      <a:pt x="79" y="91"/>
                    </a:moveTo>
                    <a:lnTo>
                      <a:pt x="55" y="91"/>
                    </a:lnTo>
                    <a:lnTo>
                      <a:pt x="55" y="70"/>
                    </a:lnTo>
                    <a:lnTo>
                      <a:pt x="79" y="70"/>
                    </a:lnTo>
                    <a:lnTo>
                      <a:pt x="79" y="91"/>
                    </a:lnTo>
                    <a:close/>
                    <a:moveTo>
                      <a:pt x="79" y="55"/>
                    </a:moveTo>
                    <a:lnTo>
                      <a:pt x="55" y="55"/>
                    </a:lnTo>
                    <a:lnTo>
                      <a:pt x="55" y="34"/>
                    </a:lnTo>
                    <a:lnTo>
                      <a:pt x="79" y="34"/>
                    </a:lnTo>
                    <a:lnTo>
                      <a:pt x="79" y="55"/>
                    </a:lnTo>
                    <a:close/>
                    <a:moveTo>
                      <a:pt x="117" y="128"/>
                    </a:moveTo>
                    <a:lnTo>
                      <a:pt x="96" y="128"/>
                    </a:lnTo>
                    <a:lnTo>
                      <a:pt x="96" y="106"/>
                    </a:lnTo>
                    <a:lnTo>
                      <a:pt x="117" y="106"/>
                    </a:lnTo>
                    <a:lnTo>
                      <a:pt x="117" y="128"/>
                    </a:lnTo>
                    <a:close/>
                    <a:moveTo>
                      <a:pt x="117" y="91"/>
                    </a:moveTo>
                    <a:lnTo>
                      <a:pt x="96" y="91"/>
                    </a:lnTo>
                    <a:lnTo>
                      <a:pt x="96" y="70"/>
                    </a:lnTo>
                    <a:lnTo>
                      <a:pt x="117" y="70"/>
                    </a:lnTo>
                    <a:lnTo>
                      <a:pt x="117" y="91"/>
                    </a:lnTo>
                    <a:close/>
                    <a:moveTo>
                      <a:pt x="117" y="55"/>
                    </a:moveTo>
                    <a:lnTo>
                      <a:pt x="96" y="55"/>
                    </a:lnTo>
                    <a:lnTo>
                      <a:pt x="96" y="34"/>
                    </a:lnTo>
                    <a:lnTo>
                      <a:pt x="117" y="34"/>
                    </a:lnTo>
                    <a:lnTo>
                      <a:pt x="117" y="55"/>
                    </a:ln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a:solidFill>
                    <a:srgbClr val="5F5F5F"/>
                  </a:solidFill>
                </a:endParaRPr>
              </a:p>
            </p:txBody>
          </p:sp>
          <p:sp>
            <p:nvSpPr>
              <p:cNvPr id="18" name="Freeform 510"/>
              <p:cNvSpPr>
                <a:spLocks noEditPoints="1"/>
              </p:cNvSpPr>
              <p:nvPr/>
            </p:nvSpPr>
            <p:spPr bwMode="gray">
              <a:xfrm>
                <a:off x="3427413" y="3987800"/>
                <a:ext cx="155575" cy="479425"/>
              </a:xfrm>
              <a:custGeom>
                <a:avLst/>
                <a:gdLst/>
                <a:ahLst/>
                <a:cxnLst>
                  <a:cxn ang="0">
                    <a:pos x="0" y="302"/>
                  </a:cxn>
                  <a:cxn ang="0">
                    <a:pos x="32" y="273"/>
                  </a:cxn>
                  <a:cxn ang="0">
                    <a:pos x="66" y="302"/>
                  </a:cxn>
                  <a:cxn ang="0">
                    <a:pos x="98" y="0"/>
                  </a:cxn>
                  <a:cxn ang="0">
                    <a:pos x="41" y="239"/>
                  </a:cxn>
                  <a:cxn ang="0">
                    <a:pos x="19" y="217"/>
                  </a:cxn>
                  <a:cxn ang="0">
                    <a:pos x="41" y="239"/>
                  </a:cxn>
                  <a:cxn ang="0">
                    <a:pos x="19" y="202"/>
                  </a:cxn>
                  <a:cxn ang="0">
                    <a:pos x="41" y="181"/>
                  </a:cxn>
                  <a:cxn ang="0">
                    <a:pos x="41" y="166"/>
                  </a:cxn>
                  <a:cxn ang="0">
                    <a:pos x="19" y="145"/>
                  </a:cxn>
                  <a:cxn ang="0">
                    <a:pos x="41" y="166"/>
                  </a:cxn>
                  <a:cxn ang="0">
                    <a:pos x="19" y="130"/>
                  </a:cxn>
                  <a:cxn ang="0">
                    <a:pos x="41" y="109"/>
                  </a:cxn>
                  <a:cxn ang="0">
                    <a:pos x="41" y="94"/>
                  </a:cxn>
                  <a:cxn ang="0">
                    <a:pos x="19" y="73"/>
                  </a:cxn>
                  <a:cxn ang="0">
                    <a:pos x="41" y="94"/>
                  </a:cxn>
                  <a:cxn ang="0">
                    <a:pos x="19" y="58"/>
                  </a:cxn>
                  <a:cxn ang="0">
                    <a:pos x="41" y="36"/>
                  </a:cxn>
                  <a:cxn ang="0">
                    <a:pos x="79" y="239"/>
                  </a:cxn>
                  <a:cxn ang="0">
                    <a:pos x="58" y="217"/>
                  </a:cxn>
                  <a:cxn ang="0">
                    <a:pos x="79" y="239"/>
                  </a:cxn>
                  <a:cxn ang="0">
                    <a:pos x="58" y="202"/>
                  </a:cxn>
                  <a:cxn ang="0">
                    <a:pos x="79" y="181"/>
                  </a:cxn>
                  <a:cxn ang="0">
                    <a:pos x="79" y="166"/>
                  </a:cxn>
                  <a:cxn ang="0">
                    <a:pos x="58" y="145"/>
                  </a:cxn>
                  <a:cxn ang="0">
                    <a:pos x="79" y="166"/>
                  </a:cxn>
                  <a:cxn ang="0">
                    <a:pos x="58" y="130"/>
                  </a:cxn>
                  <a:cxn ang="0">
                    <a:pos x="79" y="109"/>
                  </a:cxn>
                  <a:cxn ang="0">
                    <a:pos x="79" y="94"/>
                  </a:cxn>
                  <a:cxn ang="0">
                    <a:pos x="58" y="73"/>
                  </a:cxn>
                  <a:cxn ang="0">
                    <a:pos x="79" y="94"/>
                  </a:cxn>
                  <a:cxn ang="0">
                    <a:pos x="58" y="58"/>
                  </a:cxn>
                  <a:cxn ang="0">
                    <a:pos x="79" y="36"/>
                  </a:cxn>
                </a:cxnLst>
                <a:rect l="0" t="0" r="r" b="b"/>
                <a:pathLst>
                  <a:path w="98" h="302">
                    <a:moveTo>
                      <a:pt x="0" y="0"/>
                    </a:moveTo>
                    <a:lnTo>
                      <a:pt x="0" y="302"/>
                    </a:lnTo>
                    <a:lnTo>
                      <a:pt x="32" y="302"/>
                    </a:lnTo>
                    <a:lnTo>
                      <a:pt x="32" y="273"/>
                    </a:lnTo>
                    <a:lnTo>
                      <a:pt x="66" y="273"/>
                    </a:lnTo>
                    <a:lnTo>
                      <a:pt x="66" y="302"/>
                    </a:lnTo>
                    <a:lnTo>
                      <a:pt x="98" y="302"/>
                    </a:lnTo>
                    <a:lnTo>
                      <a:pt x="98" y="0"/>
                    </a:lnTo>
                    <a:lnTo>
                      <a:pt x="0" y="0"/>
                    </a:lnTo>
                    <a:close/>
                    <a:moveTo>
                      <a:pt x="41" y="239"/>
                    </a:moveTo>
                    <a:lnTo>
                      <a:pt x="19" y="239"/>
                    </a:lnTo>
                    <a:lnTo>
                      <a:pt x="19" y="217"/>
                    </a:lnTo>
                    <a:lnTo>
                      <a:pt x="41" y="217"/>
                    </a:lnTo>
                    <a:lnTo>
                      <a:pt x="41" y="239"/>
                    </a:lnTo>
                    <a:close/>
                    <a:moveTo>
                      <a:pt x="41" y="202"/>
                    </a:moveTo>
                    <a:lnTo>
                      <a:pt x="19" y="202"/>
                    </a:lnTo>
                    <a:lnTo>
                      <a:pt x="19" y="181"/>
                    </a:lnTo>
                    <a:lnTo>
                      <a:pt x="41" y="181"/>
                    </a:lnTo>
                    <a:lnTo>
                      <a:pt x="41" y="202"/>
                    </a:lnTo>
                    <a:close/>
                    <a:moveTo>
                      <a:pt x="41" y="166"/>
                    </a:moveTo>
                    <a:lnTo>
                      <a:pt x="19" y="166"/>
                    </a:lnTo>
                    <a:lnTo>
                      <a:pt x="19" y="145"/>
                    </a:lnTo>
                    <a:lnTo>
                      <a:pt x="41" y="145"/>
                    </a:lnTo>
                    <a:lnTo>
                      <a:pt x="41" y="166"/>
                    </a:lnTo>
                    <a:close/>
                    <a:moveTo>
                      <a:pt x="41" y="130"/>
                    </a:moveTo>
                    <a:lnTo>
                      <a:pt x="19" y="130"/>
                    </a:lnTo>
                    <a:lnTo>
                      <a:pt x="19" y="109"/>
                    </a:lnTo>
                    <a:lnTo>
                      <a:pt x="41" y="109"/>
                    </a:lnTo>
                    <a:lnTo>
                      <a:pt x="41" y="130"/>
                    </a:lnTo>
                    <a:close/>
                    <a:moveTo>
                      <a:pt x="41" y="94"/>
                    </a:moveTo>
                    <a:lnTo>
                      <a:pt x="19" y="94"/>
                    </a:lnTo>
                    <a:lnTo>
                      <a:pt x="19" y="73"/>
                    </a:lnTo>
                    <a:lnTo>
                      <a:pt x="41" y="73"/>
                    </a:lnTo>
                    <a:lnTo>
                      <a:pt x="41" y="94"/>
                    </a:lnTo>
                    <a:close/>
                    <a:moveTo>
                      <a:pt x="41" y="58"/>
                    </a:moveTo>
                    <a:lnTo>
                      <a:pt x="19" y="58"/>
                    </a:lnTo>
                    <a:lnTo>
                      <a:pt x="19" y="36"/>
                    </a:lnTo>
                    <a:lnTo>
                      <a:pt x="41" y="36"/>
                    </a:lnTo>
                    <a:lnTo>
                      <a:pt x="41" y="58"/>
                    </a:lnTo>
                    <a:close/>
                    <a:moveTo>
                      <a:pt x="79" y="239"/>
                    </a:moveTo>
                    <a:lnTo>
                      <a:pt x="58" y="239"/>
                    </a:lnTo>
                    <a:lnTo>
                      <a:pt x="58" y="217"/>
                    </a:lnTo>
                    <a:lnTo>
                      <a:pt x="79" y="217"/>
                    </a:lnTo>
                    <a:lnTo>
                      <a:pt x="79" y="239"/>
                    </a:lnTo>
                    <a:close/>
                    <a:moveTo>
                      <a:pt x="79" y="202"/>
                    </a:moveTo>
                    <a:lnTo>
                      <a:pt x="58" y="202"/>
                    </a:lnTo>
                    <a:lnTo>
                      <a:pt x="58" y="181"/>
                    </a:lnTo>
                    <a:lnTo>
                      <a:pt x="79" y="181"/>
                    </a:lnTo>
                    <a:lnTo>
                      <a:pt x="79" y="202"/>
                    </a:lnTo>
                    <a:close/>
                    <a:moveTo>
                      <a:pt x="79" y="166"/>
                    </a:moveTo>
                    <a:lnTo>
                      <a:pt x="58" y="166"/>
                    </a:lnTo>
                    <a:lnTo>
                      <a:pt x="58" y="145"/>
                    </a:lnTo>
                    <a:lnTo>
                      <a:pt x="79" y="145"/>
                    </a:lnTo>
                    <a:lnTo>
                      <a:pt x="79" y="166"/>
                    </a:lnTo>
                    <a:close/>
                    <a:moveTo>
                      <a:pt x="79" y="130"/>
                    </a:moveTo>
                    <a:lnTo>
                      <a:pt x="58" y="130"/>
                    </a:lnTo>
                    <a:lnTo>
                      <a:pt x="58" y="109"/>
                    </a:lnTo>
                    <a:lnTo>
                      <a:pt x="79" y="109"/>
                    </a:lnTo>
                    <a:lnTo>
                      <a:pt x="79" y="130"/>
                    </a:lnTo>
                    <a:close/>
                    <a:moveTo>
                      <a:pt x="79" y="94"/>
                    </a:moveTo>
                    <a:lnTo>
                      <a:pt x="58" y="94"/>
                    </a:lnTo>
                    <a:lnTo>
                      <a:pt x="58" y="73"/>
                    </a:lnTo>
                    <a:lnTo>
                      <a:pt x="79" y="73"/>
                    </a:lnTo>
                    <a:lnTo>
                      <a:pt x="79" y="94"/>
                    </a:lnTo>
                    <a:close/>
                    <a:moveTo>
                      <a:pt x="79" y="58"/>
                    </a:moveTo>
                    <a:lnTo>
                      <a:pt x="58" y="58"/>
                    </a:lnTo>
                    <a:lnTo>
                      <a:pt x="58" y="36"/>
                    </a:lnTo>
                    <a:lnTo>
                      <a:pt x="79" y="36"/>
                    </a:lnTo>
                    <a:lnTo>
                      <a:pt x="79" y="58"/>
                    </a:ln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a:solidFill>
                    <a:srgbClr val="5F5F5F"/>
                  </a:solidFill>
                </a:endParaRPr>
              </a:p>
            </p:txBody>
          </p:sp>
          <p:sp>
            <p:nvSpPr>
              <p:cNvPr id="19" name="Freeform 511"/>
              <p:cNvSpPr>
                <a:spLocks noEditPoints="1"/>
              </p:cNvSpPr>
              <p:nvPr/>
            </p:nvSpPr>
            <p:spPr bwMode="gray">
              <a:xfrm>
                <a:off x="3616325" y="4044950"/>
                <a:ext cx="398463" cy="422275"/>
              </a:xfrm>
              <a:custGeom>
                <a:avLst/>
                <a:gdLst/>
                <a:ahLst/>
                <a:cxnLst>
                  <a:cxn ang="0">
                    <a:pos x="0" y="0"/>
                  </a:cxn>
                  <a:cxn ang="0">
                    <a:pos x="39" y="237"/>
                  </a:cxn>
                  <a:cxn ang="0">
                    <a:pos x="251" y="266"/>
                  </a:cxn>
                  <a:cxn ang="0">
                    <a:pos x="41" y="203"/>
                  </a:cxn>
                  <a:cxn ang="0">
                    <a:pos x="41" y="181"/>
                  </a:cxn>
                  <a:cxn ang="0">
                    <a:pos x="17" y="166"/>
                  </a:cxn>
                  <a:cxn ang="0">
                    <a:pos x="41" y="166"/>
                  </a:cxn>
                  <a:cxn ang="0">
                    <a:pos x="17" y="109"/>
                  </a:cxn>
                  <a:cxn ang="0">
                    <a:pos x="41" y="94"/>
                  </a:cxn>
                  <a:cxn ang="0">
                    <a:pos x="41" y="73"/>
                  </a:cxn>
                  <a:cxn ang="0">
                    <a:pos x="17" y="58"/>
                  </a:cxn>
                  <a:cxn ang="0">
                    <a:pos x="41" y="58"/>
                  </a:cxn>
                  <a:cxn ang="0">
                    <a:pos x="56" y="181"/>
                  </a:cxn>
                  <a:cxn ang="0">
                    <a:pos x="79" y="166"/>
                  </a:cxn>
                  <a:cxn ang="0">
                    <a:pos x="79" y="145"/>
                  </a:cxn>
                  <a:cxn ang="0">
                    <a:pos x="56" y="130"/>
                  </a:cxn>
                  <a:cxn ang="0">
                    <a:pos x="79" y="130"/>
                  </a:cxn>
                  <a:cxn ang="0">
                    <a:pos x="56" y="73"/>
                  </a:cxn>
                  <a:cxn ang="0">
                    <a:pos x="79" y="58"/>
                  </a:cxn>
                  <a:cxn ang="0">
                    <a:pos x="79" y="37"/>
                  </a:cxn>
                  <a:cxn ang="0">
                    <a:pos x="94" y="203"/>
                  </a:cxn>
                  <a:cxn ang="0">
                    <a:pos x="117" y="203"/>
                  </a:cxn>
                  <a:cxn ang="0">
                    <a:pos x="94" y="145"/>
                  </a:cxn>
                  <a:cxn ang="0">
                    <a:pos x="117" y="130"/>
                  </a:cxn>
                  <a:cxn ang="0">
                    <a:pos x="117" y="109"/>
                  </a:cxn>
                  <a:cxn ang="0">
                    <a:pos x="117" y="94"/>
                  </a:cxn>
                  <a:cxn ang="0">
                    <a:pos x="117" y="73"/>
                  </a:cxn>
                  <a:cxn ang="0">
                    <a:pos x="94" y="58"/>
                  </a:cxn>
                  <a:cxn ang="0">
                    <a:pos x="117" y="58"/>
                  </a:cxn>
                  <a:cxn ang="0">
                    <a:pos x="134" y="181"/>
                  </a:cxn>
                  <a:cxn ang="0">
                    <a:pos x="156" y="166"/>
                  </a:cxn>
                  <a:cxn ang="0">
                    <a:pos x="156" y="145"/>
                  </a:cxn>
                  <a:cxn ang="0">
                    <a:pos x="134" y="130"/>
                  </a:cxn>
                  <a:cxn ang="0">
                    <a:pos x="156" y="130"/>
                  </a:cxn>
                  <a:cxn ang="0">
                    <a:pos x="173" y="181"/>
                  </a:cxn>
                  <a:cxn ang="0">
                    <a:pos x="194" y="166"/>
                  </a:cxn>
                  <a:cxn ang="0">
                    <a:pos x="194" y="145"/>
                  </a:cxn>
                  <a:cxn ang="0">
                    <a:pos x="173" y="130"/>
                  </a:cxn>
                  <a:cxn ang="0">
                    <a:pos x="194" y="130"/>
                  </a:cxn>
                  <a:cxn ang="0">
                    <a:pos x="211" y="181"/>
                  </a:cxn>
                  <a:cxn ang="0">
                    <a:pos x="232" y="166"/>
                  </a:cxn>
                  <a:cxn ang="0">
                    <a:pos x="232" y="145"/>
                  </a:cxn>
                  <a:cxn ang="0">
                    <a:pos x="211" y="130"/>
                  </a:cxn>
                  <a:cxn ang="0">
                    <a:pos x="232" y="130"/>
                  </a:cxn>
                </a:cxnLst>
                <a:rect l="0" t="0" r="r" b="b"/>
                <a:pathLst>
                  <a:path w="251" h="266">
                    <a:moveTo>
                      <a:pt x="134" y="75"/>
                    </a:moveTo>
                    <a:lnTo>
                      <a:pt x="134" y="0"/>
                    </a:lnTo>
                    <a:lnTo>
                      <a:pt x="0" y="0"/>
                    </a:lnTo>
                    <a:lnTo>
                      <a:pt x="0" y="266"/>
                    </a:lnTo>
                    <a:lnTo>
                      <a:pt x="39" y="266"/>
                    </a:lnTo>
                    <a:lnTo>
                      <a:pt x="39" y="237"/>
                    </a:lnTo>
                    <a:lnTo>
                      <a:pt x="96" y="237"/>
                    </a:lnTo>
                    <a:lnTo>
                      <a:pt x="96" y="266"/>
                    </a:lnTo>
                    <a:lnTo>
                      <a:pt x="251" y="266"/>
                    </a:lnTo>
                    <a:lnTo>
                      <a:pt x="251" y="75"/>
                    </a:lnTo>
                    <a:lnTo>
                      <a:pt x="134" y="75"/>
                    </a:lnTo>
                    <a:close/>
                    <a:moveTo>
                      <a:pt x="41" y="203"/>
                    </a:moveTo>
                    <a:lnTo>
                      <a:pt x="17" y="203"/>
                    </a:lnTo>
                    <a:lnTo>
                      <a:pt x="17" y="181"/>
                    </a:lnTo>
                    <a:lnTo>
                      <a:pt x="41" y="181"/>
                    </a:lnTo>
                    <a:lnTo>
                      <a:pt x="41" y="203"/>
                    </a:lnTo>
                    <a:close/>
                    <a:moveTo>
                      <a:pt x="41" y="166"/>
                    </a:moveTo>
                    <a:lnTo>
                      <a:pt x="17" y="166"/>
                    </a:lnTo>
                    <a:lnTo>
                      <a:pt x="17" y="145"/>
                    </a:lnTo>
                    <a:lnTo>
                      <a:pt x="41" y="145"/>
                    </a:lnTo>
                    <a:lnTo>
                      <a:pt x="41" y="166"/>
                    </a:lnTo>
                    <a:close/>
                    <a:moveTo>
                      <a:pt x="41" y="130"/>
                    </a:moveTo>
                    <a:lnTo>
                      <a:pt x="17" y="130"/>
                    </a:lnTo>
                    <a:lnTo>
                      <a:pt x="17" y="109"/>
                    </a:lnTo>
                    <a:lnTo>
                      <a:pt x="41" y="109"/>
                    </a:lnTo>
                    <a:lnTo>
                      <a:pt x="41" y="130"/>
                    </a:lnTo>
                    <a:close/>
                    <a:moveTo>
                      <a:pt x="41" y="94"/>
                    </a:moveTo>
                    <a:lnTo>
                      <a:pt x="17" y="94"/>
                    </a:lnTo>
                    <a:lnTo>
                      <a:pt x="17" y="73"/>
                    </a:lnTo>
                    <a:lnTo>
                      <a:pt x="41" y="73"/>
                    </a:lnTo>
                    <a:lnTo>
                      <a:pt x="41" y="94"/>
                    </a:lnTo>
                    <a:close/>
                    <a:moveTo>
                      <a:pt x="41" y="58"/>
                    </a:moveTo>
                    <a:lnTo>
                      <a:pt x="17" y="58"/>
                    </a:lnTo>
                    <a:lnTo>
                      <a:pt x="17" y="37"/>
                    </a:lnTo>
                    <a:lnTo>
                      <a:pt x="41" y="37"/>
                    </a:lnTo>
                    <a:lnTo>
                      <a:pt x="41" y="58"/>
                    </a:lnTo>
                    <a:close/>
                    <a:moveTo>
                      <a:pt x="79" y="203"/>
                    </a:moveTo>
                    <a:lnTo>
                      <a:pt x="56" y="203"/>
                    </a:lnTo>
                    <a:lnTo>
                      <a:pt x="56" y="181"/>
                    </a:lnTo>
                    <a:lnTo>
                      <a:pt x="79" y="181"/>
                    </a:lnTo>
                    <a:lnTo>
                      <a:pt x="79" y="203"/>
                    </a:lnTo>
                    <a:close/>
                    <a:moveTo>
                      <a:pt x="79" y="166"/>
                    </a:moveTo>
                    <a:lnTo>
                      <a:pt x="56" y="166"/>
                    </a:lnTo>
                    <a:lnTo>
                      <a:pt x="56" y="145"/>
                    </a:lnTo>
                    <a:lnTo>
                      <a:pt x="79" y="145"/>
                    </a:lnTo>
                    <a:lnTo>
                      <a:pt x="79" y="166"/>
                    </a:lnTo>
                    <a:close/>
                    <a:moveTo>
                      <a:pt x="79" y="130"/>
                    </a:moveTo>
                    <a:lnTo>
                      <a:pt x="56" y="130"/>
                    </a:lnTo>
                    <a:lnTo>
                      <a:pt x="56" y="109"/>
                    </a:lnTo>
                    <a:lnTo>
                      <a:pt x="79" y="109"/>
                    </a:lnTo>
                    <a:lnTo>
                      <a:pt x="79" y="130"/>
                    </a:lnTo>
                    <a:close/>
                    <a:moveTo>
                      <a:pt x="79" y="94"/>
                    </a:moveTo>
                    <a:lnTo>
                      <a:pt x="56" y="94"/>
                    </a:lnTo>
                    <a:lnTo>
                      <a:pt x="56" y="73"/>
                    </a:lnTo>
                    <a:lnTo>
                      <a:pt x="79" y="73"/>
                    </a:lnTo>
                    <a:lnTo>
                      <a:pt x="79" y="94"/>
                    </a:lnTo>
                    <a:close/>
                    <a:moveTo>
                      <a:pt x="79" y="58"/>
                    </a:moveTo>
                    <a:lnTo>
                      <a:pt x="56" y="58"/>
                    </a:lnTo>
                    <a:lnTo>
                      <a:pt x="56" y="37"/>
                    </a:lnTo>
                    <a:lnTo>
                      <a:pt x="79" y="37"/>
                    </a:lnTo>
                    <a:lnTo>
                      <a:pt x="79" y="58"/>
                    </a:lnTo>
                    <a:close/>
                    <a:moveTo>
                      <a:pt x="117" y="203"/>
                    </a:moveTo>
                    <a:lnTo>
                      <a:pt x="94" y="203"/>
                    </a:lnTo>
                    <a:lnTo>
                      <a:pt x="94" y="181"/>
                    </a:lnTo>
                    <a:lnTo>
                      <a:pt x="117" y="181"/>
                    </a:lnTo>
                    <a:lnTo>
                      <a:pt x="117" y="203"/>
                    </a:lnTo>
                    <a:close/>
                    <a:moveTo>
                      <a:pt x="117" y="166"/>
                    </a:moveTo>
                    <a:lnTo>
                      <a:pt x="94" y="166"/>
                    </a:lnTo>
                    <a:lnTo>
                      <a:pt x="94" y="145"/>
                    </a:lnTo>
                    <a:lnTo>
                      <a:pt x="117" y="145"/>
                    </a:lnTo>
                    <a:lnTo>
                      <a:pt x="117" y="166"/>
                    </a:lnTo>
                    <a:close/>
                    <a:moveTo>
                      <a:pt x="117" y="130"/>
                    </a:moveTo>
                    <a:lnTo>
                      <a:pt x="94" y="130"/>
                    </a:lnTo>
                    <a:lnTo>
                      <a:pt x="94" y="109"/>
                    </a:lnTo>
                    <a:lnTo>
                      <a:pt x="117" y="109"/>
                    </a:lnTo>
                    <a:lnTo>
                      <a:pt x="117" y="130"/>
                    </a:lnTo>
                    <a:close/>
                    <a:moveTo>
                      <a:pt x="117" y="73"/>
                    </a:moveTo>
                    <a:lnTo>
                      <a:pt x="117" y="94"/>
                    </a:lnTo>
                    <a:lnTo>
                      <a:pt x="94" y="94"/>
                    </a:lnTo>
                    <a:lnTo>
                      <a:pt x="94" y="73"/>
                    </a:lnTo>
                    <a:lnTo>
                      <a:pt x="117" y="73"/>
                    </a:lnTo>
                    <a:lnTo>
                      <a:pt x="117" y="73"/>
                    </a:lnTo>
                    <a:close/>
                    <a:moveTo>
                      <a:pt x="117" y="58"/>
                    </a:moveTo>
                    <a:lnTo>
                      <a:pt x="94" y="58"/>
                    </a:lnTo>
                    <a:lnTo>
                      <a:pt x="94" y="37"/>
                    </a:lnTo>
                    <a:lnTo>
                      <a:pt x="117" y="37"/>
                    </a:lnTo>
                    <a:lnTo>
                      <a:pt x="117" y="58"/>
                    </a:lnTo>
                    <a:close/>
                    <a:moveTo>
                      <a:pt x="156" y="203"/>
                    </a:moveTo>
                    <a:lnTo>
                      <a:pt x="134" y="203"/>
                    </a:lnTo>
                    <a:lnTo>
                      <a:pt x="134" y="181"/>
                    </a:lnTo>
                    <a:lnTo>
                      <a:pt x="156" y="181"/>
                    </a:lnTo>
                    <a:lnTo>
                      <a:pt x="156" y="203"/>
                    </a:lnTo>
                    <a:close/>
                    <a:moveTo>
                      <a:pt x="156" y="166"/>
                    </a:moveTo>
                    <a:lnTo>
                      <a:pt x="134" y="166"/>
                    </a:lnTo>
                    <a:lnTo>
                      <a:pt x="134" y="145"/>
                    </a:lnTo>
                    <a:lnTo>
                      <a:pt x="156" y="145"/>
                    </a:lnTo>
                    <a:lnTo>
                      <a:pt x="156" y="166"/>
                    </a:lnTo>
                    <a:close/>
                    <a:moveTo>
                      <a:pt x="156" y="130"/>
                    </a:moveTo>
                    <a:lnTo>
                      <a:pt x="134" y="130"/>
                    </a:lnTo>
                    <a:lnTo>
                      <a:pt x="134" y="109"/>
                    </a:lnTo>
                    <a:lnTo>
                      <a:pt x="156" y="109"/>
                    </a:lnTo>
                    <a:lnTo>
                      <a:pt x="156" y="130"/>
                    </a:lnTo>
                    <a:close/>
                    <a:moveTo>
                      <a:pt x="194" y="203"/>
                    </a:moveTo>
                    <a:lnTo>
                      <a:pt x="173" y="203"/>
                    </a:lnTo>
                    <a:lnTo>
                      <a:pt x="173" y="181"/>
                    </a:lnTo>
                    <a:lnTo>
                      <a:pt x="194" y="181"/>
                    </a:lnTo>
                    <a:lnTo>
                      <a:pt x="194" y="203"/>
                    </a:lnTo>
                    <a:close/>
                    <a:moveTo>
                      <a:pt x="194" y="166"/>
                    </a:moveTo>
                    <a:lnTo>
                      <a:pt x="173" y="166"/>
                    </a:lnTo>
                    <a:lnTo>
                      <a:pt x="173" y="145"/>
                    </a:lnTo>
                    <a:lnTo>
                      <a:pt x="194" y="145"/>
                    </a:lnTo>
                    <a:lnTo>
                      <a:pt x="194" y="166"/>
                    </a:lnTo>
                    <a:close/>
                    <a:moveTo>
                      <a:pt x="194" y="130"/>
                    </a:moveTo>
                    <a:lnTo>
                      <a:pt x="173" y="130"/>
                    </a:lnTo>
                    <a:lnTo>
                      <a:pt x="173" y="109"/>
                    </a:lnTo>
                    <a:lnTo>
                      <a:pt x="194" y="109"/>
                    </a:lnTo>
                    <a:lnTo>
                      <a:pt x="194" y="130"/>
                    </a:lnTo>
                    <a:close/>
                    <a:moveTo>
                      <a:pt x="232" y="203"/>
                    </a:moveTo>
                    <a:lnTo>
                      <a:pt x="211" y="203"/>
                    </a:lnTo>
                    <a:lnTo>
                      <a:pt x="211" y="181"/>
                    </a:lnTo>
                    <a:lnTo>
                      <a:pt x="232" y="181"/>
                    </a:lnTo>
                    <a:lnTo>
                      <a:pt x="232" y="203"/>
                    </a:lnTo>
                    <a:close/>
                    <a:moveTo>
                      <a:pt x="232" y="166"/>
                    </a:moveTo>
                    <a:lnTo>
                      <a:pt x="211" y="166"/>
                    </a:lnTo>
                    <a:lnTo>
                      <a:pt x="211" y="145"/>
                    </a:lnTo>
                    <a:lnTo>
                      <a:pt x="232" y="145"/>
                    </a:lnTo>
                    <a:lnTo>
                      <a:pt x="232" y="166"/>
                    </a:lnTo>
                    <a:close/>
                    <a:moveTo>
                      <a:pt x="232" y="130"/>
                    </a:moveTo>
                    <a:lnTo>
                      <a:pt x="211" y="130"/>
                    </a:lnTo>
                    <a:lnTo>
                      <a:pt x="211" y="109"/>
                    </a:lnTo>
                    <a:lnTo>
                      <a:pt x="232" y="109"/>
                    </a:lnTo>
                    <a:lnTo>
                      <a:pt x="232" y="130"/>
                    </a:ln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a:solidFill>
                    <a:srgbClr val="5F5F5F"/>
                  </a:solidFill>
                </a:endParaRPr>
              </a:p>
            </p:txBody>
          </p:sp>
        </p:grpSp>
        <p:grpSp>
          <p:nvGrpSpPr>
            <p:cNvPr id="11" name="Group 10"/>
            <p:cNvGrpSpPr/>
            <p:nvPr/>
          </p:nvGrpSpPr>
          <p:grpSpPr bwMode="gray">
            <a:xfrm>
              <a:off x="9434036" y="4589847"/>
              <a:ext cx="2451575" cy="1856931"/>
              <a:chOff x="2212224" y="2449432"/>
              <a:chExt cx="3120187" cy="2363368"/>
            </a:xfrm>
            <a:grpFill/>
          </p:grpSpPr>
          <p:grpSp>
            <p:nvGrpSpPr>
              <p:cNvPr id="12" name="Group 32"/>
              <p:cNvGrpSpPr>
                <a:grpSpLocks/>
              </p:cNvGrpSpPr>
              <p:nvPr/>
            </p:nvGrpSpPr>
            <p:grpSpPr bwMode="gray">
              <a:xfrm>
                <a:off x="2212224" y="2449432"/>
                <a:ext cx="2205789" cy="2363368"/>
                <a:chOff x="6282130" y="2323641"/>
                <a:chExt cx="2728571" cy="2922551"/>
              </a:xfrm>
              <a:grpFill/>
            </p:grpSpPr>
            <p:sp>
              <p:nvSpPr>
                <p:cNvPr id="14" name="Freeform 18"/>
                <p:cNvSpPr>
                  <a:spLocks noEditPoints="1"/>
                </p:cNvSpPr>
                <p:nvPr/>
              </p:nvSpPr>
              <p:spPr bwMode="gray">
                <a:xfrm>
                  <a:off x="7120406" y="3565922"/>
                  <a:ext cx="769613" cy="1680270"/>
                </a:xfrm>
                <a:custGeom>
                  <a:avLst/>
                  <a:gdLst>
                    <a:gd name="T0" fmla="*/ 1311677693 w 425"/>
                    <a:gd name="T1" fmla="*/ 1373648878 h 928"/>
                    <a:gd name="T2" fmla="*/ 1246093990 w 425"/>
                    <a:gd name="T3" fmla="*/ 104908174 h 928"/>
                    <a:gd name="T4" fmla="*/ 1144438072 w 425"/>
                    <a:gd name="T5" fmla="*/ 72124823 h 928"/>
                    <a:gd name="T6" fmla="*/ 321361415 w 425"/>
                    <a:gd name="T7" fmla="*/ 0 h 928"/>
                    <a:gd name="T8" fmla="*/ 252498255 w 425"/>
                    <a:gd name="T9" fmla="*/ 104908174 h 928"/>
                    <a:gd name="T10" fmla="*/ 150842337 w 425"/>
                    <a:gd name="T11" fmla="*/ 1373648878 h 928"/>
                    <a:gd name="T12" fmla="*/ 78701531 w 425"/>
                    <a:gd name="T13" fmla="*/ 1465444436 h 928"/>
                    <a:gd name="T14" fmla="*/ 0 w 425"/>
                    <a:gd name="T15" fmla="*/ 2147483647 h 928"/>
                    <a:gd name="T16" fmla="*/ 1393656870 w 425"/>
                    <a:gd name="T17" fmla="*/ 1465444436 h 928"/>
                    <a:gd name="T18" fmla="*/ 363990732 w 425"/>
                    <a:gd name="T19" fmla="*/ 2147483647 h 928"/>
                    <a:gd name="T20" fmla="*/ 163960164 w 425"/>
                    <a:gd name="T21" fmla="*/ 2147483647 h 928"/>
                    <a:gd name="T22" fmla="*/ 363990732 w 425"/>
                    <a:gd name="T23" fmla="*/ 2147483647 h 928"/>
                    <a:gd name="T24" fmla="*/ 163960164 w 425"/>
                    <a:gd name="T25" fmla="*/ 2147483647 h 928"/>
                    <a:gd name="T26" fmla="*/ 363990732 w 425"/>
                    <a:gd name="T27" fmla="*/ 2147483647 h 928"/>
                    <a:gd name="T28" fmla="*/ 363990732 w 425"/>
                    <a:gd name="T29" fmla="*/ 2147483647 h 928"/>
                    <a:gd name="T30" fmla="*/ 163960164 w 425"/>
                    <a:gd name="T31" fmla="*/ 1999822486 h 928"/>
                    <a:gd name="T32" fmla="*/ 363990732 w 425"/>
                    <a:gd name="T33" fmla="*/ 2147483647 h 928"/>
                    <a:gd name="T34" fmla="*/ 163960164 w 425"/>
                    <a:gd name="T35" fmla="*/ 1865408209 h 928"/>
                    <a:gd name="T36" fmla="*/ 363990732 w 425"/>
                    <a:gd name="T37" fmla="*/ 1681818903 h 928"/>
                    <a:gd name="T38" fmla="*/ 577137316 w 425"/>
                    <a:gd name="T39" fmla="*/ 1186780513 h 928"/>
                    <a:gd name="T40" fmla="*/ 380386205 w 425"/>
                    <a:gd name="T41" fmla="*/ 996633089 h 928"/>
                    <a:gd name="T42" fmla="*/ 577137316 w 425"/>
                    <a:gd name="T43" fmla="*/ 1186780513 h 928"/>
                    <a:gd name="T44" fmla="*/ 380386205 w 425"/>
                    <a:gd name="T45" fmla="*/ 858939752 h 928"/>
                    <a:gd name="T46" fmla="*/ 577137316 w 425"/>
                    <a:gd name="T47" fmla="*/ 675350447 h 928"/>
                    <a:gd name="T48" fmla="*/ 577137316 w 425"/>
                    <a:gd name="T49" fmla="*/ 540936169 h 928"/>
                    <a:gd name="T50" fmla="*/ 380386205 w 425"/>
                    <a:gd name="T51" fmla="*/ 354067805 h 928"/>
                    <a:gd name="T52" fmla="*/ 577137316 w 425"/>
                    <a:gd name="T53" fmla="*/ 540936169 h 928"/>
                    <a:gd name="T54" fmla="*/ 596812246 w 425"/>
                    <a:gd name="T55" fmla="*/ 2147483647 h 928"/>
                    <a:gd name="T56" fmla="*/ 790285711 w 425"/>
                    <a:gd name="T57" fmla="*/ 2147483647 h 928"/>
                    <a:gd name="T58" fmla="*/ 790285711 w 425"/>
                    <a:gd name="T59" fmla="*/ 2147483647 h 928"/>
                    <a:gd name="T60" fmla="*/ 596812246 w 425"/>
                    <a:gd name="T61" fmla="*/ 2147483647 h 928"/>
                    <a:gd name="T62" fmla="*/ 790285711 w 425"/>
                    <a:gd name="T63" fmla="*/ 2147483647 h 928"/>
                    <a:gd name="T64" fmla="*/ 596812246 w 425"/>
                    <a:gd name="T65" fmla="*/ 2147483647 h 928"/>
                    <a:gd name="T66" fmla="*/ 790285711 w 425"/>
                    <a:gd name="T67" fmla="*/ 1999822486 h 928"/>
                    <a:gd name="T68" fmla="*/ 790285711 w 425"/>
                    <a:gd name="T69" fmla="*/ 1865408209 h 928"/>
                    <a:gd name="T70" fmla="*/ 596812246 w 425"/>
                    <a:gd name="T71" fmla="*/ 1681818903 h 928"/>
                    <a:gd name="T72" fmla="*/ 790285711 w 425"/>
                    <a:gd name="T73" fmla="*/ 1865408209 h 928"/>
                    <a:gd name="T74" fmla="*/ 813240097 w 425"/>
                    <a:gd name="T75" fmla="*/ 1186780513 h 928"/>
                    <a:gd name="T76" fmla="*/ 1013270665 w 425"/>
                    <a:gd name="T77" fmla="*/ 996633089 h 928"/>
                    <a:gd name="T78" fmla="*/ 1013270665 w 425"/>
                    <a:gd name="T79" fmla="*/ 858939752 h 928"/>
                    <a:gd name="T80" fmla="*/ 813240097 w 425"/>
                    <a:gd name="T81" fmla="*/ 675350447 h 928"/>
                    <a:gd name="T82" fmla="*/ 1013270665 w 425"/>
                    <a:gd name="T83" fmla="*/ 858939752 h 928"/>
                    <a:gd name="T84" fmla="*/ 813240097 w 425"/>
                    <a:gd name="T85" fmla="*/ 540936169 h 928"/>
                    <a:gd name="T86" fmla="*/ 1013270665 w 425"/>
                    <a:gd name="T87" fmla="*/ 354067805 h 928"/>
                    <a:gd name="T88" fmla="*/ 1226417249 w 425"/>
                    <a:gd name="T89" fmla="*/ 2147483647 h 928"/>
                    <a:gd name="T90" fmla="*/ 1023109035 w 425"/>
                    <a:gd name="T91" fmla="*/ 2147483647 h 928"/>
                    <a:gd name="T92" fmla="*/ 1226417249 w 425"/>
                    <a:gd name="T93" fmla="*/ 2147483647 h 928"/>
                    <a:gd name="T94" fmla="*/ 1023109035 w 425"/>
                    <a:gd name="T95" fmla="*/ 2147483647 h 928"/>
                    <a:gd name="T96" fmla="*/ 1226417249 w 425"/>
                    <a:gd name="T97" fmla="*/ 2147483647 h 928"/>
                    <a:gd name="T98" fmla="*/ 1226417249 w 425"/>
                    <a:gd name="T99" fmla="*/ 2147483647 h 928"/>
                    <a:gd name="T100" fmla="*/ 1023109035 w 425"/>
                    <a:gd name="T101" fmla="*/ 1999822486 h 928"/>
                    <a:gd name="T102" fmla="*/ 1226417249 w 425"/>
                    <a:gd name="T103" fmla="*/ 2147483647 h 928"/>
                    <a:gd name="T104" fmla="*/ 1023109035 w 425"/>
                    <a:gd name="T105" fmla="*/ 1865408209 h 928"/>
                    <a:gd name="T106" fmla="*/ 1226417249 w 425"/>
                    <a:gd name="T107" fmla="*/ 1681818903 h 92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5"/>
                    <a:gd name="T163" fmla="*/ 0 h 928"/>
                    <a:gd name="T164" fmla="*/ 425 w 425"/>
                    <a:gd name="T165" fmla="*/ 928 h 92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5" h="928">
                      <a:moveTo>
                        <a:pt x="400" y="447"/>
                      </a:moveTo>
                      <a:cubicBezTo>
                        <a:pt x="400" y="419"/>
                        <a:pt x="400" y="419"/>
                        <a:pt x="400" y="419"/>
                      </a:cubicBezTo>
                      <a:cubicBezTo>
                        <a:pt x="380" y="419"/>
                        <a:pt x="380" y="419"/>
                        <a:pt x="380" y="419"/>
                      </a:cubicBezTo>
                      <a:cubicBezTo>
                        <a:pt x="380" y="32"/>
                        <a:pt x="380" y="32"/>
                        <a:pt x="380" y="32"/>
                      </a:cubicBezTo>
                      <a:cubicBezTo>
                        <a:pt x="349" y="32"/>
                        <a:pt x="349" y="32"/>
                        <a:pt x="349" y="32"/>
                      </a:cubicBezTo>
                      <a:cubicBezTo>
                        <a:pt x="349" y="22"/>
                        <a:pt x="349" y="22"/>
                        <a:pt x="349" y="22"/>
                      </a:cubicBezTo>
                      <a:cubicBezTo>
                        <a:pt x="349" y="10"/>
                        <a:pt x="339" y="0"/>
                        <a:pt x="327" y="0"/>
                      </a:cubicBezTo>
                      <a:cubicBezTo>
                        <a:pt x="327" y="0"/>
                        <a:pt x="327" y="0"/>
                        <a:pt x="98" y="0"/>
                      </a:cubicBezTo>
                      <a:cubicBezTo>
                        <a:pt x="86" y="0"/>
                        <a:pt x="77" y="10"/>
                        <a:pt x="77" y="22"/>
                      </a:cubicBezTo>
                      <a:cubicBezTo>
                        <a:pt x="77" y="22"/>
                        <a:pt x="77" y="22"/>
                        <a:pt x="77" y="32"/>
                      </a:cubicBezTo>
                      <a:cubicBezTo>
                        <a:pt x="46" y="32"/>
                        <a:pt x="46" y="32"/>
                        <a:pt x="46" y="32"/>
                      </a:cubicBezTo>
                      <a:cubicBezTo>
                        <a:pt x="46" y="419"/>
                        <a:pt x="46" y="419"/>
                        <a:pt x="46" y="419"/>
                      </a:cubicBezTo>
                      <a:cubicBezTo>
                        <a:pt x="24" y="419"/>
                        <a:pt x="24" y="419"/>
                        <a:pt x="24" y="419"/>
                      </a:cubicBezTo>
                      <a:cubicBezTo>
                        <a:pt x="24" y="447"/>
                        <a:pt x="24" y="447"/>
                        <a:pt x="24" y="447"/>
                      </a:cubicBezTo>
                      <a:cubicBezTo>
                        <a:pt x="0" y="447"/>
                        <a:pt x="0" y="447"/>
                        <a:pt x="0" y="447"/>
                      </a:cubicBezTo>
                      <a:cubicBezTo>
                        <a:pt x="0" y="928"/>
                        <a:pt x="0" y="928"/>
                        <a:pt x="0" y="928"/>
                      </a:cubicBezTo>
                      <a:cubicBezTo>
                        <a:pt x="425" y="928"/>
                        <a:pt x="425" y="928"/>
                        <a:pt x="425" y="928"/>
                      </a:cubicBezTo>
                      <a:cubicBezTo>
                        <a:pt x="425" y="447"/>
                        <a:pt x="425" y="447"/>
                        <a:pt x="425" y="447"/>
                      </a:cubicBezTo>
                      <a:lnTo>
                        <a:pt x="400" y="447"/>
                      </a:lnTo>
                      <a:close/>
                      <a:moveTo>
                        <a:pt x="111" y="864"/>
                      </a:moveTo>
                      <a:cubicBezTo>
                        <a:pt x="50" y="864"/>
                        <a:pt x="50" y="864"/>
                        <a:pt x="50" y="864"/>
                      </a:cubicBezTo>
                      <a:cubicBezTo>
                        <a:pt x="50" y="805"/>
                        <a:pt x="50" y="805"/>
                        <a:pt x="50" y="805"/>
                      </a:cubicBezTo>
                      <a:cubicBezTo>
                        <a:pt x="111" y="805"/>
                        <a:pt x="111" y="805"/>
                        <a:pt x="111" y="805"/>
                      </a:cubicBezTo>
                      <a:lnTo>
                        <a:pt x="111" y="864"/>
                      </a:lnTo>
                      <a:close/>
                      <a:moveTo>
                        <a:pt x="111" y="765"/>
                      </a:moveTo>
                      <a:cubicBezTo>
                        <a:pt x="50" y="765"/>
                        <a:pt x="50" y="765"/>
                        <a:pt x="50" y="765"/>
                      </a:cubicBezTo>
                      <a:cubicBezTo>
                        <a:pt x="50" y="708"/>
                        <a:pt x="50" y="708"/>
                        <a:pt x="50" y="708"/>
                      </a:cubicBezTo>
                      <a:cubicBezTo>
                        <a:pt x="111" y="708"/>
                        <a:pt x="111" y="708"/>
                        <a:pt x="111" y="708"/>
                      </a:cubicBezTo>
                      <a:lnTo>
                        <a:pt x="111" y="765"/>
                      </a:lnTo>
                      <a:close/>
                      <a:moveTo>
                        <a:pt x="111" y="667"/>
                      </a:moveTo>
                      <a:cubicBezTo>
                        <a:pt x="50" y="667"/>
                        <a:pt x="50" y="667"/>
                        <a:pt x="50" y="667"/>
                      </a:cubicBezTo>
                      <a:cubicBezTo>
                        <a:pt x="50" y="610"/>
                        <a:pt x="50" y="610"/>
                        <a:pt x="50" y="610"/>
                      </a:cubicBezTo>
                      <a:cubicBezTo>
                        <a:pt x="111" y="610"/>
                        <a:pt x="111" y="610"/>
                        <a:pt x="111" y="610"/>
                      </a:cubicBezTo>
                      <a:lnTo>
                        <a:pt x="111" y="667"/>
                      </a:lnTo>
                      <a:close/>
                      <a:moveTo>
                        <a:pt x="111" y="569"/>
                      </a:moveTo>
                      <a:cubicBezTo>
                        <a:pt x="50" y="569"/>
                        <a:pt x="50" y="569"/>
                        <a:pt x="50" y="569"/>
                      </a:cubicBezTo>
                      <a:cubicBezTo>
                        <a:pt x="50" y="513"/>
                        <a:pt x="50" y="513"/>
                        <a:pt x="50" y="513"/>
                      </a:cubicBezTo>
                      <a:cubicBezTo>
                        <a:pt x="111" y="513"/>
                        <a:pt x="111" y="513"/>
                        <a:pt x="111" y="513"/>
                      </a:cubicBezTo>
                      <a:lnTo>
                        <a:pt x="111" y="569"/>
                      </a:lnTo>
                      <a:close/>
                      <a:moveTo>
                        <a:pt x="176" y="362"/>
                      </a:moveTo>
                      <a:cubicBezTo>
                        <a:pt x="116" y="362"/>
                        <a:pt x="116" y="362"/>
                        <a:pt x="116" y="362"/>
                      </a:cubicBezTo>
                      <a:cubicBezTo>
                        <a:pt x="116" y="304"/>
                        <a:pt x="116" y="304"/>
                        <a:pt x="116" y="304"/>
                      </a:cubicBezTo>
                      <a:cubicBezTo>
                        <a:pt x="176" y="304"/>
                        <a:pt x="176" y="304"/>
                        <a:pt x="176" y="304"/>
                      </a:cubicBezTo>
                      <a:lnTo>
                        <a:pt x="176" y="362"/>
                      </a:lnTo>
                      <a:close/>
                      <a:moveTo>
                        <a:pt x="176" y="262"/>
                      </a:moveTo>
                      <a:cubicBezTo>
                        <a:pt x="116" y="262"/>
                        <a:pt x="116" y="262"/>
                        <a:pt x="116" y="262"/>
                      </a:cubicBezTo>
                      <a:cubicBezTo>
                        <a:pt x="116" y="206"/>
                        <a:pt x="116" y="206"/>
                        <a:pt x="116" y="206"/>
                      </a:cubicBezTo>
                      <a:cubicBezTo>
                        <a:pt x="176" y="206"/>
                        <a:pt x="176" y="206"/>
                        <a:pt x="176" y="206"/>
                      </a:cubicBezTo>
                      <a:lnTo>
                        <a:pt x="176" y="262"/>
                      </a:lnTo>
                      <a:close/>
                      <a:moveTo>
                        <a:pt x="176" y="165"/>
                      </a:moveTo>
                      <a:cubicBezTo>
                        <a:pt x="116" y="165"/>
                        <a:pt x="116" y="165"/>
                        <a:pt x="116" y="165"/>
                      </a:cubicBezTo>
                      <a:cubicBezTo>
                        <a:pt x="116" y="108"/>
                        <a:pt x="116" y="108"/>
                        <a:pt x="116" y="108"/>
                      </a:cubicBezTo>
                      <a:cubicBezTo>
                        <a:pt x="176" y="108"/>
                        <a:pt x="176" y="108"/>
                        <a:pt x="176" y="108"/>
                      </a:cubicBezTo>
                      <a:lnTo>
                        <a:pt x="176" y="165"/>
                      </a:lnTo>
                      <a:close/>
                      <a:moveTo>
                        <a:pt x="241" y="864"/>
                      </a:moveTo>
                      <a:cubicBezTo>
                        <a:pt x="182" y="864"/>
                        <a:pt x="182" y="864"/>
                        <a:pt x="182" y="864"/>
                      </a:cubicBezTo>
                      <a:cubicBezTo>
                        <a:pt x="182" y="805"/>
                        <a:pt x="182" y="805"/>
                        <a:pt x="182" y="805"/>
                      </a:cubicBezTo>
                      <a:cubicBezTo>
                        <a:pt x="241" y="805"/>
                        <a:pt x="241" y="805"/>
                        <a:pt x="241" y="805"/>
                      </a:cubicBezTo>
                      <a:lnTo>
                        <a:pt x="241" y="864"/>
                      </a:lnTo>
                      <a:close/>
                      <a:moveTo>
                        <a:pt x="241" y="765"/>
                      </a:moveTo>
                      <a:cubicBezTo>
                        <a:pt x="182" y="765"/>
                        <a:pt x="182" y="765"/>
                        <a:pt x="182" y="765"/>
                      </a:cubicBezTo>
                      <a:cubicBezTo>
                        <a:pt x="182" y="708"/>
                        <a:pt x="182" y="708"/>
                        <a:pt x="182" y="708"/>
                      </a:cubicBezTo>
                      <a:cubicBezTo>
                        <a:pt x="241" y="708"/>
                        <a:pt x="241" y="708"/>
                        <a:pt x="241" y="708"/>
                      </a:cubicBezTo>
                      <a:lnTo>
                        <a:pt x="241" y="765"/>
                      </a:lnTo>
                      <a:close/>
                      <a:moveTo>
                        <a:pt x="241" y="667"/>
                      </a:moveTo>
                      <a:cubicBezTo>
                        <a:pt x="182" y="667"/>
                        <a:pt x="182" y="667"/>
                        <a:pt x="182" y="667"/>
                      </a:cubicBezTo>
                      <a:cubicBezTo>
                        <a:pt x="182" y="610"/>
                        <a:pt x="182" y="610"/>
                        <a:pt x="182" y="610"/>
                      </a:cubicBezTo>
                      <a:cubicBezTo>
                        <a:pt x="241" y="610"/>
                        <a:pt x="241" y="610"/>
                        <a:pt x="241" y="610"/>
                      </a:cubicBezTo>
                      <a:lnTo>
                        <a:pt x="241" y="667"/>
                      </a:lnTo>
                      <a:close/>
                      <a:moveTo>
                        <a:pt x="241" y="569"/>
                      </a:moveTo>
                      <a:cubicBezTo>
                        <a:pt x="182" y="569"/>
                        <a:pt x="182" y="569"/>
                        <a:pt x="182" y="569"/>
                      </a:cubicBezTo>
                      <a:cubicBezTo>
                        <a:pt x="182" y="513"/>
                        <a:pt x="182" y="513"/>
                        <a:pt x="182" y="513"/>
                      </a:cubicBezTo>
                      <a:cubicBezTo>
                        <a:pt x="241" y="513"/>
                        <a:pt x="241" y="513"/>
                        <a:pt x="241" y="513"/>
                      </a:cubicBezTo>
                      <a:lnTo>
                        <a:pt x="241" y="569"/>
                      </a:lnTo>
                      <a:close/>
                      <a:moveTo>
                        <a:pt x="309" y="362"/>
                      </a:moveTo>
                      <a:cubicBezTo>
                        <a:pt x="248" y="362"/>
                        <a:pt x="248" y="362"/>
                        <a:pt x="248" y="362"/>
                      </a:cubicBezTo>
                      <a:cubicBezTo>
                        <a:pt x="248" y="304"/>
                        <a:pt x="248" y="304"/>
                        <a:pt x="248" y="304"/>
                      </a:cubicBezTo>
                      <a:cubicBezTo>
                        <a:pt x="309" y="304"/>
                        <a:pt x="309" y="304"/>
                        <a:pt x="309" y="304"/>
                      </a:cubicBezTo>
                      <a:lnTo>
                        <a:pt x="309" y="362"/>
                      </a:lnTo>
                      <a:close/>
                      <a:moveTo>
                        <a:pt x="309" y="262"/>
                      </a:moveTo>
                      <a:cubicBezTo>
                        <a:pt x="248" y="262"/>
                        <a:pt x="248" y="262"/>
                        <a:pt x="248" y="262"/>
                      </a:cubicBezTo>
                      <a:cubicBezTo>
                        <a:pt x="248" y="206"/>
                        <a:pt x="248" y="206"/>
                        <a:pt x="248" y="206"/>
                      </a:cubicBezTo>
                      <a:cubicBezTo>
                        <a:pt x="309" y="206"/>
                        <a:pt x="309" y="206"/>
                        <a:pt x="309" y="206"/>
                      </a:cubicBezTo>
                      <a:lnTo>
                        <a:pt x="309" y="262"/>
                      </a:lnTo>
                      <a:close/>
                      <a:moveTo>
                        <a:pt x="309" y="165"/>
                      </a:moveTo>
                      <a:cubicBezTo>
                        <a:pt x="248" y="165"/>
                        <a:pt x="248" y="165"/>
                        <a:pt x="248" y="165"/>
                      </a:cubicBezTo>
                      <a:cubicBezTo>
                        <a:pt x="248" y="108"/>
                        <a:pt x="248" y="108"/>
                        <a:pt x="248" y="108"/>
                      </a:cubicBezTo>
                      <a:cubicBezTo>
                        <a:pt x="309" y="108"/>
                        <a:pt x="309" y="108"/>
                        <a:pt x="309" y="108"/>
                      </a:cubicBezTo>
                      <a:lnTo>
                        <a:pt x="309" y="165"/>
                      </a:lnTo>
                      <a:close/>
                      <a:moveTo>
                        <a:pt x="374" y="864"/>
                      </a:moveTo>
                      <a:cubicBezTo>
                        <a:pt x="312" y="864"/>
                        <a:pt x="312" y="864"/>
                        <a:pt x="312" y="864"/>
                      </a:cubicBezTo>
                      <a:cubicBezTo>
                        <a:pt x="312" y="805"/>
                        <a:pt x="312" y="805"/>
                        <a:pt x="312" y="805"/>
                      </a:cubicBezTo>
                      <a:cubicBezTo>
                        <a:pt x="374" y="805"/>
                        <a:pt x="374" y="805"/>
                        <a:pt x="374" y="805"/>
                      </a:cubicBezTo>
                      <a:lnTo>
                        <a:pt x="374" y="864"/>
                      </a:lnTo>
                      <a:close/>
                      <a:moveTo>
                        <a:pt x="374" y="765"/>
                      </a:moveTo>
                      <a:cubicBezTo>
                        <a:pt x="312" y="765"/>
                        <a:pt x="312" y="765"/>
                        <a:pt x="312" y="765"/>
                      </a:cubicBezTo>
                      <a:cubicBezTo>
                        <a:pt x="312" y="708"/>
                        <a:pt x="312" y="708"/>
                        <a:pt x="312" y="708"/>
                      </a:cubicBezTo>
                      <a:cubicBezTo>
                        <a:pt x="374" y="708"/>
                        <a:pt x="374" y="708"/>
                        <a:pt x="374" y="708"/>
                      </a:cubicBezTo>
                      <a:lnTo>
                        <a:pt x="374" y="765"/>
                      </a:lnTo>
                      <a:close/>
                      <a:moveTo>
                        <a:pt x="374" y="667"/>
                      </a:moveTo>
                      <a:cubicBezTo>
                        <a:pt x="312" y="667"/>
                        <a:pt x="312" y="667"/>
                        <a:pt x="312" y="667"/>
                      </a:cubicBezTo>
                      <a:cubicBezTo>
                        <a:pt x="312" y="610"/>
                        <a:pt x="312" y="610"/>
                        <a:pt x="312" y="610"/>
                      </a:cubicBezTo>
                      <a:cubicBezTo>
                        <a:pt x="374" y="610"/>
                        <a:pt x="374" y="610"/>
                        <a:pt x="374" y="610"/>
                      </a:cubicBezTo>
                      <a:lnTo>
                        <a:pt x="374" y="667"/>
                      </a:lnTo>
                      <a:close/>
                      <a:moveTo>
                        <a:pt x="374" y="569"/>
                      </a:moveTo>
                      <a:cubicBezTo>
                        <a:pt x="312" y="569"/>
                        <a:pt x="312" y="569"/>
                        <a:pt x="312" y="569"/>
                      </a:cubicBezTo>
                      <a:cubicBezTo>
                        <a:pt x="312" y="513"/>
                        <a:pt x="312" y="513"/>
                        <a:pt x="312" y="513"/>
                      </a:cubicBezTo>
                      <a:cubicBezTo>
                        <a:pt x="374" y="513"/>
                        <a:pt x="374" y="513"/>
                        <a:pt x="374" y="513"/>
                      </a:cubicBezTo>
                      <a:lnTo>
                        <a:pt x="374" y="569"/>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sp>
              <p:nvSpPr>
                <p:cNvPr id="15" name="Freeform 24"/>
                <p:cNvSpPr>
                  <a:spLocks noEditPoints="1"/>
                </p:cNvSpPr>
                <p:nvPr/>
              </p:nvSpPr>
              <p:spPr bwMode="gray">
                <a:xfrm>
                  <a:off x="7996901" y="2323641"/>
                  <a:ext cx="1013800" cy="2922551"/>
                </a:xfrm>
                <a:custGeom>
                  <a:avLst/>
                  <a:gdLst>
                    <a:gd name="T0" fmla="*/ 0 w 307"/>
                    <a:gd name="T1" fmla="*/ 1079623363 h 885"/>
                    <a:gd name="T2" fmla="*/ 2147483647 w 307"/>
                    <a:gd name="T3" fmla="*/ 283536982 h 885"/>
                    <a:gd name="T4" fmla="*/ 2147483647 w 307"/>
                    <a:gd name="T5" fmla="*/ 1199583349 h 885"/>
                    <a:gd name="T6" fmla="*/ 2147483647 w 307"/>
                    <a:gd name="T7" fmla="*/ 1384972152 h 885"/>
                    <a:gd name="T8" fmla="*/ 2050151271 w 307"/>
                    <a:gd name="T9" fmla="*/ 1973861225 h 885"/>
                    <a:gd name="T10" fmla="*/ 2050151271 w 307"/>
                    <a:gd name="T11" fmla="*/ 1973861225 h 885"/>
                    <a:gd name="T12" fmla="*/ 2050151271 w 307"/>
                    <a:gd name="T13" fmla="*/ 2147483647 h 885"/>
                    <a:gd name="T14" fmla="*/ 2147483647 w 307"/>
                    <a:gd name="T15" fmla="*/ 2147483647 h 885"/>
                    <a:gd name="T16" fmla="*/ 2147483647 w 307"/>
                    <a:gd name="T17" fmla="*/ 2147483647 h 885"/>
                    <a:gd name="T18" fmla="*/ 2050151271 w 307"/>
                    <a:gd name="T19" fmla="*/ 2147483647 h 885"/>
                    <a:gd name="T20" fmla="*/ 2050151271 w 307"/>
                    <a:gd name="T21" fmla="*/ 2147483647 h 885"/>
                    <a:gd name="T22" fmla="*/ 2050151271 w 307"/>
                    <a:gd name="T23" fmla="*/ 2147483647 h 885"/>
                    <a:gd name="T24" fmla="*/ 2147483647 w 307"/>
                    <a:gd name="T25" fmla="*/ 2147483647 h 885"/>
                    <a:gd name="T26" fmla="*/ 2147483647 w 307"/>
                    <a:gd name="T27" fmla="*/ 2147483647 h 885"/>
                    <a:gd name="T28" fmla="*/ 2050151271 w 307"/>
                    <a:gd name="T29" fmla="*/ 2147483647 h 885"/>
                    <a:gd name="T30" fmla="*/ 2050151271 w 307"/>
                    <a:gd name="T31" fmla="*/ 2147483647 h 885"/>
                    <a:gd name="T32" fmla="*/ 2050151271 w 307"/>
                    <a:gd name="T33" fmla="*/ 2147483647 h 885"/>
                    <a:gd name="T34" fmla="*/ 1733905112 w 307"/>
                    <a:gd name="T35" fmla="*/ 1199583349 h 885"/>
                    <a:gd name="T36" fmla="*/ 1733905112 w 307"/>
                    <a:gd name="T37" fmla="*/ 1384972152 h 885"/>
                    <a:gd name="T38" fmla="*/ 174479273 w 307"/>
                    <a:gd name="T39" fmla="*/ 1973861225 h 885"/>
                    <a:gd name="T40" fmla="*/ 174479273 w 307"/>
                    <a:gd name="T41" fmla="*/ 1973861225 h 885"/>
                    <a:gd name="T42" fmla="*/ 174479273 w 307"/>
                    <a:gd name="T43" fmla="*/ 2147483647 h 885"/>
                    <a:gd name="T44" fmla="*/ 1733905112 w 307"/>
                    <a:gd name="T45" fmla="*/ 2147483647 h 885"/>
                    <a:gd name="T46" fmla="*/ 1733905112 w 307"/>
                    <a:gd name="T47" fmla="*/ 2147483647 h 885"/>
                    <a:gd name="T48" fmla="*/ 174479273 w 307"/>
                    <a:gd name="T49" fmla="*/ 2147483647 h 885"/>
                    <a:gd name="T50" fmla="*/ 174479273 w 307"/>
                    <a:gd name="T51" fmla="*/ 2147483647 h 885"/>
                    <a:gd name="T52" fmla="*/ 174479273 w 307"/>
                    <a:gd name="T53" fmla="*/ 2147483647 h 885"/>
                    <a:gd name="T54" fmla="*/ 1733905112 w 307"/>
                    <a:gd name="T55" fmla="*/ 2147483647 h 885"/>
                    <a:gd name="T56" fmla="*/ 1733905112 w 307"/>
                    <a:gd name="T57" fmla="*/ 2147483647 h 885"/>
                    <a:gd name="T58" fmla="*/ 174479273 w 307"/>
                    <a:gd name="T59" fmla="*/ 2147483647 h 885"/>
                    <a:gd name="T60" fmla="*/ 174479273 w 307"/>
                    <a:gd name="T61" fmla="*/ 2147483647 h 885"/>
                    <a:gd name="T62" fmla="*/ 174479273 w 307"/>
                    <a:gd name="T63" fmla="*/ 2147483647 h 885"/>
                    <a:gd name="T64" fmla="*/ 523441121 w 307"/>
                    <a:gd name="T65" fmla="*/ 2147483647 h 885"/>
                    <a:gd name="T66" fmla="*/ 2147483647 w 307"/>
                    <a:gd name="T67" fmla="*/ 2147483647 h 885"/>
                    <a:gd name="T68" fmla="*/ 2147483647 w 307"/>
                    <a:gd name="T69" fmla="*/ 2147483647 h 885"/>
                    <a:gd name="T70" fmla="*/ 2147483647 w 307"/>
                    <a:gd name="T71" fmla="*/ 2147483647 h 885"/>
                    <a:gd name="T72" fmla="*/ 2147483647 w 307"/>
                    <a:gd name="T73" fmla="*/ 2147483647 h 885"/>
                    <a:gd name="T74" fmla="*/ 2147483647 w 307"/>
                    <a:gd name="T75" fmla="*/ 2147483647 h 885"/>
                    <a:gd name="T76" fmla="*/ 2147483647 w 307"/>
                    <a:gd name="T77" fmla="*/ 2147483647 h 885"/>
                    <a:gd name="T78" fmla="*/ 2147483647 w 307"/>
                    <a:gd name="T79" fmla="*/ 2147483647 h 885"/>
                    <a:gd name="T80" fmla="*/ 2147483647 w 307"/>
                    <a:gd name="T81" fmla="*/ 2147483647 h 885"/>
                    <a:gd name="T82" fmla="*/ 2147483647 w 307"/>
                    <a:gd name="T83" fmla="*/ 2147483647 h 885"/>
                    <a:gd name="T84" fmla="*/ 2147483647 w 307"/>
                    <a:gd name="T85" fmla="*/ 2147483647 h 885"/>
                    <a:gd name="T86" fmla="*/ 2147483647 w 307"/>
                    <a:gd name="T87" fmla="*/ 2147483647 h 885"/>
                    <a:gd name="T88" fmla="*/ 2147483647 w 307"/>
                    <a:gd name="T89" fmla="*/ 2147483647 h 885"/>
                    <a:gd name="T90" fmla="*/ 2147483647 w 307"/>
                    <a:gd name="T91" fmla="*/ 2147483647 h 885"/>
                    <a:gd name="T92" fmla="*/ 2147483647 w 307"/>
                    <a:gd name="T93" fmla="*/ 1384972152 h 885"/>
                    <a:gd name="T94" fmla="*/ 2147483647 w 307"/>
                    <a:gd name="T95" fmla="*/ 817898188 h 8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07"/>
                    <a:gd name="T145" fmla="*/ 0 h 885"/>
                    <a:gd name="T146" fmla="*/ 307 w 307"/>
                    <a:gd name="T147" fmla="*/ 885 h 8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07" h="885">
                      <a:moveTo>
                        <a:pt x="282" y="0"/>
                      </a:moveTo>
                      <a:cubicBezTo>
                        <a:pt x="26" y="0"/>
                        <a:pt x="26" y="0"/>
                        <a:pt x="26" y="0"/>
                      </a:cubicBezTo>
                      <a:cubicBezTo>
                        <a:pt x="11" y="0"/>
                        <a:pt x="0" y="11"/>
                        <a:pt x="0" y="26"/>
                      </a:cubicBezTo>
                      <a:cubicBezTo>
                        <a:pt x="0" y="99"/>
                        <a:pt x="0" y="99"/>
                        <a:pt x="0" y="99"/>
                      </a:cubicBezTo>
                      <a:cubicBezTo>
                        <a:pt x="0" y="885"/>
                        <a:pt x="0" y="885"/>
                        <a:pt x="0" y="885"/>
                      </a:cubicBezTo>
                      <a:cubicBezTo>
                        <a:pt x="307" y="885"/>
                        <a:pt x="307" y="885"/>
                        <a:pt x="307" y="885"/>
                      </a:cubicBezTo>
                      <a:cubicBezTo>
                        <a:pt x="307" y="99"/>
                        <a:pt x="307" y="99"/>
                        <a:pt x="307" y="99"/>
                      </a:cubicBezTo>
                      <a:cubicBezTo>
                        <a:pt x="307" y="26"/>
                        <a:pt x="307" y="26"/>
                        <a:pt x="307" y="26"/>
                      </a:cubicBezTo>
                      <a:cubicBezTo>
                        <a:pt x="307" y="11"/>
                        <a:pt x="295" y="0"/>
                        <a:pt x="282" y="0"/>
                      </a:cubicBezTo>
                      <a:close/>
                      <a:moveTo>
                        <a:pt x="188" y="75"/>
                      </a:moveTo>
                      <a:cubicBezTo>
                        <a:pt x="226" y="75"/>
                        <a:pt x="226" y="75"/>
                        <a:pt x="226" y="75"/>
                      </a:cubicBezTo>
                      <a:cubicBezTo>
                        <a:pt x="226" y="110"/>
                        <a:pt x="226" y="110"/>
                        <a:pt x="226" y="110"/>
                      </a:cubicBezTo>
                      <a:cubicBezTo>
                        <a:pt x="188" y="110"/>
                        <a:pt x="188" y="110"/>
                        <a:pt x="188" y="110"/>
                      </a:cubicBezTo>
                      <a:lnTo>
                        <a:pt x="188" y="75"/>
                      </a:lnTo>
                      <a:close/>
                      <a:moveTo>
                        <a:pt x="188" y="127"/>
                      </a:moveTo>
                      <a:cubicBezTo>
                        <a:pt x="226" y="127"/>
                        <a:pt x="226" y="127"/>
                        <a:pt x="226" y="127"/>
                      </a:cubicBezTo>
                      <a:cubicBezTo>
                        <a:pt x="226" y="165"/>
                        <a:pt x="226" y="165"/>
                        <a:pt x="226" y="165"/>
                      </a:cubicBezTo>
                      <a:cubicBezTo>
                        <a:pt x="188" y="165"/>
                        <a:pt x="188" y="165"/>
                        <a:pt x="188" y="165"/>
                      </a:cubicBezTo>
                      <a:lnTo>
                        <a:pt x="188" y="127"/>
                      </a:lnTo>
                      <a:close/>
                      <a:moveTo>
                        <a:pt x="188" y="181"/>
                      </a:moveTo>
                      <a:cubicBezTo>
                        <a:pt x="226" y="181"/>
                        <a:pt x="226" y="181"/>
                        <a:pt x="226" y="181"/>
                      </a:cubicBezTo>
                      <a:cubicBezTo>
                        <a:pt x="226" y="218"/>
                        <a:pt x="226" y="218"/>
                        <a:pt x="226" y="218"/>
                      </a:cubicBezTo>
                      <a:cubicBezTo>
                        <a:pt x="188" y="218"/>
                        <a:pt x="188" y="218"/>
                        <a:pt x="188" y="218"/>
                      </a:cubicBezTo>
                      <a:lnTo>
                        <a:pt x="188" y="181"/>
                      </a:lnTo>
                      <a:close/>
                      <a:moveTo>
                        <a:pt x="188" y="235"/>
                      </a:moveTo>
                      <a:cubicBezTo>
                        <a:pt x="226" y="235"/>
                        <a:pt x="226" y="235"/>
                        <a:pt x="226" y="235"/>
                      </a:cubicBezTo>
                      <a:cubicBezTo>
                        <a:pt x="226" y="272"/>
                        <a:pt x="226" y="272"/>
                        <a:pt x="226" y="272"/>
                      </a:cubicBezTo>
                      <a:cubicBezTo>
                        <a:pt x="188" y="272"/>
                        <a:pt x="188" y="272"/>
                        <a:pt x="188" y="272"/>
                      </a:cubicBezTo>
                      <a:lnTo>
                        <a:pt x="188" y="235"/>
                      </a:lnTo>
                      <a:close/>
                      <a:moveTo>
                        <a:pt x="188" y="289"/>
                      </a:moveTo>
                      <a:cubicBezTo>
                        <a:pt x="226" y="289"/>
                        <a:pt x="226" y="289"/>
                        <a:pt x="226" y="289"/>
                      </a:cubicBezTo>
                      <a:cubicBezTo>
                        <a:pt x="226" y="325"/>
                        <a:pt x="226" y="325"/>
                        <a:pt x="226" y="325"/>
                      </a:cubicBezTo>
                      <a:cubicBezTo>
                        <a:pt x="188" y="325"/>
                        <a:pt x="188" y="325"/>
                        <a:pt x="188" y="325"/>
                      </a:cubicBezTo>
                      <a:lnTo>
                        <a:pt x="188" y="289"/>
                      </a:lnTo>
                      <a:close/>
                      <a:moveTo>
                        <a:pt x="188" y="343"/>
                      </a:moveTo>
                      <a:cubicBezTo>
                        <a:pt x="226" y="343"/>
                        <a:pt x="226" y="343"/>
                        <a:pt x="226" y="343"/>
                      </a:cubicBezTo>
                      <a:cubicBezTo>
                        <a:pt x="226" y="379"/>
                        <a:pt x="226" y="379"/>
                        <a:pt x="226" y="379"/>
                      </a:cubicBezTo>
                      <a:cubicBezTo>
                        <a:pt x="188" y="379"/>
                        <a:pt x="188" y="379"/>
                        <a:pt x="188" y="379"/>
                      </a:cubicBezTo>
                      <a:lnTo>
                        <a:pt x="188" y="343"/>
                      </a:lnTo>
                      <a:close/>
                      <a:moveTo>
                        <a:pt x="188" y="393"/>
                      </a:moveTo>
                      <a:cubicBezTo>
                        <a:pt x="226" y="393"/>
                        <a:pt x="226" y="393"/>
                        <a:pt x="226" y="393"/>
                      </a:cubicBezTo>
                      <a:cubicBezTo>
                        <a:pt x="226" y="431"/>
                        <a:pt x="226" y="431"/>
                        <a:pt x="226" y="431"/>
                      </a:cubicBezTo>
                      <a:cubicBezTo>
                        <a:pt x="188" y="431"/>
                        <a:pt x="188" y="431"/>
                        <a:pt x="188" y="431"/>
                      </a:cubicBezTo>
                      <a:lnTo>
                        <a:pt x="188" y="393"/>
                      </a:lnTo>
                      <a:close/>
                      <a:moveTo>
                        <a:pt x="188" y="448"/>
                      </a:moveTo>
                      <a:cubicBezTo>
                        <a:pt x="226" y="448"/>
                        <a:pt x="226" y="448"/>
                        <a:pt x="226" y="448"/>
                      </a:cubicBezTo>
                      <a:cubicBezTo>
                        <a:pt x="226" y="485"/>
                        <a:pt x="226" y="485"/>
                        <a:pt x="226" y="485"/>
                      </a:cubicBezTo>
                      <a:cubicBezTo>
                        <a:pt x="188" y="485"/>
                        <a:pt x="188" y="485"/>
                        <a:pt x="188" y="485"/>
                      </a:cubicBezTo>
                      <a:lnTo>
                        <a:pt x="188" y="448"/>
                      </a:lnTo>
                      <a:close/>
                      <a:moveTo>
                        <a:pt x="188" y="503"/>
                      </a:moveTo>
                      <a:cubicBezTo>
                        <a:pt x="226" y="503"/>
                        <a:pt x="226" y="503"/>
                        <a:pt x="226" y="503"/>
                      </a:cubicBezTo>
                      <a:cubicBezTo>
                        <a:pt x="226" y="539"/>
                        <a:pt x="226" y="539"/>
                        <a:pt x="226" y="539"/>
                      </a:cubicBezTo>
                      <a:cubicBezTo>
                        <a:pt x="188" y="539"/>
                        <a:pt x="188" y="539"/>
                        <a:pt x="188" y="539"/>
                      </a:cubicBezTo>
                      <a:lnTo>
                        <a:pt x="188" y="503"/>
                      </a:lnTo>
                      <a:close/>
                      <a:moveTo>
                        <a:pt x="188" y="556"/>
                      </a:moveTo>
                      <a:cubicBezTo>
                        <a:pt x="226" y="556"/>
                        <a:pt x="226" y="556"/>
                        <a:pt x="226" y="556"/>
                      </a:cubicBezTo>
                      <a:cubicBezTo>
                        <a:pt x="226" y="593"/>
                        <a:pt x="226" y="593"/>
                        <a:pt x="226" y="593"/>
                      </a:cubicBezTo>
                      <a:cubicBezTo>
                        <a:pt x="188" y="593"/>
                        <a:pt x="188" y="593"/>
                        <a:pt x="188" y="593"/>
                      </a:cubicBezTo>
                      <a:lnTo>
                        <a:pt x="188" y="556"/>
                      </a:lnTo>
                      <a:close/>
                      <a:moveTo>
                        <a:pt x="188" y="610"/>
                      </a:moveTo>
                      <a:cubicBezTo>
                        <a:pt x="226" y="610"/>
                        <a:pt x="226" y="610"/>
                        <a:pt x="226" y="610"/>
                      </a:cubicBezTo>
                      <a:cubicBezTo>
                        <a:pt x="226" y="643"/>
                        <a:pt x="226" y="643"/>
                        <a:pt x="226" y="643"/>
                      </a:cubicBezTo>
                      <a:cubicBezTo>
                        <a:pt x="188" y="643"/>
                        <a:pt x="188" y="643"/>
                        <a:pt x="188" y="643"/>
                      </a:cubicBezTo>
                      <a:lnTo>
                        <a:pt x="188" y="610"/>
                      </a:lnTo>
                      <a:close/>
                      <a:moveTo>
                        <a:pt x="188" y="661"/>
                      </a:moveTo>
                      <a:cubicBezTo>
                        <a:pt x="226" y="661"/>
                        <a:pt x="226" y="661"/>
                        <a:pt x="226" y="661"/>
                      </a:cubicBezTo>
                      <a:cubicBezTo>
                        <a:pt x="226" y="698"/>
                        <a:pt x="226" y="698"/>
                        <a:pt x="226" y="698"/>
                      </a:cubicBezTo>
                      <a:cubicBezTo>
                        <a:pt x="188" y="698"/>
                        <a:pt x="188" y="698"/>
                        <a:pt x="188" y="698"/>
                      </a:cubicBezTo>
                      <a:lnTo>
                        <a:pt x="188" y="661"/>
                      </a:lnTo>
                      <a:close/>
                      <a:moveTo>
                        <a:pt x="16" y="75"/>
                      </a:moveTo>
                      <a:cubicBezTo>
                        <a:pt x="159" y="75"/>
                        <a:pt x="159" y="75"/>
                        <a:pt x="159" y="75"/>
                      </a:cubicBezTo>
                      <a:cubicBezTo>
                        <a:pt x="159" y="110"/>
                        <a:pt x="159" y="110"/>
                        <a:pt x="159" y="110"/>
                      </a:cubicBezTo>
                      <a:cubicBezTo>
                        <a:pt x="16" y="110"/>
                        <a:pt x="16" y="110"/>
                        <a:pt x="16" y="110"/>
                      </a:cubicBezTo>
                      <a:lnTo>
                        <a:pt x="16" y="75"/>
                      </a:lnTo>
                      <a:close/>
                      <a:moveTo>
                        <a:pt x="16" y="127"/>
                      </a:moveTo>
                      <a:cubicBezTo>
                        <a:pt x="159" y="127"/>
                        <a:pt x="159" y="127"/>
                        <a:pt x="159" y="127"/>
                      </a:cubicBezTo>
                      <a:cubicBezTo>
                        <a:pt x="159" y="165"/>
                        <a:pt x="159" y="165"/>
                        <a:pt x="159" y="165"/>
                      </a:cubicBezTo>
                      <a:cubicBezTo>
                        <a:pt x="16" y="165"/>
                        <a:pt x="16" y="165"/>
                        <a:pt x="16" y="165"/>
                      </a:cubicBezTo>
                      <a:lnTo>
                        <a:pt x="16" y="127"/>
                      </a:lnTo>
                      <a:close/>
                      <a:moveTo>
                        <a:pt x="16" y="181"/>
                      </a:moveTo>
                      <a:cubicBezTo>
                        <a:pt x="159" y="181"/>
                        <a:pt x="159" y="181"/>
                        <a:pt x="159" y="181"/>
                      </a:cubicBezTo>
                      <a:cubicBezTo>
                        <a:pt x="159" y="218"/>
                        <a:pt x="159" y="218"/>
                        <a:pt x="159" y="218"/>
                      </a:cubicBezTo>
                      <a:cubicBezTo>
                        <a:pt x="16" y="218"/>
                        <a:pt x="16" y="218"/>
                        <a:pt x="16" y="218"/>
                      </a:cubicBezTo>
                      <a:lnTo>
                        <a:pt x="16" y="181"/>
                      </a:lnTo>
                      <a:close/>
                      <a:moveTo>
                        <a:pt x="16" y="232"/>
                      </a:moveTo>
                      <a:cubicBezTo>
                        <a:pt x="159" y="232"/>
                        <a:pt x="159" y="232"/>
                        <a:pt x="159" y="232"/>
                      </a:cubicBezTo>
                      <a:cubicBezTo>
                        <a:pt x="159" y="272"/>
                        <a:pt x="159" y="272"/>
                        <a:pt x="159" y="272"/>
                      </a:cubicBezTo>
                      <a:cubicBezTo>
                        <a:pt x="16" y="272"/>
                        <a:pt x="16" y="272"/>
                        <a:pt x="16" y="272"/>
                      </a:cubicBezTo>
                      <a:lnTo>
                        <a:pt x="16" y="232"/>
                      </a:lnTo>
                      <a:close/>
                      <a:moveTo>
                        <a:pt x="16" y="286"/>
                      </a:moveTo>
                      <a:cubicBezTo>
                        <a:pt x="159" y="286"/>
                        <a:pt x="159" y="286"/>
                        <a:pt x="159" y="286"/>
                      </a:cubicBezTo>
                      <a:cubicBezTo>
                        <a:pt x="159" y="322"/>
                        <a:pt x="159" y="322"/>
                        <a:pt x="159" y="322"/>
                      </a:cubicBezTo>
                      <a:cubicBezTo>
                        <a:pt x="16" y="322"/>
                        <a:pt x="16" y="322"/>
                        <a:pt x="16" y="322"/>
                      </a:cubicBezTo>
                      <a:lnTo>
                        <a:pt x="16" y="286"/>
                      </a:lnTo>
                      <a:close/>
                      <a:moveTo>
                        <a:pt x="16" y="340"/>
                      </a:moveTo>
                      <a:cubicBezTo>
                        <a:pt x="159" y="340"/>
                        <a:pt x="159" y="340"/>
                        <a:pt x="159" y="340"/>
                      </a:cubicBezTo>
                      <a:cubicBezTo>
                        <a:pt x="159" y="376"/>
                        <a:pt x="159" y="376"/>
                        <a:pt x="159" y="376"/>
                      </a:cubicBezTo>
                      <a:cubicBezTo>
                        <a:pt x="16" y="376"/>
                        <a:pt x="16" y="376"/>
                        <a:pt x="16" y="376"/>
                      </a:cubicBezTo>
                      <a:lnTo>
                        <a:pt x="16" y="340"/>
                      </a:lnTo>
                      <a:close/>
                      <a:moveTo>
                        <a:pt x="16" y="396"/>
                      </a:moveTo>
                      <a:cubicBezTo>
                        <a:pt x="159" y="396"/>
                        <a:pt x="159" y="396"/>
                        <a:pt x="159" y="396"/>
                      </a:cubicBezTo>
                      <a:cubicBezTo>
                        <a:pt x="159" y="433"/>
                        <a:pt x="159" y="433"/>
                        <a:pt x="159" y="433"/>
                      </a:cubicBezTo>
                      <a:cubicBezTo>
                        <a:pt x="16" y="433"/>
                        <a:pt x="16" y="433"/>
                        <a:pt x="16" y="433"/>
                      </a:cubicBezTo>
                      <a:lnTo>
                        <a:pt x="16" y="396"/>
                      </a:lnTo>
                      <a:close/>
                      <a:moveTo>
                        <a:pt x="16" y="448"/>
                      </a:moveTo>
                      <a:cubicBezTo>
                        <a:pt x="159" y="448"/>
                        <a:pt x="159" y="448"/>
                        <a:pt x="159" y="448"/>
                      </a:cubicBezTo>
                      <a:cubicBezTo>
                        <a:pt x="159" y="486"/>
                        <a:pt x="159" y="486"/>
                        <a:pt x="159" y="486"/>
                      </a:cubicBezTo>
                      <a:cubicBezTo>
                        <a:pt x="16" y="486"/>
                        <a:pt x="16" y="486"/>
                        <a:pt x="16" y="486"/>
                      </a:cubicBezTo>
                      <a:lnTo>
                        <a:pt x="16" y="448"/>
                      </a:lnTo>
                      <a:close/>
                      <a:moveTo>
                        <a:pt x="16" y="503"/>
                      </a:moveTo>
                      <a:cubicBezTo>
                        <a:pt x="159" y="503"/>
                        <a:pt x="159" y="503"/>
                        <a:pt x="159" y="503"/>
                      </a:cubicBezTo>
                      <a:cubicBezTo>
                        <a:pt x="159" y="539"/>
                        <a:pt x="159" y="539"/>
                        <a:pt x="159" y="539"/>
                      </a:cubicBezTo>
                      <a:cubicBezTo>
                        <a:pt x="16" y="539"/>
                        <a:pt x="16" y="539"/>
                        <a:pt x="16" y="539"/>
                      </a:cubicBezTo>
                      <a:lnTo>
                        <a:pt x="16" y="503"/>
                      </a:lnTo>
                      <a:close/>
                      <a:moveTo>
                        <a:pt x="16" y="556"/>
                      </a:moveTo>
                      <a:cubicBezTo>
                        <a:pt x="159" y="556"/>
                        <a:pt x="159" y="556"/>
                        <a:pt x="159" y="556"/>
                      </a:cubicBezTo>
                      <a:cubicBezTo>
                        <a:pt x="159" y="593"/>
                        <a:pt x="159" y="593"/>
                        <a:pt x="159" y="593"/>
                      </a:cubicBezTo>
                      <a:cubicBezTo>
                        <a:pt x="16" y="593"/>
                        <a:pt x="16" y="593"/>
                        <a:pt x="16" y="593"/>
                      </a:cubicBezTo>
                      <a:lnTo>
                        <a:pt x="16" y="556"/>
                      </a:lnTo>
                      <a:close/>
                      <a:moveTo>
                        <a:pt x="16" y="607"/>
                      </a:moveTo>
                      <a:cubicBezTo>
                        <a:pt x="159" y="607"/>
                        <a:pt x="159" y="607"/>
                        <a:pt x="159" y="607"/>
                      </a:cubicBezTo>
                      <a:cubicBezTo>
                        <a:pt x="159" y="643"/>
                        <a:pt x="159" y="643"/>
                        <a:pt x="159" y="643"/>
                      </a:cubicBezTo>
                      <a:cubicBezTo>
                        <a:pt x="16" y="643"/>
                        <a:pt x="16" y="643"/>
                        <a:pt x="16" y="643"/>
                      </a:cubicBezTo>
                      <a:lnTo>
                        <a:pt x="16" y="607"/>
                      </a:lnTo>
                      <a:close/>
                      <a:moveTo>
                        <a:pt x="16" y="661"/>
                      </a:moveTo>
                      <a:cubicBezTo>
                        <a:pt x="159" y="661"/>
                        <a:pt x="159" y="661"/>
                        <a:pt x="159" y="661"/>
                      </a:cubicBezTo>
                      <a:cubicBezTo>
                        <a:pt x="159" y="698"/>
                        <a:pt x="159" y="698"/>
                        <a:pt x="159" y="698"/>
                      </a:cubicBezTo>
                      <a:cubicBezTo>
                        <a:pt x="16" y="698"/>
                        <a:pt x="16" y="698"/>
                        <a:pt x="16" y="698"/>
                      </a:cubicBezTo>
                      <a:lnTo>
                        <a:pt x="16" y="661"/>
                      </a:lnTo>
                      <a:close/>
                      <a:moveTo>
                        <a:pt x="260" y="877"/>
                      </a:moveTo>
                      <a:cubicBezTo>
                        <a:pt x="48" y="877"/>
                        <a:pt x="48" y="877"/>
                        <a:pt x="48" y="877"/>
                      </a:cubicBezTo>
                      <a:cubicBezTo>
                        <a:pt x="48" y="786"/>
                        <a:pt x="48" y="786"/>
                        <a:pt x="48" y="786"/>
                      </a:cubicBezTo>
                      <a:cubicBezTo>
                        <a:pt x="260" y="786"/>
                        <a:pt x="260" y="786"/>
                        <a:pt x="260" y="786"/>
                      </a:cubicBezTo>
                      <a:lnTo>
                        <a:pt x="260" y="877"/>
                      </a:lnTo>
                      <a:close/>
                      <a:moveTo>
                        <a:pt x="290" y="698"/>
                      </a:moveTo>
                      <a:cubicBezTo>
                        <a:pt x="252" y="698"/>
                        <a:pt x="252" y="698"/>
                        <a:pt x="252" y="698"/>
                      </a:cubicBezTo>
                      <a:cubicBezTo>
                        <a:pt x="252" y="661"/>
                        <a:pt x="252" y="661"/>
                        <a:pt x="252" y="661"/>
                      </a:cubicBezTo>
                      <a:cubicBezTo>
                        <a:pt x="290" y="661"/>
                        <a:pt x="290" y="661"/>
                        <a:pt x="290" y="661"/>
                      </a:cubicBezTo>
                      <a:lnTo>
                        <a:pt x="290" y="698"/>
                      </a:lnTo>
                      <a:close/>
                      <a:moveTo>
                        <a:pt x="290" y="643"/>
                      </a:moveTo>
                      <a:cubicBezTo>
                        <a:pt x="252" y="643"/>
                        <a:pt x="252" y="643"/>
                        <a:pt x="252" y="643"/>
                      </a:cubicBezTo>
                      <a:cubicBezTo>
                        <a:pt x="252" y="610"/>
                        <a:pt x="252" y="610"/>
                        <a:pt x="252" y="610"/>
                      </a:cubicBezTo>
                      <a:cubicBezTo>
                        <a:pt x="290" y="610"/>
                        <a:pt x="290" y="610"/>
                        <a:pt x="290" y="610"/>
                      </a:cubicBezTo>
                      <a:lnTo>
                        <a:pt x="290" y="643"/>
                      </a:lnTo>
                      <a:close/>
                      <a:moveTo>
                        <a:pt x="290" y="593"/>
                      </a:moveTo>
                      <a:cubicBezTo>
                        <a:pt x="252" y="593"/>
                        <a:pt x="252" y="593"/>
                        <a:pt x="252" y="593"/>
                      </a:cubicBezTo>
                      <a:cubicBezTo>
                        <a:pt x="252" y="556"/>
                        <a:pt x="252" y="556"/>
                        <a:pt x="252" y="556"/>
                      </a:cubicBezTo>
                      <a:cubicBezTo>
                        <a:pt x="290" y="556"/>
                        <a:pt x="290" y="556"/>
                        <a:pt x="290" y="556"/>
                      </a:cubicBezTo>
                      <a:lnTo>
                        <a:pt x="290" y="593"/>
                      </a:lnTo>
                      <a:close/>
                      <a:moveTo>
                        <a:pt x="290" y="539"/>
                      </a:moveTo>
                      <a:cubicBezTo>
                        <a:pt x="252" y="539"/>
                        <a:pt x="252" y="539"/>
                        <a:pt x="252" y="539"/>
                      </a:cubicBezTo>
                      <a:cubicBezTo>
                        <a:pt x="252" y="503"/>
                        <a:pt x="252" y="503"/>
                        <a:pt x="252" y="503"/>
                      </a:cubicBezTo>
                      <a:cubicBezTo>
                        <a:pt x="290" y="503"/>
                        <a:pt x="290" y="503"/>
                        <a:pt x="290" y="503"/>
                      </a:cubicBezTo>
                      <a:lnTo>
                        <a:pt x="290" y="539"/>
                      </a:lnTo>
                      <a:close/>
                      <a:moveTo>
                        <a:pt x="290" y="485"/>
                      </a:moveTo>
                      <a:cubicBezTo>
                        <a:pt x="252" y="485"/>
                        <a:pt x="252" y="485"/>
                        <a:pt x="252" y="485"/>
                      </a:cubicBezTo>
                      <a:cubicBezTo>
                        <a:pt x="252" y="448"/>
                        <a:pt x="252" y="448"/>
                        <a:pt x="252" y="448"/>
                      </a:cubicBezTo>
                      <a:cubicBezTo>
                        <a:pt x="290" y="448"/>
                        <a:pt x="290" y="448"/>
                        <a:pt x="290" y="448"/>
                      </a:cubicBezTo>
                      <a:lnTo>
                        <a:pt x="290" y="485"/>
                      </a:lnTo>
                      <a:close/>
                      <a:moveTo>
                        <a:pt x="290" y="431"/>
                      </a:moveTo>
                      <a:cubicBezTo>
                        <a:pt x="252" y="431"/>
                        <a:pt x="252" y="431"/>
                        <a:pt x="252" y="431"/>
                      </a:cubicBezTo>
                      <a:cubicBezTo>
                        <a:pt x="252" y="393"/>
                        <a:pt x="252" y="393"/>
                        <a:pt x="252" y="393"/>
                      </a:cubicBezTo>
                      <a:cubicBezTo>
                        <a:pt x="290" y="393"/>
                        <a:pt x="290" y="393"/>
                        <a:pt x="290" y="393"/>
                      </a:cubicBezTo>
                      <a:lnTo>
                        <a:pt x="290" y="431"/>
                      </a:lnTo>
                      <a:close/>
                      <a:moveTo>
                        <a:pt x="290" y="379"/>
                      </a:moveTo>
                      <a:cubicBezTo>
                        <a:pt x="252" y="379"/>
                        <a:pt x="252" y="379"/>
                        <a:pt x="252" y="379"/>
                      </a:cubicBezTo>
                      <a:cubicBezTo>
                        <a:pt x="252" y="343"/>
                        <a:pt x="252" y="343"/>
                        <a:pt x="252" y="343"/>
                      </a:cubicBezTo>
                      <a:cubicBezTo>
                        <a:pt x="290" y="343"/>
                        <a:pt x="290" y="343"/>
                        <a:pt x="290" y="343"/>
                      </a:cubicBezTo>
                      <a:lnTo>
                        <a:pt x="290" y="379"/>
                      </a:lnTo>
                      <a:close/>
                      <a:moveTo>
                        <a:pt x="290" y="325"/>
                      </a:moveTo>
                      <a:cubicBezTo>
                        <a:pt x="252" y="325"/>
                        <a:pt x="252" y="325"/>
                        <a:pt x="252" y="325"/>
                      </a:cubicBezTo>
                      <a:cubicBezTo>
                        <a:pt x="252" y="289"/>
                        <a:pt x="252" y="289"/>
                        <a:pt x="252" y="289"/>
                      </a:cubicBezTo>
                      <a:cubicBezTo>
                        <a:pt x="290" y="289"/>
                        <a:pt x="290" y="289"/>
                        <a:pt x="290" y="289"/>
                      </a:cubicBezTo>
                      <a:lnTo>
                        <a:pt x="290" y="325"/>
                      </a:lnTo>
                      <a:close/>
                      <a:moveTo>
                        <a:pt x="290" y="272"/>
                      </a:moveTo>
                      <a:cubicBezTo>
                        <a:pt x="252" y="272"/>
                        <a:pt x="252" y="272"/>
                        <a:pt x="252" y="272"/>
                      </a:cubicBezTo>
                      <a:cubicBezTo>
                        <a:pt x="252" y="235"/>
                        <a:pt x="252" y="235"/>
                        <a:pt x="252" y="235"/>
                      </a:cubicBezTo>
                      <a:cubicBezTo>
                        <a:pt x="290" y="235"/>
                        <a:pt x="290" y="235"/>
                        <a:pt x="290" y="235"/>
                      </a:cubicBezTo>
                      <a:lnTo>
                        <a:pt x="290" y="272"/>
                      </a:lnTo>
                      <a:close/>
                      <a:moveTo>
                        <a:pt x="290" y="218"/>
                      </a:moveTo>
                      <a:cubicBezTo>
                        <a:pt x="252" y="218"/>
                        <a:pt x="252" y="218"/>
                        <a:pt x="252" y="218"/>
                      </a:cubicBezTo>
                      <a:cubicBezTo>
                        <a:pt x="252" y="181"/>
                        <a:pt x="252" y="181"/>
                        <a:pt x="252" y="181"/>
                      </a:cubicBezTo>
                      <a:cubicBezTo>
                        <a:pt x="290" y="181"/>
                        <a:pt x="290" y="181"/>
                        <a:pt x="290" y="181"/>
                      </a:cubicBezTo>
                      <a:lnTo>
                        <a:pt x="290" y="218"/>
                      </a:lnTo>
                      <a:close/>
                      <a:moveTo>
                        <a:pt x="290" y="165"/>
                      </a:moveTo>
                      <a:cubicBezTo>
                        <a:pt x="252" y="165"/>
                        <a:pt x="252" y="165"/>
                        <a:pt x="252" y="165"/>
                      </a:cubicBezTo>
                      <a:cubicBezTo>
                        <a:pt x="252" y="127"/>
                        <a:pt x="252" y="127"/>
                        <a:pt x="252" y="127"/>
                      </a:cubicBezTo>
                      <a:cubicBezTo>
                        <a:pt x="290" y="127"/>
                        <a:pt x="290" y="127"/>
                        <a:pt x="290" y="127"/>
                      </a:cubicBezTo>
                      <a:lnTo>
                        <a:pt x="290" y="165"/>
                      </a:lnTo>
                      <a:close/>
                      <a:moveTo>
                        <a:pt x="290" y="110"/>
                      </a:moveTo>
                      <a:cubicBezTo>
                        <a:pt x="252" y="110"/>
                        <a:pt x="252" y="110"/>
                        <a:pt x="252" y="110"/>
                      </a:cubicBezTo>
                      <a:cubicBezTo>
                        <a:pt x="252" y="75"/>
                        <a:pt x="252" y="75"/>
                        <a:pt x="252" y="75"/>
                      </a:cubicBezTo>
                      <a:cubicBezTo>
                        <a:pt x="290" y="75"/>
                        <a:pt x="290" y="75"/>
                        <a:pt x="290" y="75"/>
                      </a:cubicBezTo>
                      <a:lnTo>
                        <a:pt x="290" y="110"/>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sp>
              <p:nvSpPr>
                <p:cNvPr id="16" name="Freeform 29"/>
                <p:cNvSpPr>
                  <a:spLocks noEditPoints="1"/>
                </p:cNvSpPr>
                <p:nvPr/>
              </p:nvSpPr>
              <p:spPr bwMode="gray">
                <a:xfrm>
                  <a:off x="6282130" y="3322876"/>
                  <a:ext cx="839465" cy="1923316"/>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en-US">
                    <a:solidFill>
                      <a:srgbClr val="5F5F5F"/>
                    </a:solidFill>
                  </a:endParaRPr>
                </a:p>
              </p:txBody>
            </p:sp>
          </p:grpSp>
          <p:sp>
            <p:nvSpPr>
              <p:cNvPr id="13" name="Freeform 29"/>
              <p:cNvSpPr>
                <a:spLocks noEditPoints="1"/>
              </p:cNvSpPr>
              <p:nvPr/>
            </p:nvSpPr>
            <p:spPr bwMode="gray">
              <a:xfrm>
                <a:off x="4494211" y="2855394"/>
                <a:ext cx="838200" cy="1921042"/>
              </a:xfrm>
              <a:custGeom>
                <a:avLst/>
                <a:gdLst>
                  <a:gd name="T0" fmla="*/ 1732006230 w 358"/>
                  <a:gd name="T1" fmla="*/ 0 h 820"/>
                  <a:gd name="T2" fmla="*/ 87974994 w 358"/>
                  <a:gd name="T3" fmla="*/ 412605229 h 820"/>
                  <a:gd name="T4" fmla="*/ 1968439906 w 358"/>
                  <a:gd name="T5" fmla="*/ 2147483647 h 820"/>
                  <a:gd name="T6" fmla="*/ 599328768 w 358"/>
                  <a:gd name="T7" fmla="*/ 682174385 h 820"/>
                  <a:gd name="T8" fmla="*/ 599328768 w 358"/>
                  <a:gd name="T9" fmla="*/ 990252080 h 820"/>
                  <a:gd name="T10" fmla="*/ 912739977 w 358"/>
                  <a:gd name="T11" fmla="*/ 1182801812 h 820"/>
                  <a:gd name="T12" fmla="*/ 599328768 w 358"/>
                  <a:gd name="T13" fmla="*/ 1182801812 h 820"/>
                  <a:gd name="T14" fmla="*/ 912739977 w 358"/>
                  <a:gd name="T15" fmla="*/ 2002512055 h 820"/>
                  <a:gd name="T16" fmla="*/ 599328768 w 358"/>
                  <a:gd name="T17" fmla="*/ 2147483647 h 820"/>
                  <a:gd name="T18" fmla="*/ 599328768 w 358"/>
                  <a:gd name="T19" fmla="*/ 2147483647 h 820"/>
                  <a:gd name="T20" fmla="*/ 912739977 w 358"/>
                  <a:gd name="T21" fmla="*/ 2147483647 h 820"/>
                  <a:gd name="T22" fmla="*/ 599328768 w 358"/>
                  <a:gd name="T23" fmla="*/ 2147483647 h 820"/>
                  <a:gd name="T24" fmla="*/ 148458682 w 358"/>
                  <a:gd name="T25" fmla="*/ 2147483647 h 820"/>
                  <a:gd name="T26" fmla="*/ 461867546 w 358"/>
                  <a:gd name="T27" fmla="*/ 2147483647 h 820"/>
                  <a:gd name="T28" fmla="*/ 461867546 w 358"/>
                  <a:gd name="T29" fmla="*/ 2147483647 h 820"/>
                  <a:gd name="T30" fmla="*/ 148458682 w 358"/>
                  <a:gd name="T31" fmla="*/ 2147483647 h 820"/>
                  <a:gd name="T32" fmla="*/ 461867546 w 358"/>
                  <a:gd name="T33" fmla="*/ 2147483647 h 820"/>
                  <a:gd name="T34" fmla="*/ 148458682 w 358"/>
                  <a:gd name="T35" fmla="*/ 1694432014 h 820"/>
                  <a:gd name="T36" fmla="*/ 461867546 w 358"/>
                  <a:gd name="T37" fmla="*/ 1490881852 h 820"/>
                  <a:gd name="T38" fmla="*/ 461867546 w 358"/>
                  <a:gd name="T39" fmla="*/ 1182801812 h 820"/>
                  <a:gd name="T40" fmla="*/ 148458682 w 358"/>
                  <a:gd name="T41" fmla="*/ 990252080 h 820"/>
                  <a:gd name="T42" fmla="*/ 461867546 w 358"/>
                  <a:gd name="T43" fmla="*/ 990252080 h 820"/>
                  <a:gd name="T44" fmla="*/ 912739977 w 358"/>
                  <a:gd name="T45" fmla="*/ 2147483647 h 820"/>
                  <a:gd name="T46" fmla="*/ 1308627450 w 358"/>
                  <a:gd name="T47" fmla="*/ 2147483647 h 820"/>
                  <a:gd name="T48" fmla="*/ 1308627450 w 358"/>
                  <a:gd name="T49" fmla="*/ 2147483647 h 820"/>
                  <a:gd name="T50" fmla="*/ 1050201198 w 358"/>
                  <a:gd name="T51" fmla="*/ 2147483647 h 820"/>
                  <a:gd name="T52" fmla="*/ 1369111138 w 358"/>
                  <a:gd name="T53" fmla="*/ 2147483647 h 820"/>
                  <a:gd name="T54" fmla="*/ 1050201198 w 358"/>
                  <a:gd name="T55" fmla="*/ 2147483647 h 820"/>
                  <a:gd name="T56" fmla="*/ 1369111138 w 358"/>
                  <a:gd name="T57" fmla="*/ 2147483647 h 820"/>
                  <a:gd name="T58" fmla="*/ 1369111138 w 358"/>
                  <a:gd name="T59" fmla="*/ 2147483647 h 820"/>
                  <a:gd name="T60" fmla="*/ 1050201198 w 358"/>
                  <a:gd name="T61" fmla="*/ 2002512055 h 820"/>
                  <a:gd name="T62" fmla="*/ 1369111138 w 358"/>
                  <a:gd name="T63" fmla="*/ 2002512055 h 820"/>
                  <a:gd name="T64" fmla="*/ 1050201198 w 358"/>
                  <a:gd name="T65" fmla="*/ 1182801812 h 820"/>
                  <a:gd name="T66" fmla="*/ 1369111138 w 358"/>
                  <a:gd name="T67" fmla="*/ 990252080 h 820"/>
                  <a:gd name="T68" fmla="*/ 1369111138 w 358"/>
                  <a:gd name="T69" fmla="*/ 682174385 h 820"/>
                  <a:gd name="T70" fmla="*/ 1484577438 w 358"/>
                  <a:gd name="T71" fmla="*/ 2147483647 h 820"/>
                  <a:gd name="T72" fmla="*/ 1819981224 w 358"/>
                  <a:gd name="T73" fmla="*/ 2147483647 h 820"/>
                  <a:gd name="T74" fmla="*/ 1484577438 w 358"/>
                  <a:gd name="T75" fmla="*/ 2147483647 h 820"/>
                  <a:gd name="T76" fmla="*/ 1819981224 w 358"/>
                  <a:gd name="T77" fmla="*/ 2147483647 h 820"/>
                  <a:gd name="T78" fmla="*/ 1819981224 w 358"/>
                  <a:gd name="T79" fmla="*/ 2147483647 h 820"/>
                  <a:gd name="T80" fmla="*/ 1484577438 w 358"/>
                  <a:gd name="T81" fmla="*/ 2002512055 h 820"/>
                  <a:gd name="T82" fmla="*/ 1819981224 w 358"/>
                  <a:gd name="T83" fmla="*/ 2002512055 h 820"/>
                  <a:gd name="T84" fmla="*/ 1484577438 w 358"/>
                  <a:gd name="T85" fmla="*/ 1182801812 h 820"/>
                  <a:gd name="T86" fmla="*/ 1819981224 w 358"/>
                  <a:gd name="T87" fmla="*/ 990252080 h 820"/>
                  <a:gd name="T88" fmla="*/ 1819981224 w 358"/>
                  <a:gd name="T89" fmla="*/ 682174385 h 8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8"/>
                  <a:gd name="T136" fmla="*/ 0 h 820"/>
                  <a:gd name="T137" fmla="*/ 358 w 358"/>
                  <a:gd name="T138" fmla="*/ 820 h 8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8" h="820">
                    <a:moveTo>
                      <a:pt x="342" y="75"/>
                    </a:moveTo>
                    <a:cubicBezTo>
                      <a:pt x="342" y="26"/>
                      <a:pt x="342" y="26"/>
                      <a:pt x="342" y="26"/>
                    </a:cubicBezTo>
                    <a:cubicBezTo>
                      <a:pt x="342" y="11"/>
                      <a:pt x="331" y="0"/>
                      <a:pt x="315" y="0"/>
                    </a:cubicBezTo>
                    <a:cubicBezTo>
                      <a:pt x="315" y="0"/>
                      <a:pt x="315" y="0"/>
                      <a:pt x="43" y="0"/>
                    </a:cubicBezTo>
                    <a:cubicBezTo>
                      <a:pt x="27" y="0"/>
                      <a:pt x="16" y="11"/>
                      <a:pt x="16" y="26"/>
                    </a:cubicBezTo>
                    <a:cubicBezTo>
                      <a:pt x="16" y="26"/>
                      <a:pt x="16" y="26"/>
                      <a:pt x="16" y="75"/>
                    </a:cubicBezTo>
                    <a:cubicBezTo>
                      <a:pt x="0" y="75"/>
                      <a:pt x="0" y="75"/>
                      <a:pt x="0" y="75"/>
                    </a:cubicBezTo>
                    <a:cubicBezTo>
                      <a:pt x="0" y="820"/>
                      <a:pt x="0" y="820"/>
                      <a:pt x="0" y="820"/>
                    </a:cubicBezTo>
                    <a:cubicBezTo>
                      <a:pt x="358" y="820"/>
                      <a:pt x="358" y="820"/>
                      <a:pt x="358" y="820"/>
                    </a:cubicBezTo>
                    <a:cubicBezTo>
                      <a:pt x="358" y="75"/>
                      <a:pt x="358" y="75"/>
                      <a:pt x="358" y="75"/>
                    </a:cubicBezTo>
                    <a:lnTo>
                      <a:pt x="342" y="75"/>
                    </a:lnTo>
                    <a:close/>
                    <a:moveTo>
                      <a:pt x="109" y="124"/>
                    </a:moveTo>
                    <a:cubicBezTo>
                      <a:pt x="166" y="124"/>
                      <a:pt x="166" y="124"/>
                      <a:pt x="166" y="124"/>
                    </a:cubicBezTo>
                    <a:cubicBezTo>
                      <a:pt x="166" y="180"/>
                      <a:pt x="166" y="180"/>
                      <a:pt x="166" y="180"/>
                    </a:cubicBezTo>
                    <a:cubicBezTo>
                      <a:pt x="109" y="180"/>
                      <a:pt x="109" y="180"/>
                      <a:pt x="109" y="180"/>
                    </a:cubicBezTo>
                    <a:lnTo>
                      <a:pt x="109" y="124"/>
                    </a:lnTo>
                    <a:close/>
                    <a:moveTo>
                      <a:pt x="109" y="215"/>
                    </a:moveTo>
                    <a:cubicBezTo>
                      <a:pt x="166" y="215"/>
                      <a:pt x="166" y="215"/>
                      <a:pt x="166" y="215"/>
                    </a:cubicBezTo>
                    <a:cubicBezTo>
                      <a:pt x="166" y="271"/>
                      <a:pt x="166" y="271"/>
                      <a:pt x="166" y="271"/>
                    </a:cubicBezTo>
                    <a:cubicBezTo>
                      <a:pt x="109" y="271"/>
                      <a:pt x="109" y="271"/>
                      <a:pt x="109" y="271"/>
                    </a:cubicBezTo>
                    <a:lnTo>
                      <a:pt x="109" y="215"/>
                    </a:lnTo>
                    <a:close/>
                    <a:moveTo>
                      <a:pt x="109" y="308"/>
                    </a:moveTo>
                    <a:cubicBezTo>
                      <a:pt x="166" y="308"/>
                      <a:pt x="166" y="308"/>
                      <a:pt x="166" y="308"/>
                    </a:cubicBezTo>
                    <a:cubicBezTo>
                      <a:pt x="166" y="364"/>
                      <a:pt x="166" y="364"/>
                      <a:pt x="166" y="364"/>
                    </a:cubicBezTo>
                    <a:cubicBezTo>
                      <a:pt x="109" y="364"/>
                      <a:pt x="109" y="364"/>
                      <a:pt x="109" y="364"/>
                    </a:cubicBezTo>
                    <a:lnTo>
                      <a:pt x="109" y="308"/>
                    </a:lnTo>
                    <a:close/>
                    <a:moveTo>
                      <a:pt x="109" y="399"/>
                    </a:moveTo>
                    <a:cubicBezTo>
                      <a:pt x="166" y="399"/>
                      <a:pt x="166" y="399"/>
                      <a:pt x="166" y="399"/>
                    </a:cubicBezTo>
                    <a:cubicBezTo>
                      <a:pt x="166" y="455"/>
                      <a:pt x="166" y="455"/>
                      <a:pt x="166" y="455"/>
                    </a:cubicBezTo>
                    <a:cubicBezTo>
                      <a:pt x="109" y="455"/>
                      <a:pt x="109" y="455"/>
                      <a:pt x="109" y="455"/>
                    </a:cubicBezTo>
                    <a:lnTo>
                      <a:pt x="109" y="399"/>
                    </a:lnTo>
                    <a:close/>
                    <a:moveTo>
                      <a:pt x="109" y="490"/>
                    </a:moveTo>
                    <a:cubicBezTo>
                      <a:pt x="166" y="490"/>
                      <a:pt x="166" y="490"/>
                      <a:pt x="166" y="490"/>
                    </a:cubicBezTo>
                    <a:cubicBezTo>
                      <a:pt x="166" y="548"/>
                      <a:pt x="166" y="548"/>
                      <a:pt x="166" y="548"/>
                    </a:cubicBezTo>
                    <a:cubicBezTo>
                      <a:pt x="109" y="548"/>
                      <a:pt x="109" y="548"/>
                      <a:pt x="109" y="548"/>
                    </a:cubicBezTo>
                    <a:lnTo>
                      <a:pt x="109" y="490"/>
                    </a:lnTo>
                    <a:close/>
                    <a:moveTo>
                      <a:pt x="84" y="639"/>
                    </a:moveTo>
                    <a:cubicBezTo>
                      <a:pt x="27" y="639"/>
                      <a:pt x="27" y="639"/>
                      <a:pt x="27" y="639"/>
                    </a:cubicBezTo>
                    <a:cubicBezTo>
                      <a:pt x="27" y="583"/>
                      <a:pt x="27" y="583"/>
                      <a:pt x="27" y="583"/>
                    </a:cubicBezTo>
                    <a:cubicBezTo>
                      <a:pt x="84" y="583"/>
                      <a:pt x="84" y="583"/>
                      <a:pt x="84" y="583"/>
                    </a:cubicBezTo>
                    <a:lnTo>
                      <a:pt x="84" y="639"/>
                    </a:lnTo>
                    <a:close/>
                    <a:moveTo>
                      <a:pt x="84" y="548"/>
                    </a:moveTo>
                    <a:cubicBezTo>
                      <a:pt x="27" y="548"/>
                      <a:pt x="27" y="548"/>
                      <a:pt x="27" y="548"/>
                    </a:cubicBezTo>
                    <a:cubicBezTo>
                      <a:pt x="27" y="490"/>
                      <a:pt x="27" y="490"/>
                      <a:pt x="27" y="490"/>
                    </a:cubicBezTo>
                    <a:cubicBezTo>
                      <a:pt x="84" y="490"/>
                      <a:pt x="84" y="490"/>
                      <a:pt x="84" y="490"/>
                    </a:cubicBezTo>
                    <a:lnTo>
                      <a:pt x="84" y="548"/>
                    </a:lnTo>
                    <a:close/>
                    <a:moveTo>
                      <a:pt x="84" y="455"/>
                    </a:moveTo>
                    <a:cubicBezTo>
                      <a:pt x="27" y="455"/>
                      <a:pt x="27" y="455"/>
                      <a:pt x="27" y="455"/>
                    </a:cubicBezTo>
                    <a:cubicBezTo>
                      <a:pt x="27" y="399"/>
                      <a:pt x="27" y="399"/>
                      <a:pt x="27" y="399"/>
                    </a:cubicBezTo>
                    <a:cubicBezTo>
                      <a:pt x="84" y="399"/>
                      <a:pt x="84" y="399"/>
                      <a:pt x="84" y="399"/>
                    </a:cubicBezTo>
                    <a:lnTo>
                      <a:pt x="84" y="455"/>
                    </a:lnTo>
                    <a:close/>
                    <a:moveTo>
                      <a:pt x="84" y="364"/>
                    </a:moveTo>
                    <a:cubicBezTo>
                      <a:pt x="27" y="364"/>
                      <a:pt x="27" y="364"/>
                      <a:pt x="27" y="364"/>
                    </a:cubicBezTo>
                    <a:cubicBezTo>
                      <a:pt x="27" y="308"/>
                      <a:pt x="27" y="308"/>
                      <a:pt x="27" y="308"/>
                    </a:cubicBezTo>
                    <a:cubicBezTo>
                      <a:pt x="84" y="308"/>
                      <a:pt x="84" y="308"/>
                      <a:pt x="84" y="308"/>
                    </a:cubicBezTo>
                    <a:lnTo>
                      <a:pt x="84" y="364"/>
                    </a:lnTo>
                    <a:close/>
                    <a:moveTo>
                      <a:pt x="84" y="271"/>
                    </a:moveTo>
                    <a:cubicBezTo>
                      <a:pt x="27" y="271"/>
                      <a:pt x="27" y="271"/>
                      <a:pt x="27" y="271"/>
                    </a:cubicBezTo>
                    <a:cubicBezTo>
                      <a:pt x="27" y="215"/>
                      <a:pt x="27" y="215"/>
                      <a:pt x="27" y="215"/>
                    </a:cubicBezTo>
                    <a:cubicBezTo>
                      <a:pt x="84" y="215"/>
                      <a:pt x="84" y="215"/>
                      <a:pt x="84" y="215"/>
                    </a:cubicBezTo>
                    <a:lnTo>
                      <a:pt x="84" y="271"/>
                    </a:lnTo>
                    <a:close/>
                    <a:moveTo>
                      <a:pt x="84" y="180"/>
                    </a:moveTo>
                    <a:cubicBezTo>
                      <a:pt x="27" y="180"/>
                      <a:pt x="27" y="180"/>
                      <a:pt x="27" y="180"/>
                    </a:cubicBezTo>
                    <a:cubicBezTo>
                      <a:pt x="27" y="124"/>
                      <a:pt x="27" y="124"/>
                      <a:pt x="27" y="124"/>
                    </a:cubicBezTo>
                    <a:cubicBezTo>
                      <a:pt x="84" y="124"/>
                      <a:pt x="84" y="124"/>
                      <a:pt x="84" y="124"/>
                    </a:cubicBezTo>
                    <a:lnTo>
                      <a:pt x="84" y="180"/>
                    </a:lnTo>
                    <a:close/>
                    <a:moveTo>
                      <a:pt x="109" y="583"/>
                    </a:moveTo>
                    <a:cubicBezTo>
                      <a:pt x="166" y="583"/>
                      <a:pt x="166" y="583"/>
                      <a:pt x="166" y="583"/>
                    </a:cubicBezTo>
                    <a:cubicBezTo>
                      <a:pt x="166" y="639"/>
                      <a:pt x="166" y="639"/>
                      <a:pt x="166" y="639"/>
                    </a:cubicBezTo>
                    <a:cubicBezTo>
                      <a:pt x="109" y="639"/>
                      <a:pt x="109" y="639"/>
                      <a:pt x="109" y="639"/>
                    </a:cubicBezTo>
                    <a:lnTo>
                      <a:pt x="109" y="583"/>
                    </a:lnTo>
                    <a:close/>
                    <a:moveTo>
                      <a:pt x="238" y="812"/>
                    </a:moveTo>
                    <a:cubicBezTo>
                      <a:pt x="117" y="812"/>
                      <a:pt x="117" y="812"/>
                      <a:pt x="117" y="812"/>
                    </a:cubicBezTo>
                    <a:cubicBezTo>
                      <a:pt x="117" y="714"/>
                      <a:pt x="117" y="714"/>
                      <a:pt x="117" y="714"/>
                    </a:cubicBezTo>
                    <a:cubicBezTo>
                      <a:pt x="238" y="714"/>
                      <a:pt x="238" y="714"/>
                      <a:pt x="238" y="714"/>
                    </a:cubicBezTo>
                    <a:lnTo>
                      <a:pt x="238" y="812"/>
                    </a:lnTo>
                    <a:close/>
                    <a:moveTo>
                      <a:pt x="249" y="639"/>
                    </a:moveTo>
                    <a:cubicBezTo>
                      <a:pt x="191" y="639"/>
                      <a:pt x="191" y="639"/>
                      <a:pt x="191" y="639"/>
                    </a:cubicBezTo>
                    <a:cubicBezTo>
                      <a:pt x="191" y="583"/>
                      <a:pt x="191" y="583"/>
                      <a:pt x="191" y="583"/>
                    </a:cubicBezTo>
                    <a:cubicBezTo>
                      <a:pt x="249" y="583"/>
                      <a:pt x="249" y="583"/>
                      <a:pt x="249" y="583"/>
                    </a:cubicBezTo>
                    <a:lnTo>
                      <a:pt x="249" y="639"/>
                    </a:lnTo>
                    <a:close/>
                    <a:moveTo>
                      <a:pt x="249" y="548"/>
                    </a:moveTo>
                    <a:cubicBezTo>
                      <a:pt x="191" y="548"/>
                      <a:pt x="191" y="548"/>
                      <a:pt x="191" y="548"/>
                    </a:cubicBezTo>
                    <a:cubicBezTo>
                      <a:pt x="191" y="490"/>
                      <a:pt x="191" y="490"/>
                      <a:pt x="191" y="490"/>
                    </a:cubicBezTo>
                    <a:cubicBezTo>
                      <a:pt x="249" y="490"/>
                      <a:pt x="249" y="490"/>
                      <a:pt x="249" y="490"/>
                    </a:cubicBezTo>
                    <a:lnTo>
                      <a:pt x="249" y="548"/>
                    </a:lnTo>
                    <a:close/>
                    <a:moveTo>
                      <a:pt x="249" y="455"/>
                    </a:moveTo>
                    <a:cubicBezTo>
                      <a:pt x="191" y="455"/>
                      <a:pt x="191" y="455"/>
                      <a:pt x="191" y="455"/>
                    </a:cubicBezTo>
                    <a:cubicBezTo>
                      <a:pt x="191" y="399"/>
                      <a:pt x="191" y="399"/>
                      <a:pt x="191" y="399"/>
                    </a:cubicBezTo>
                    <a:cubicBezTo>
                      <a:pt x="249" y="399"/>
                      <a:pt x="249" y="399"/>
                      <a:pt x="249" y="399"/>
                    </a:cubicBezTo>
                    <a:lnTo>
                      <a:pt x="249" y="455"/>
                    </a:lnTo>
                    <a:close/>
                    <a:moveTo>
                      <a:pt x="249" y="364"/>
                    </a:moveTo>
                    <a:cubicBezTo>
                      <a:pt x="191" y="364"/>
                      <a:pt x="191" y="364"/>
                      <a:pt x="191" y="364"/>
                    </a:cubicBezTo>
                    <a:cubicBezTo>
                      <a:pt x="191" y="308"/>
                      <a:pt x="191" y="308"/>
                      <a:pt x="191" y="308"/>
                    </a:cubicBezTo>
                    <a:cubicBezTo>
                      <a:pt x="249" y="308"/>
                      <a:pt x="249" y="308"/>
                      <a:pt x="249" y="308"/>
                    </a:cubicBezTo>
                    <a:lnTo>
                      <a:pt x="249" y="364"/>
                    </a:lnTo>
                    <a:close/>
                    <a:moveTo>
                      <a:pt x="249" y="271"/>
                    </a:moveTo>
                    <a:cubicBezTo>
                      <a:pt x="191" y="271"/>
                      <a:pt x="191" y="271"/>
                      <a:pt x="191" y="271"/>
                    </a:cubicBezTo>
                    <a:cubicBezTo>
                      <a:pt x="191" y="215"/>
                      <a:pt x="191" y="215"/>
                      <a:pt x="191" y="215"/>
                    </a:cubicBezTo>
                    <a:cubicBezTo>
                      <a:pt x="249" y="215"/>
                      <a:pt x="249" y="215"/>
                      <a:pt x="249" y="215"/>
                    </a:cubicBezTo>
                    <a:lnTo>
                      <a:pt x="249" y="271"/>
                    </a:lnTo>
                    <a:close/>
                    <a:moveTo>
                      <a:pt x="249" y="180"/>
                    </a:moveTo>
                    <a:cubicBezTo>
                      <a:pt x="191" y="180"/>
                      <a:pt x="191" y="180"/>
                      <a:pt x="191" y="180"/>
                    </a:cubicBezTo>
                    <a:cubicBezTo>
                      <a:pt x="191" y="124"/>
                      <a:pt x="191" y="124"/>
                      <a:pt x="191" y="124"/>
                    </a:cubicBezTo>
                    <a:cubicBezTo>
                      <a:pt x="249" y="124"/>
                      <a:pt x="249" y="124"/>
                      <a:pt x="249" y="124"/>
                    </a:cubicBezTo>
                    <a:lnTo>
                      <a:pt x="249" y="180"/>
                    </a:lnTo>
                    <a:close/>
                    <a:moveTo>
                      <a:pt x="331" y="639"/>
                    </a:moveTo>
                    <a:cubicBezTo>
                      <a:pt x="270" y="639"/>
                      <a:pt x="270" y="639"/>
                      <a:pt x="270" y="639"/>
                    </a:cubicBezTo>
                    <a:cubicBezTo>
                      <a:pt x="270" y="583"/>
                      <a:pt x="270" y="583"/>
                      <a:pt x="270" y="583"/>
                    </a:cubicBezTo>
                    <a:cubicBezTo>
                      <a:pt x="331" y="583"/>
                      <a:pt x="331" y="583"/>
                      <a:pt x="331" y="583"/>
                    </a:cubicBezTo>
                    <a:lnTo>
                      <a:pt x="331" y="639"/>
                    </a:lnTo>
                    <a:close/>
                    <a:moveTo>
                      <a:pt x="331" y="548"/>
                    </a:moveTo>
                    <a:cubicBezTo>
                      <a:pt x="270" y="548"/>
                      <a:pt x="270" y="548"/>
                      <a:pt x="270" y="548"/>
                    </a:cubicBezTo>
                    <a:cubicBezTo>
                      <a:pt x="270" y="490"/>
                      <a:pt x="270" y="490"/>
                      <a:pt x="270" y="490"/>
                    </a:cubicBezTo>
                    <a:cubicBezTo>
                      <a:pt x="331" y="490"/>
                      <a:pt x="331" y="490"/>
                      <a:pt x="331" y="490"/>
                    </a:cubicBezTo>
                    <a:lnTo>
                      <a:pt x="331" y="548"/>
                    </a:lnTo>
                    <a:close/>
                    <a:moveTo>
                      <a:pt x="331" y="455"/>
                    </a:moveTo>
                    <a:cubicBezTo>
                      <a:pt x="270" y="455"/>
                      <a:pt x="270" y="455"/>
                      <a:pt x="270" y="455"/>
                    </a:cubicBezTo>
                    <a:cubicBezTo>
                      <a:pt x="270" y="399"/>
                      <a:pt x="270" y="399"/>
                      <a:pt x="270" y="399"/>
                    </a:cubicBezTo>
                    <a:cubicBezTo>
                      <a:pt x="331" y="399"/>
                      <a:pt x="331" y="399"/>
                      <a:pt x="331" y="399"/>
                    </a:cubicBezTo>
                    <a:lnTo>
                      <a:pt x="331" y="455"/>
                    </a:lnTo>
                    <a:close/>
                    <a:moveTo>
                      <a:pt x="331" y="364"/>
                    </a:moveTo>
                    <a:cubicBezTo>
                      <a:pt x="270" y="364"/>
                      <a:pt x="270" y="364"/>
                      <a:pt x="270" y="364"/>
                    </a:cubicBezTo>
                    <a:cubicBezTo>
                      <a:pt x="270" y="308"/>
                      <a:pt x="270" y="308"/>
                      <a:pt x="270" y="308"/>
                    </a:cubicBezTo>
                    <a:cubicBezTo>
                      <a:pt x="331" y="308"/>
                      <a:pt x="331" y="308"/>
                      <a:pt x="331" y="308"/>
                    </a:cubicBezTo>
                    <a:lnTo>
                      <a:pt x="331" y="364"/>
                    </a:lnTo>
                    <a:close/>
                    <a:moveTo>
                      <a:pt x="331" y="271"/>
                    </a:moveTo>
                    <a:cubicBezTo>
                      <a:pt x="270" y="271"/>
                      <a:pt x="270" y="271"/>
                      <a:pt x="270" y="271"/>
                    </a:cubicBezTo>
                    <a:cubicBezTo>
                      <a:pt x="270" y="215"/>
                      <a:pt x="270" y="215"/>
                      <a:pt x="270" y="215"/>
                    </a:cubicBezTo>
                    <a:cubicBezTo>
                      <a:pt x="331" y="215"/>
                      <a:pt x="331" y="215"/>
                      <a:pt x="331" y="215"/>
                    </a:cubicBezTo>
                    <a:lnTo>
                      <a:pt x="331" y="271"/>
                    </a:lnTo>
                    <a:close/>
                    <a:moveTo>
                      <a:pt x="331" y="180"/>
                    </a:moveTo>
                    <a:cubicBezTo>
                      <a:pt x="270" y="180"/>
                      <a:pt x="270" y="180"/>
                      <a:pt x="270" y="180"/>
                    </a:cubicBezTo>
                    <a:cubicBezTo>
                      <a:pt x="270" y="124"/>
                      <a:pt x="270" y="124"/>
                      <a:pt x="270" y="124"/>
                    </a:cubicBezTo>
                    <a:cubicBezTo>
                      <a:pt x="331" y="124"/>
                      <a:pt x="331" y="124"/>
                      <a:pt x="331" y="124"/>
                    </a:cubicBezTo>
                    <a:lnTo>
                      <a:pt x="331" y="180"/>
                    </a:lnTo>
                    <a:close/>
                  </a:path>
                </a:pathLst>
              </a:custGeom>
              <a:solidFill>
                <a:schemeClr val="bg2">
                  <a:lumMod val="90000"/>
                </a:schemeClr>
              </a:solidFill>
              <a:ln>
                <a:noFill/>
              </a:ln>
              <a:extLst/>
            </p:spPr>
            <p:txBody>
              <a:bodyPr/>
              <a:lstStyle/>
              <a:p>
                <a:pPr>
                  <a:defRPr/>
                </a:pPr>
                <a:endParaRPr lang="en-US">
                  <a:solidFill>
                    <a:srgbClr val="5F5F5F"/>
                  </a:solidFill>
                </a:endParaRPr>
              </a:p>
            </p:txBody>
          </p:sp>
        </p:grpSp>
      </p:grpSp>
      <p:pic>
        <p:nvPicPr>
          <p:cNvPr id="25" name="Picture 24" descr="Oracle logo in white on red staging background" title="Oracle red badge 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531940" y="6263640"/>
            <a:ext cx="1625138" cy="594360"/>
          </a:xfrm>
          <a:prstGeom prst="rect">
            <a:avLst/>
          </a:prstGeom>
        </p:spPr>
      </p:pic>
      <p:sp>
        <p:nvSpPr>
          <p:cNvPr id="61" name="TextBox 60"/>
          <p:cNvSpPr txBox="1"/>
          <p:nvPr/>
        </p:nvSpPr>
        <p:spPr bwMode="gray">
          <a:xfrm>
            <a:off x="6821560" y="6556248"/>
            <a:ext cx="3200400" cy="182880"/>
          </a:xfrm>
          <a:prstGeom prst="rect">
            <a:avLst/>
          </a:prstGeom>
          <a:noFill/>
        </p:spPr>
        <p:txBody>
          <a:bodyPr vert="horz" wrap="none" lIns="0" tIns="0" rIns="0" bIns="0" rtlCol="0" anchor="ctr" anchorCtr="0">
            <a:noAutofit/>
          </a:bodyPr>
          <a:lstStyle/>
          <a:p>
            <a:pPr algn="r">
              <a:defRPr/>
            </a:pP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sp>
        <p:nvSpPr>
          <p:cNvPr id="60" name="Title 27">
            <a:extLst>
              <a:ext uri="{FF2B5EF4-FFF2-40B4-BE49-F238E27FC236}">
                <a16:creationId xmlns:a16="http://schemas.microsoft.com/office/drawing/2014/main" id="{F2A195E7-D74E-4BA3-9D17-7C9DCC985AED}"/>
              </a:ext>
            </a:extLst>
          </p:cNvPr>
          <p:cNvSpPr>
            <a:spLocks noGrp="1"/>
          </p:cNvSpPr>
          <p:nvPr>
            <p:ph type="title"/>
          </p:nvPr>
        </p:nvSpPr>
        <p:spPr bwMode="gray">
          <a:xfrm>
            <a:off x="533400" y="406400"/>
            <a:ext cx="11125200" cy="1219799"/>
          </a:xfrm>
        </p:spPr>
        <p:txBody>
          <a:bodyPr/>
          <a:lstStyle/>
          <a:p>
            <a:r>
              <a:rPr lang="en-US" sz="4400" b="1" dirty="0">
                <a:solidFill>
                  <a:schemeClr val="bg1"/>
                </a:solidFill>
              </a:rPr>
              <a:t>Oracle Data Integration Platform</a:t>
            </a:r>
            <a:br>
              <a:rPr lang="en-US" sz="5400" dirty="0">
                <a:solidFill>
                  <a:schemeClr val="bg1"/>
                </a:solidFill>
              </a:rPr>
            </a:br>
            <a:endParaRPr lang="en-US" sz="5400" dirty="0">
              <a:solidFill>
                <a:schemeClr val="bg1"/>
              </a:solidFill>
            </a:endParaRPr>
          </a:p>
        </p:txBody>
      </p:sp>
      <p:sp>
        <p:nvSpPr>
          <p:cNvPr id="63" name="Text Placeholder 31">
            <a:extLst>
              <a:ext uri="{FF2B5EF4-FFF2-40B4-BE49-F238E27FC236}">
                <a16:creationId xmlns:a16="http://schemas.microsoft.com/office/drawing/2014/main" id="{1A355E5B-024C-4B6F-AAB0-372F96F8F878}"/>
              </a:ext>
            </a:extLst>
          </p:cNvPr>
          <p:cNvSpPr txBox="1">
            <a:spLocks/>
          </p:cNvSpPr>
          <p:nvPr/>
        </p:nvSpPr>
        <p:spPr bwMode="gray">
          <a:xfrm>
            <a:off x="533400" y="936625"/>
            <a:ext cx="11125200" cy="3429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5F5F5F">
                  <a:lumMod val="60000"/>
                  <a:lumOff val="40000"/>
                </a:srgbClr>
              </a:buClr>
              <a:buNone/>
              <a:defRPr/>
            </a:pPr>
            <a:r>
              <a:rPr lang="en-US" sz="2400" dirty="0">
                <a:solidFill>
                  <a:srgbClr val="FFFFFF"/>
                </a:solidFill>
              </a:rPr>
              <a:t>Integrate, Automate, Govern - Cloud and On Premise Data Lakes and Data Warehouses</a:t>
            </a:r>
          </a:p>
        </p:txBody>
      </p:sp>
      <p:sp>
        <p:nvSpPr>
          <p:cNvPr id="162" name="TextBox 161">
            <a:extLst>
              <a:ext uri="{FF2B5EF4-FFF2-40B4-BE49-F238E27FC236}">
                <a16:creationId xmlns:a16="http://schemas.microsoft.com/office/drawing/2014/main" id="{CC711180-86FE-4599-B7C2-2DD3C234DD10}"/>
              </a:ext>
            </a:extLst>
          </p:cNvPr>
          <p:cNvSpPr txBox="1"/>
          <p:nvPr/>
        </p:nvSpPr>
        <p:spPr>
          <a:xfrm>
            <a:off x="573881" y="1670897"/>
            <a:ext cx="10972800" cy="533400"/>
          </a:xfrm>
          <a:prstGeom prst="rect">
            <a:avLst/>
          </a:prstGeom>
          <a:noFill/>
        </p:spPr>
        <p:txBody>
          <a:bodyPr wrap="none" lIns="0" tIns="0" rIns="0" bIns="0" rtlCol="0">
            <a:noAutofit/>
          </a:bodyPr>
          <a:lstStyle/>
          <a:p>
            <a:pPr>
              <a:lnSpc>
                <a:spcPct val="90000"/>
              </a:lnSpc>
              <a:defRPr/>
            </a:pPr>
            <a:r>
              <a:rPr lang="en-US" dirty="0">
                <a:solidFill>
                  <a:srgbClr val="5F5F5F"/>
                </a:solidFill>
              </a:rPr>
              <a:t>…a </a:t>
            </a:r>
            <a:r>
              <a:rPr lang="en-US" b="1" dirty="0">
                <a:solidFill>
                  <a:srgbClr val="FF0000"/>
                </a:solidFill>
              </a:rPr>
              <a:t>Unified</a:t>
            </a:r>
            <a:r>
              <a:rPr lang="en-US" dirty="0">
                <a:solidFill>
                  <a:srgbClr val="5F5F5F"/>
                </a:solidFill>
              </a:rPr>
              <a:t> solution			…that’s </a:t>
            </a:r>
            <a:r>
              <a:rPr lang="en-US" b="1" dirty="0">
                <a:solidFill>
                  <a:srgbClr val="FF0000"/>
                </a:solidFill>
              </a:rPr>
              <a:t>Easy</a:t>
            </a:r>
            <a:r>
              <a:rPr lang="en-US" dirty="0">
                <a:solidFill>
                  <a:srgbClr val="5F5F5F"/>
                </a:solidFill>
              </a:rPr>
              <a:t> to use			       …for </a:t>
            </a:r>
            <a:r>
              <a:rPr lang="en-US" b="1" dirty="0">
                <a:solidFill>
                  <a:srgbClr val="FF0000"/>
                </a:solidFill>
              </a:rPr>
              <a:t>Powerful</a:t>
            </a:r>
            <a:r>
              <a:rPr lang="en-US" dirty="0">
                <a:solidFill>
                  <a:srgbClr val="5F5F5F"/>
                </a:solidFill>
              </a:rPr>
              <a:t> data-driven solutions</a:t>
            </a:r>
          </a:p>
        </p:txBody>
      </p:sp>
      <p:sp>
        <p:nvSpPr>
          <p:cNvPr id="164" name="Freeform: Shape 163">
            <a:extLst>
              <a:ext uri="{FF2B5EF4-FFF2-40B4-BE49-F238E27FC236}">
                <a16:creationId xmlns:a16="http://schemas.microsoft.com/office/drawing/2014/main" id="{95C25D83-4946-40AB-BACD-7625C4235527}"/>
              </a:ext>
            </a:extLst>
          </p:cNvPr>
          <p:cNvSpPr/>
          <p:nvPr/>
        </p:nvSpPr>
        <p:spPr>
          <a:xfrm>
            <a:off x="3196749" y="2010749"/>
            <a:ext cx="743712" cy="3279648"/>
          </a:xfrm>
          <a:custGeom>
            <a:avLst/>
            <a:gdLst>
              <a:gd name="connsiteX0" fmla="*/ 0 w 743712"/>
              <a:gd name="connsiteY0" fmla="*/ 1127760 h 3279648"/>
              <a:gd name="connsiteX1" fmla="*/ 737616 w 743712"/>
              <a:gd name="connsiteY1" fmla="*/ 0 h 3279648"/>
              <a:gd name="connsiteX2" fmla="*/ 743712 w 743712"/>
              <a:gd name="connsiteY2" fmla="*/ 3279648 h 3279648"/>
              <a:gd name="connsiteX3" fmla="*/ 6096 w 743712"/>
              <a:gd name="connsiteY3" fmla="*/ 1207008 h 3279648"/>
              <a:gd name="connsiteX4" fmla="*/ 0 w 743712"/>
              <a:gd name="connsiteY4" fmla="*/ 1127760 h 3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3279648">
                <a:moveTo>
                  <a:pt x="0" y="1127760"/>
                </a:moveTo>
                <a:lnTo>
                  <a:pt x="737616" y="0"/>
                </a:lnTo>
                <a:lnTo>
                  <a:pt x="743712" y="3279648"/>
                </a:lnTo>
                <a:lnTo>
                  <a:pt x="6096" y="1207008"/>
                </a:lnTo>
                <a:lnTo>
                  <a:pt x="0" y="1127760"/>
                </a:lnTo>
                <a:close/>
              </a:path>
            </a:pathLst>
          </a:custGeom>
          <a:solidFill>
            <a:schemeClr val="bg2">
              <a:alpha val="75000"/>
            </a:schemeClr>
          </a:solidFill>
          <a:ln w="19050">
            <a:solidFill>
              <a:schemeClr val="accent4">
                <a:lumMod val="40000"/>
                <a:lumOff val="6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171" name="Parallelogram 170">
            <a:extLst>
              <a:ext uri="{FF2B5EF4-FFF2-40B4-BE49-F238E27FC236}">
                <a16:creationId xmlns:a16="http://schemas.microsoft.com/office/drawing/2014/main" id="{9D889485-C50C-4BDA-8F84-58CDE5DD1775}"/>
              </a:ext>
            </a:extLst>
          </p:cNvPr>
          <p:cNvSpPr/>
          <p:nvPr/>
        </p:nvSpPr>
        <p:spPr>
          <a:xfrm>
            <a:off x="7121317" y="2662783"/>
            <a:ext cx="6294347" cy="3356747"/>
          </a:xfrm>
          <a:prstGeom prst="parallelogram">
            <a:avLst>
              <a:gd name="adj" fmla="val 36579"/>
            </a:avLst>
          </a:prstGeom>
          <a:solidFill>
            <a:schemeClr val="bg1">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62" name="Slide Number Placeholder 5"/>
          <p:cNvSpPr txBox="1">
            <a:spLocks/>
          </p:cNvSpPr>
          <p:nvPr/>
        </p:nvSpPr>
        <p:spPr bwMode="gray">
          <a:xfrm>
            <a:off x="11277600"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a:solidFill>
                  <a:srgbClr val="5F5F5F"/>
                </a:solidFill>
              </a:rPr>
              <a:pPr>
                <a:defRPr/>
              </a:pPr>
              <a:t>13</a:t>
            </a:fld>
            <a:endParaRPr lang="en-US" dirty="0">
              <a:solidFill>
                <a:srgbClr val="5F5F5F"/>
              </a:solidFill>
            </a:endParaRPr>
          </a:p>
        </p:txBody>
      </p:sp>
      <p:sp>
        <p:nvSpPr>
          <p:cNvPr id="172" name="Parallelogram 171">
            <a:extLst>
              <a:ext uri="{FF2B5EF4-FFF2-40B4-BE49-F238E27FC236}">
                <a16:creationId xmlns:a16="http://schemas.microsoft.com/office/drawing/2014/main" id="{55F45ED7-4E28-40F9-9E83-E2BCC3F21435}"/>
              </a:ext>
            </a:extLst>
          </p:cNvPr>
          <p:cNvSpPr/>
          <p:nvPr/>
        </p:nvSpPr>
        <p:spPr>
          <a:xfrm>
            <a:off x="8344301" y="2005948"/>
            <a:ext cx="4216666" cy="659882"/>
          </a:xfrm>
          <a:prstGeom prst="parallelogram">
            <a:avLst>
              <a:gd name="adj" fmla="val 36579"/>
            </a:avLst>
          </a:prstGeom>
          <a:solidFill>
            <a:schemeClr val="tx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defRPr/>
            </a:pPr>
            <a:r>
              <a:rPr lang="en-US" sz="2400" dirty="0">
                <a:solidFill>
                  <a:srgbClr val="FFFFFF"/>
                </a:solidFill>
              </a:rPr>
              <a:t>Solving These Challenges</a:t>
            </a:r>
          </a:p>
        </p:txBody>
      </p:sp>
      <p:sp>
        <p:nvSpPr>
          <p:cNvPr id="173" name="TextBox 172">
            <a:extLst>
              <a:ext uri="{FF2B5EF4-FFF2-40B4-BE49-F238E27FC236}">
                <a16:creationId xmlns:a16="http://schemas.microsoft.com/office/drawing/2014/main" id="{155917A9-CEFE-4E63-8CA3-71093018DAD8}"/>
              </a:ext>
            </a:extLst>
          </p:cNvPr>
          <p:cNvSpPr txBox="1"/>
          <p:nvPr/>
        </p:nvSpPr>
        <p:spPr>
          <a:xfrm>
            <a:off x="8766770" y="2857704"/>
            <a:ext cx="3860551" cy="507907"/>
          </a:xfrm>
          <a:prstGeom prst="rect">
            <a:avLst/>
          </a:prstGeom>
          <a:noFill/>
        </p:spPr>
        <p:txBody>
          <a:bodyPr wrap="square" lIns="0" tIns="0" rIns="0" bIns="0" rtlCol="0" anchor="t" anchorCtr="0">
            <a:noAutofit/>
          </a:bodyPr>
          <a:lstStyle/>
          <a:p>
            <a:pPr>
              <a:lnSpc>
                <a:spcPct val="90000"/>
              </a:lnSpc>
              <a:spcBef>
                <a:spcPts val="1200"/>
              </a:spcBef>
              <a:defRPr/>
            </a:pPr>
            <a:r>
              <a:rPr lang="en-US" sz="2400" dirty="0">
                <a:solidFill>
                  <a:srgbClr val="46575E"/>
                </a:solidFill>
                <a:ea typeface="Calibri" charset="0"/>
                <a:cs typeface="Calibri" charset="0"/>
              </a:rPr>
              <a:t>Simplify Migrations</a:t>
            </a:r>
          </a:p>
        </p:txBody>
      </p:sp>
      <p:sp>
        <p:nvSpPr>
          <p:cNvPr id="174" name="TextBox 173">
            <a:extLst>
              <a:ext uri="{FF2B5EF4-FFF2-40B4-BE49-F238E27FC236}">
                <a16:creationId xmlns:a16="http://schemas.microsoft.com/office/drawing/2014/main" id="{A6D0052D-265F-4206-BB8F-4AD5C8157D86}"/>
              </a:ext>
            </a:extLst>
          </p:cNvPr>
          <p:cNvSpPr txBox="1"/>
          <p:nvPr/>
        </p:nvSpPr>
        <p:spPr>
          <a:xfrm>
            <a:off x="8585608" y="3394064"/>
            <a:ext cx="4337316" cy="507907"/>
          </a:xfrm>
          <a:prstGeom prst="rect">
            <a:avLst/>
          </a:prstGeom>
          <a:noFill/>
        </p:spPr>
        <p:txBody>
          <a:bodyPr wrap="square" lIns="0" tIns="0" rIns="0" bIns="0" rtlCol="0" anchor="t" anchorCtr="0">
            <a:noAutofit/>
          </a:bodyPr>
          <a:lstStyle/>
          <a:p>
            <a:pPr>
              <a:lnSpc>
                <a:spcPct val="90000"/>
              </a:lnSpc>
              <a:spcBef>
                <a:spcPts val="1200"/>
              </a:spcBef>
              <a:defRPr/>
            </a:pPr>
            <a:r>
              <a:rPr lang="en-US" sz="2400" dirty="0">
                <a:solidFill>
                  <a:srgbClr val="46575E"/>
                </a:solidFill>
                <a:ea typeface="Calibri" charset="0"/>
                <a:cs typeface="Calibri" charset="0"/>
              </a:rPr>
              <a:t>Integrate Anywhere – Cloud,</a:t>
            </a:r>
            <a:br>
              <a:rPr lang="en-US" sz="2400" dirty="0">
                <a:solidFill>
                  <a:srgbClr val="46575E"/>
                </a:solidFill>
                <a:ea typeface="Calibri" charset="0"/>
                <a:cs typeface="Calibri" charset="0"/>
              </a:rPr>
            </a:br>
            <a:r>
              <a:rPr lang="en-US" sz="2400" dirty="0">
                <a:solidFill>
                  <a:srgbClr val="46575E"/>
                </a:solidFill>
                <a:ea typeface="Calibri" charset="0"/>
                <a:cs typeface="Calibri" charset="0"/>
              </a:rPr>
              <a:t> On-premises or Hybrid</a:t>
            </a:r>
          </a:p>
        </p:txBody>
      </p:sp>
      <p:sp>
        <p:nvSpPr>
          <p:cNvPr id="175" name="TextBox 174">
            <a:extLst>
              <a:ext uri="{FF2B5EF4-FFF2-40B4-BE49-F238E27FC236}">
                <a16:creationId xmlns:a16="http://schemas.microsoft.com/office/drawing/2014/main" id="{F3EEEEF3-33F3-488A-BE31-34D97F53D296}"/>
              </a:ext>
            </a:extLst>
          </p:cNvPr>
          <p:cNvSpPr txBox="1"/>
          <p:nvPr/>
        </p:nvSpPr>
        <p:spPr>
          <a:xfrm>
            <a:off x="8335500" y="4233138"/>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2400" dirty="0">
                <a:solidFill>
                  <a:srgbClr val="58595B"/>
                </a:solidFill>
              </a:rPr>
              <a:t>Prevent Outages</a:t>
            </a:r>
            <a:endParaRPr lang="en-US" sz="2400" dirty="0">
              <a:solidFill>
                <a:srgbClr val="46575E"/>
              </a:solidFill>
              <a:ea typeface="Calibri" charset="0"/>
              <a:cs typeface="Calibri" charset="0"/>
            </a:endParaRPr>
          </a:p>
        </p:txBody>
      </p:sp>
      <p:sp>
        <p:nvSpPr>
          <p:cNvPr id="176" name="TextBox 175">
            <a:extLst>
              <a:ext uri="{FF2B5EF4-FFF2-40B4-BE49-F238E27FC236}">
                <a16:creationId xmlns:a16="http://schemas.microsoft.com/office/drawing/2014/main" id="{968888E0-A82B-4B8F-926C-05B2C5CC792D}"/>
              </a:ext>
            </a:extLst>
          </p:cNvPr>
          <p:cNvSpPr txBox="1"/>
          <p:nvPr/>
        </p:nvSpPr>
        <p:spPr>
          <a:xfrm>
            <a:off x="8127430" y="4889972"/>
            <a:ext cx="4872036" cy="507907"/>
          </a:xfrm>
          <a:prstGeom prst="rect">
            <a:avLst/>
          </a:prstGeom>
          <a:noFill/>
        </p:spPr>
        <p:txBody>
          <a:bodyPr wrap="square" lIns="0" tIns="0" rIns="0" bIns="0" rtlCol="0" anchor="t" anchorCtr="0">
            <a:noAutofit/>
          </a:bodyPr>
          <a:lstStyle/>
          <a:p>
            <a:pPr>
              <a:lnSpc>
                <a:spcPct val="90000"/>
              </a:lnSpc>
              <a:spcBef>
                <a:spcPts val="1200"/>
              </a:spcBef>
              <a:defRPr/>
            </a:pPr>
            <a:r>
              <a:rPr lang="en-US" sz="2400" dirty="0">
                <a:solidFill>
                  <a:srgbClr val="58595B"/>
                </a:solidFill>
              </a:rPr>
              <a:t>Deliver Trusted Data  </a:t>
            </a:r>
          </a:p>
          <a:p>
            <a:pPr>
              <a:lnSpc>
                <a:spcPct val="90000"/>
              </a:lnSpc>
              <a:spcBef>
                <a:spcPts val="1200"/>
              </a:spcBef>
              <a:defRPr/>
            </a:pPr>
            <a:endParaRPr lang="en-US" sz="2400" dirty="0">
              <a:solidFill>
                <a:srgbClr val="46575E"/>
              </a:solidFill>
              <a:ea typeface="Calibri" charset="0"/>
              <a:cs typeface="Calibri" charset="0"/>
            </a:endParaRPr>
          </a:p>
        </p:txBody>
      </p:sp>
      <p:pic>
        <p:nvPicPr>
          <p:cNvPr id="26" name="Picture 25"/>
          <p:cNvPicPr>
            <a:picLocks noChangeAspect="1"/>
          </p:cNvPicPr>
          <p:nvPr/>
        </p:nvPicPr>
        <p:blipFill>
          <a:blip r:embed="rId3"/>
          <a:stretch>
            <a:fillRect/>
          </a:stretch>
        </p:blipFill>
        <p:spPr>
          <a:xfrm>
            <a:off x="330801" y="2241319"/>
            <a:ext cx="4107152" cy="3565311"/>
          </a:xfrm>
          <a:prstGeom prst="rect">
            <a:avLst/>
          </a:prstGeom>
        </p:spPr>
      </p:pic>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7978" y="2013798"/>
            <a:ext cx="3909219" cy="35401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8346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9674683" y="3491123"/>
            <a:ext cx="1686114" cy="268393"/>
          </a:xfrm>
          <a:prstGeom prst="rect">
            <a:avLst/>
          </a:prstGeom>
          <a:solidFill>
            <a:schemeClr val="bg2"/>
          </a:solid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Event Hubs</a:t>
            </a:r>
          </a:p>
        </p:txBody>
      </p:sp>
      <p:sp>
        <p:nvSpPr>
          <p:cNvPr id="72" name="Rectangle 71"/>
          <p:cNvSpPr/>
          <p:nvPr/>
        </p:nvSpPr>
        <p:spPr>
          <a:xfrm>
            <a:off x="9669762" y="3176375"/>
            <a:ext cx="1686114" cy="268393"/>
          </a:xfrm>
          <a:prstGeom prst="rect">
            <a:avLst/>
          </a:prstGeom>
          <a:solidFill>
            <a:schemeClr val="bg2"/>
          </a:solid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Applications / APIs</a:t>
            </a:r>
          </a:p>
        </p:txBody>
      </p:sp>
      <p:sp>
        <p:nvSpPr>
          <p:cNvPr id="73" name="Rectangle 72"/>
          <p:cNvSpPr/>
          <p:nvPr/>
        </p:nvSpPr>
        <p:spPr>
          <a:xfrm>
            <a:off x="9674683" y="3805871"/>
            <a:ext cx="1686114" cy="268393"/>
          </a:xfrm>
          <a:prstGeom prst="rect">
            <a:avLst/>
          </a:prstGeom>
          <a:solidFill>
            <a:schemeClr val="bg2"/>
          </a:solid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NoSQL &amp; Graph</a:t>
            </a:r>
          </a:p>
        </p:txBody>
      </p:sp>
      <p:sp>
        <p:nvSpPr>
          <p:cNvPr id="74" name="Rectangle 73"/>
          <p:cNvSpPr/>
          <p:nvPr/>
        </p:nvSpPr>
        <p:spPr>
          <a:xfrm>
            <a:off x="9677766" y="4435368"/>
            <a:ext cx="1686114" cy="268393"/>
          </a:xfrm>
          <a:prstGeom prst="rect">
            <a:avLst/>
          </a:prstGeom>
          <a:solidFill>
            <a:schemeClr val="bg2"/>
          </a:solid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Warehouse / Marts</a:t>
            </a:r>
          </a:p>
        </p:txBody>
      </p:sp>
      <p:sp>
        <p:nvSpPr>
          <p:cNvPr id="76" name="Rectangle 75"/>
          <p:cNvSpPr/>
          <p:nvPr/>
        </p:nvSpPr>
        <p:spPr>
          <a:xfrm>
            <a:off x="1447800" y="5238751"/>
            <a:ext cx="10058400" cy="422047"/>
          </a:xfrm>
          <a:prstGeom prst="rect">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5F5F5F">
                    <a:lumMod val="20000"/>
                    <a:lumOff val="80000"/>
                  </a:srgbClr>
                </a:solidFill>
              </a:rPr>
              <a:t>PaaS / Platforms (Java, Kafka, Hadoop, Spark, Database etc)</a:t>
            </a:r>
          </a:p>
        </p:txBody>
      </p:sp>
      <p:sp>
        <p:nvSpPr>
          <p:cNvPr id="77" name="Rectangle 76"/>
          <p:cNvSpPr/>
          <p:nvPr/>
        </p:nvSpPr>
        <p:spPr>
          <a:xfrm>
            <a:off x="1447800" y="5673954"/>
            <a:ext cx="10058400" cy="422047"/>
          </a:xfrm>
          <a:prstGeom prst="rect">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5F5F5F">
                    <a:lumMod val="20000"/>
                    <a:lumOff val="80000"/>
                  </a:srgbClr>
                </a:solidFill>
              </a:rPr>
              <a:t>IaaS / Infrastructure (Compute, Storage, Engineered Systems etc.)</a:t>
            </a:r>
          </a:p>
        </p:txBody>
      </p:sp>
      <p:sp>
        <p:nvSpPr>
          <p:cNvPr id="78" name="Rectangle 77"/>
          <p:cNvSpPr/>
          <p:nvPr/>
        </p:nvSpPr>
        <p:spPr>
          <a:xfrm rot="16200000">
            <a:off x="-518339" y="4299423"/>
            <a:ext cx="3000857" cy="572418"/>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Poly Structured Data Sources</a:t>
            </a:r>
          </a:p>
        </p:txBody>
      </p:sp>
      <p:sp>
        <p:nvSpPr>
          <p:cNvPr id="6" name="Arrow: Chevron 5"/>
          <p:cNvSpPr/>
          <p:nvPr/>
        </p:nvSpPr>
        <p:spPr>
          <a:xfrm>
            <a:off x="3962400" y="3085204"/>
            <a:ext cx="3048000" cy="1694688"/>
          </a:xfrm>
          <a:prstGeom prst="chevron">
            <a:avLst>
              <a:gd name="adj" fmla="val 34532"/>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Transform</a:t>
            </a:r>
            <a:br>
              <a:rPr lang="en-US">
                <a:solidFill>
                  <a:srgbClr val="FFFFFF"/>
                </a:solidFill>
              </a:rPr>
            </a:br>
            <a:r>
              <a:rPr lang="en-US">
                <a:solidFill>
                  <a:srgbClr val="FFFFFF"/>
                </a:solidFill>
              </a:rPr>
              <a:t>(E-LT &amp; ETL)</a:t>
            </a:r>
          </a:p>
        </p:txBody>
      </p:sp>
      <p:sp>
        <p:nvSpPr>
          <p:cNvPr id="59" name="Arrow: Pentagon 58"/>
          <p:cNvSpPr/>
          <p:nvPr/>
        </p:nvSpPr>
        <p:spPr>
          <a:xfrm>
            <a:off x="1447800" y="3085204"/>
            <a:ext cx="3200400" cy="1694688"/>
          </a:xfrm>
          <a:prstGeom prst="homePlate">
            <a:avLst>
              <a:gd name="adj" fmla="val 34173"/>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endParaRPr lang="en-US">
              <a:solidFill>
                <a:srgbClr val="FFFFFF"/>
              </a:solidFill>
            </a:endParaRPr>
          </a:p>
        </p:txBody>
      </p:sp>
      <p:sp>
        <p:nvSpPr>
          <p:cNvPr id="60" name="Arrow: Chevron 59"/>
          <p:cNvSpPr/>
          <p:nvPr/>
        </p:nvSpPr>
        <p:spPr>
          <a:xfrm>
            <a:off x="6172200" y="3085204"/>
            <a:ext cx="2590800" cy="1694688"/>
          </a:xfrm>
          <a:prstGeom prst="chevron">
            <a:avLst>
              <a:gd name="adj" fmla="val 33813"/>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 name="Arrow: Pentagon 2"/>
          <p:cNvSpPr/>
          <p:nvPr/>
        </p:nvSpPr>
        <p:spPr>
          <a:xfrm>
            <a:off x="1447800" y="3085204"/>
            <a:ext cx="1905000" cy="838200"/>
          </a:xfrm>
          <a:prstGeom prst="homePlate">
            <a:avLst>
              <a:gd name="adj" fmla="val 43455"/>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Prepare</a:t>
            </a:r>
          </a:p>
        </p:txBody>
      </p:sp>
      <p:sp>
        <p:nvSpPr>
          <p:cNvPr id="58" name="Arrow: Pentagon 57"/>
          <p:cNvSpPr/>
          <p:nvPr/>
        </p:nvSpPr>
        <p:spPr>
          <a:xfrm>
            <a:off x="1447800" y="3967600"/>
            <a:ext cx="1905000" cy="812292"/>
          </a:xfrm>
          <a:prstGeom prst="homePlate">
            <a:avLst>
              <a:gd name="adj" fmla="val 43455"/>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Replicate</a:t>
            </a:r>
          </a:p>
        </p:txBody>
      </p:sp>
      <p:sp>
        <p:nvSpPr>
          <p:cNvPr id="61" name="Arrow: Chevron 60"/>
          <p:cNvSpPr/>
          <p:nvPr/>
        </p:nvSpPr>
        <p:spPr>
          <a:xfrm>
            <a:off x="7772400" y="3085204"/>
            <a:ext cx="1828800" cy="1693298"/>
          </a:xfrm>
          <a:prstGeom prst="chevron">
            <a:avLst>
              <a:gd name="adj" fmla="val 33775"/>
            </a:avLst>
          </a:prstGeom>
          <a:solidFill>
            <a:schemeClr val="accent1"/>
          </a:solid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TextBox 7"/>
          <p:cNvSpPr txBox="1"/>
          <p:nvPr/>
        </p:nvSpPr>
        <p:spPr>
          <a:xfrm>
            <a:off x="8458201" y="3688173"/>
            <a:ext cx="881143" cy="498598"/>
          </a:xfrm>
          <a:prstGeom prst="rect">
            <a:avLst/>
          </a:prstGeom>
          <a:solidFill>
            <a:schemeClr val="accent1"/>
          </a:solidFill>
        </p:spPr>
        <p:txBody>
          <a:bodyPr wrap="square" lIns="0" tIns="0" rIns="0" bIns="0" rtlCol="0">
            <a:spAutoFit/>
          </a:bodyPr>
          <a:lstStyle/>
          <a:p>
            <a:pPr>
              <a:lnSpc>
                <a:spcPct val="90000"/>
              </a:lnSpc>
            </a:pPr>
            <a:r>
              <a:rPr lang="en-US">
                <a:solidFill>
                  <a:srgbClr val="FFFFFF"/>
                </a:solidFill>
              </a:rPr>
              <a:t>Publish &amp;</a:t>
            </a:r>
            <a:br>
              <a:rPr lang="en-US">
                <a:solidFill>
                  <a:srgbClr val="FFFFFF"/>
                </a:solidFill>
              </a:rPr>
            </a:br>
            <a:r>
              <a:rPr lang="en-US">
                <a:solidFill>
                  <a:srgbClr val="FFFFFF"/>
                </a:solidFill>
              </a:rPr>
              <a:t>Provision</a:t>
            </a:r>
          </a:p>
        </p:txBody>
      </p:sp>
      <p:sp>
        <p:nvSpPr>
          <p:cNvPr id="12" name="Rectangle 11"/>
          <p:cNvSpPr/>
          <p:nvPr/>
        </p:nvSpPr>
        <p:spPr>
          <a:xfrm>
            <a:off x="1447800" y="4793609"/>
            <a:ext cx="10058400" cy="422047"/>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Unified Connectivity, Data Catalog &amp; Data Governance</a:t>
            </a:r>
          </a:p>
        </p:txBody>
      </p:sp>
      <p:grpSp>
        <p:nvGrpSpPr>
          <p:cNvPr id="13" name="Group 12"/>
          <p:cNvGrpSpPr/>
          <p:nvPr/>
        </p:nvGrpSpPr>
        <p:grpSpPr>
          <a:xfrm>
            <a:off x="1076880" y="2284903"/>
            <a:ext cx="9372600" cy="626465"/>
            <a:chOff x="989012" y="2287625"/>
            <a:chExt cx="9982200" cy="626465"/>
          </a:xfrm>
          <a:solidFill>
            <a:srgbClr val="8D3650"/>
          </a:solidFill>
          <a:effectLst>
            <a:outerShdw blurRad="50800" dist="38100" dir="2700000" algn="tl" rotWithShape="0">
              <a:prstClr val="black">
                <a:alpha val="40000"/>
              </a:prstClr>
            </a:outerShdw>
          </a:effectLst>
        </p:grpSpPr>
        <p:sp>
          <p:nvSpPr>
            <p:cNvPr id="80" name="Arrow: Right 79"/>
            <p:cNvSpPr/>
            <p:nvPr/>
          </p:nvSpPr>
          <p:spPr>
            <a:xfrm>
              <a:off x="7694612" y="2287625"/>
              <a:ext cx="3276600" cy="626465"/>
            </a:xfrm>
            <a:prstGeom prst="rightArrow">
              <a:avLst>
                <a:gd name="adj1" fmla="val 63623"/>
                <a:gd name="adj2" fmla="val 50000"/>
              </a:avLst>
            </a:prstGeom>
            <a:grp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a:solidFill>
                    <a:srgbClr val="FFFFFF"/>
                  </a:solidFill>
                </a:rPr>
                <a:t>Serve</a:t>
              </a:r>
            </a:p>
          </p:txBody>
        </p:sp>
        <p:sp>
          <p:nvSpPr>
            <p:cNvPr id="79" name="Arrow: Right 78"/>
            <p:cNvSpPr/>
            <p:nvPr/>
          </p:nvSpPr>
          <p:spPr>
            <a:xfrm>
              <a:off x="3645091" y="2287625"/>
              <a:ext cx="4810281" cy="626465"/>
            </a:xfrm>
            <a:prstGeom prst="rightArrow">
              <a:avLst>
                <a:gd name="adj1" fmla="val 63623"/>
                <a:gd name="adj2" fmla="val 50000"/>
              </a:avLst>
            </a:prstGeom>
            <a:grp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a:solidFill>
                    <a:srgbClr val="FFFFFF"/>
                  </a:solidFill>
                </a:rPr>
                <a:t>Process</a:t>
              </a:r>
            </a:p>
          </p:txBody>
        </p:sp>
        <p:sp>
          <p:nvSpPr>
            <p:cNvPr id="11" name="Arrow: Right 10"/>
            <p:cNvSpPr/>
            <p:nvPr/>
          </p:nvSpPr>
          <p:spPr>
            <a:xfrm>
              <a:off x="989012" y="2287625"/>
              <a:ext cx="2895600" cy="626465"/>
            </a:xfrm>
            <a:prstGeom prst="rightArrow">
              <a:avLst>
                <a:gd name="adj1" fmla="val 63623"/>
                <a:gd name="adj2" fmla="val 50000"/>
              </a:avLst>
            </a:prstGeom>
            <a:grp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a:solidFill>
                    <a:srgbClr val="FFFFFF"/>
                  </a:solidFill>
                </a:rPr>
                <a:t>Ingest</a:t>
              </a:r>
            </a:p>
          </p:txBody>
        </p:sp>
      </p:grpSp>
      <p:sp>
        <p:nvSpPr>
          <p:cNvPr id="84" name="Rectangle 83"/>
          <p:cNvSpPr/>
          <p:nvPr/>
        </p:nvSpPr>
        <p:spPr>
          <a:xfrm>
            <a:off x="9674683" y="4120619"/>
            <a:ext cx="1686114" cy="268393"/>
          </a:xfrm>
          <a:prstGeom prst="rect">
            <a:avLst/>
          </a:prstGeom>
          <a:solidFill>
            <a:schemeClr val="bg2"/>
          </a:solidFill>
          <a:ln w="63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a:solidFill>
                  <a:srgbClr val="46575E"/>
                </a:solidFill>
              </a:rPr>
              <a:t>Data Virtualization</a:t>
            </a:r>
          </a:p>
        </p:txBody>
      </p:sp>
      <p:sp>
        <p:nvSpPr>
          <p:cNvPr id="32" name="Title 1"/>
          <p:cNvSpPr>
            <a:spLocks noGrp="1"/>
          </p:cNvSpPr>
          <p:nvPr>
            <p:ph type="title"/>
          </p:nvPr>
        </p:nvSpPr>
        <p:spPr>
          <a:xfrm>
            <a:off x="533400" y="152400"/>
            <a:ext cx="11125200" cy="889000"/>
          </a:xfrm>
        </p:spPr>
        <p:txBody>
          <a:bodyPr/>
          <a:lstStyle/>
          <a:p>
            <a:r>
              <a:rPr lang="en-US" b="1">
                <a:solidFill>
                  <a:schemeClr val="accent1"/>
                </a:solidFill>
              </a:rPr>
              <a:t>Comprehensive </a:t>
            </a:r>
            <a:r>
              <a:rPr lang="en-US">
                <a:solidFill>
                  <a:schemeClr val="accent4"/>
                </a:solidFill>
              </a:rPr>
              <a:t>Data Integration In the Cloud</a:t>
            </a:r>
          </a:p>
        </p:txBody>
      </p:sp>
      <p:sp>
        <p:nvSpPr>
          <p:cNvPr id="35" name="TextBox 34"/>
          <p:cNvSpPr txBox="1"/>
          <p:nvPr/>
        </p:nvSpPr>
        <p:spPr>
          <a:xfrm>
            <a:off x="2290767" y="1597281"/>
            <a:ext cx="344753" cy="508792"/>
          </a:xfrm>
          <a:prstGeom prst="rect">
            <a:avLst/>
          </a:prstGeom>
          <a:noFill/>
        </p:spPr>
        <p:txBody>
          <a:bodyPr wrap="none" lIns="0" tIns="0" rIns="0" bIns="0" rtlCol="0">
            <a:noAutofit/>
          </a:bodyPr>
          <a:lstStyle/>
          <a:p>
            <a:pPr>
              <a:lnSpc>
                <a:spcPct val="90000"/>
              </a:lnSpc>
            </a:pPr>
            <a:r>
              <a:rPr lang="en-US" sz="2000" b="1">
                <a:solidFill>
                  <a:srgbClr val="8A133B"/>
                </a:solidFill>
              </a:rPr>
              <a:t>DBA</a:t>
            </a:r>
          </a:p>
          <a:p>
            <a:pPr>
              <a:lnSpc>
                <a:spcPct val="90000"/>
              </a:lnSpc>
            </a:pPr>
            <a:r>
              <a:rPr lang="en-US" sz="2000" b="1">
                <a:solidFill>
                  <a:srgbClr val="8A133B"/>
                </a:solidFill>
              </a:rPr>
              <a:t>&amp; Architects</a:t>
            </a:r>
          </a:p>
        </p:txBody>
      </p:sp>
      <p:sp>
        <p:nvSpPr>
          <p:cNvPr id="36" name="TextBox 35"/>
          <p:cNvSpPr txBox="1"/>
          <p:nvPr/>
        </p:nvSpPr>
        <p:spPr>
          <a:xfrm>
            <a:off x="6107295" y="1597281"/>
            <a:ext cx="344753" cy="508792"/>
          </a:xfrm>
          <a:prstGeom prst="rect">
            <a:avLst/>
          </a:prstGeom>
          <a:noFill/>
        </p:spPr>
        <p:txBody>
          <a:bodyPr wrap="none" lIns="0" tIns="0" rIns="0" bIns="0" rtlCol="0">
            <a:noAutofit/>
          </a:bodyPr>
          <a:lstStyle/>
          <a:p>
            <a:pPr>
              <a:lnSpc>
                <a:spcPct val="90000"/>
              </a:lnSpc>
            </a:pPr>
            <a:r>
              <a:rPr lang="en-US" sz="2000" b="1">
                <a:solidFill>
                  <a:srgbClr val="8A133B"/>
                </a:solidFill>
              </a:rPr>
              <a:t>ETL</a:t>
            </a:r>
          </a:p>
          <a:p>
            <a:pPr>
              <a:lnSpc>
                <a:spcPct val="90000"/>
              </a:lnSpc>
            </a:pPr>
            <a:r>
              <a:rPr lang="en-US" sz="2000" b="1">
                <a:solidFill>
                  <a:srgbClr val="8A133B"/>
                </a:solidFill>
              </a:rPr>
              <a:t>Developer</a:t>
            </a:r>
          </a:p>
        </p:txBody>
      </p:sp>
      <p:sp>
        <p:nvSpPr>
          <p:cNvPr id="37" name="TextBox 36"/>
          <p:cNvSpPr txBox="1"/>
          <p:nvPr/>
        </p:nvSpPr>
        <p:spPr>
          <a:xfrm>
            <a:off x="10018448" y="1597281"/>
            <a:ext cx="344753" cy="508792"/>
          </a:xfrm>
          <a:prstGeom prst="rect">
            <a:avLst/>
          </a:prstGeom>
          <a:noFill/>
        </p:spPr>
        <p:txBody>
          <a:bodyPr wrap="none" lIns="0" tIns="0" rIns="0" bIns="0" rtlCol="0">
            <a:noAutofit/>
          </a:bodyPr>
          <a:lstStyle/>
          <a:p>
            <a:pPr>
              <a:lnSpc>
                <a:spcPct val="90000"/>
              </a:lnSpc>
            </a:pPr>
            <a:r>
              <a:rPr lang="en-US" sz="2000" b="1">
                <a:solidFill>
                  <a:srgbClr val="8A133B"/>
                </a:solidFill>
              </a:rPr>
              <a:t>Data</a:t>
            </a:r>
          </a:p>
          <a:p>
            <a:pPr>
              <a:lnSpc>
                <a:spcPct val="90000"/>
              </a:lnSpc>
            </a:pPr>
            <a:r>
              <a:rPr lang="en-US" sz="2000" b="1">
                <a:solidFill>
                  <a:srgbClr val="8A133B"/>
                </a:solidFill>
              </a:rPr>
              <a:t>Steward</a:t>
            </a:r>
          </a:p>
        </p:txBody>
      </p:sp>
      <p:pic>
        <p:nvPicPr>
          <p:cNvPr id="40" name="Picture 3" descr="C:\Users\dsgray.ORADEV\Documents\ODI\AAAAAPPTS\Misc Images\Misc Images\All_Icons\Executive_female\PNG\ic-Executive_female-red.png"/>
          <p:cNvPicPr>
            <a:picLocks noChangeAspect="1" noChangeArrowheads="1"/>
          </p:cNvPicPr>
          <p:nvPr/>
        </p:nvPicPr>
        <p:blipFill rotWithShape="1">
          <a:blip r:embed="rId3" cstate="screen">
            <a:duotone>
              <a:schemeClr val="accent2">
                <a:shade val="45000"/>
                <a:satMod val="135000"/>
              </a:schemeClr>
              <a:prstClr val="white"/>
            </a:duotone>
            <a:extLst>
              <a:ext uri="{28A0092B-C50C-407E-A947-70E740481C1C}">
                <a14:useLocalDpi xmlns:a14="http://schemas.microsoft.com/office/drawing/2010/main"/>
              </a:ext>
            </a:extLst>
          </a:blip>
          <a:srcRect l="22250" t="16528" r="22917" b="16804"/>
          <a:stretch/>
        </p:blipFill>
        <p:spPr bwMode="auto">
          <a:xfrm>
            <a:off x="8966310" y="1179088"/>
            <a:ext cx="951750" cy="1157142"/>
          </a:xfrm>
          <a:prstGeom prst="rect">
            <a:avLst/>
          </a:prstGeom>
          <a:noFill/>
        </p:spPr>
      </p:pic>
      <p:pic>
        <p:nvPicPr>
          <p:cNvPr id="41" name="Picture 2" descr="C:\Users\dsgray.ORADEV\Documents\ODI\AAAAAPPTS\Misc Images\Misc Images\All_Icons\DatabaseAdministrator_female\PNG\ic-DatabaseAdministrator_female-red.png"/>
          <p:cNvPicPr>
            <a:picLocks noChangeAspect="1" noChangeArrowheads="1"/>
          </p:cNvPicPr>
          <p:nvPr/>
        </p:nvPicPr>
        <p:blipFill rotWithShape="1">
          <a:blip r:embed="rId4" cstate="screen">
            <a:duotone>
              <a:schemeClr val="accent2">
                <a:shade val="45000"/>
                <a:satMod val="135000"/>
              </a:schemeClr>
              <a:prstClr val="white"/>
            </a:duotone>
            <a:extLst>
              <a:ext uri="{28A0092B-C50C-407E-A947-70E740481C1C}">
                <a14:useLocalDpi xmlns:a14="http://schemas.microsoft.com/office/drawing/2010/main"/>
              </a:ext>
            </a:extLst>
          </a:blip>
          <a:srcRect l="23994" t="16667" r="24334" b="16667"/>
          <a:stretch/>
        </p:blipFill>
        <p:spPr bwMode="auto">
          <a:xfrm>
            <a:off x="1208556" y="1179088"/>
            <a:ext cx="896889" cy="1157142"/>
          </a:xfrm>
          <a:prstGeom prst="rect">
            <a:avLst/>
          </a:prstGeom>
          <a:noFill/>
        </p:spPr>
      </p:pic>
      <p:pic>
        <p:nvPicPr>
          <p:cNvPr id="42" name="Picture 41"/>
          <p:cNvPicPr>
            <a:picLocks noChangeAspect="1"/>
          </p:cNvPicPr>
          <p:nvPr/>
        </p:nvPicPr>
        <p:blipFill>
          <a:blip r:embed="rId5">
            <a:duotone>
              <a:schemeClr val="accent2">
                <a:shade val="45000"/>
                <a:satMod val="135000"/>
              </a:schemeClr>
              <a:prstClr val="white"/>
            </a:duotone>
          </a:blip>
          <a:stretch>
            <a:fillRect/>
          </a:stretch>
        </p:blipFill>
        <p:spPr>
          <a:xfrm>
            <a:off x="5033234" y="1178988"/>
            <a:ext cx="931580" cy="1157242"/>
          </a:xfrm>
          <a:prstGeom prst="rect">
            <a:avLst/>
          </a:prstGeom>
        </p:spPr>
      </p:pic>
      <p:sp>
        <p:nvSpPr>
          <p:cNvPr id="33" name="TextBox 32"/>
          <p:cNvSpPr txBox="1"/>
          <p:nvPr/>
        </p:nvSpPr>
        <p:spPr>
          <a:xfrm>
            <a:off x="6935559" y="3688173"/>
            <a:ext cx="990600" cy="498598"/>
          </a:xfrm>
          <a:prstGeom prst="rect">
            <a:avLst/>
          </a:prstGeom>
          <a:solidFill>
            <a:schemeClr val="accent1"/>
          </a:solidFill>
        </p:spPr>
        <p:txBody>
          <a:bodyPr wrap="square" lIns="0" tIns="0" rIns="0" bIns="0" rtlCol="0">
            <a:spAutoFit/>
          </a:bodyPr>
          <a:lstStyle/>
          <a:p>
            <a:pPr>
              <a:lnSpc>
                <a:spcPct val="90000"/>
              </a:lnSpc>
            </a:pPr>
            <a:r>
              <a:rPr lang="en-US">
                <a:solidFill>
                  <a:srgbClr val="FFFFFF"/>
                </a:solidFill>
              </a:rPr>
              <a:t>Cleanse &amp;</a:t>
            </a:r>
            <a:br>
              <a:rPr lang="en-US">
                <a:solidFill>
                  <a:srgbClr val="FFFFFF"/>
                </a:solidFill>
              </a:rPr>
            </a:br>
            <a:r>
              <a:rPr lang="en-US">
                <a:solidFill>
                  <a:srgbClr val="FFFFFF"/>
                </a:solidFill>
              </a:rPr>
              <a:t>Match</a:t>
            </a:r>
          </a:p>
        </p:txBody>
      </p:sp>
      <p:sp>
        <p:nvSpPr>
          <p:cNvPr id="34" name="TextBox 33"/>
          <p:cNvSpPr txBox="1"/>
          <p:nvPr/>
        </p:nvSpPr>
        <p:spPr>
          <a:xfrm>
            <a:off x="3389542" y="3688173"/>
            <a:ext cx="877659" cy="498598"/>
          </a:xfrm>
          <a:prstGeom prst="rect">
            <a:avLst/>
          </a:prstGeom>
          <a:solidFill>
            <a:schemeClr val="accent1"/>
          </a:solidFill>
        </p:spPr>
        <p:txBody>
          <a:bodyPr wrap="square" lIns="0" tIns="0" rIns="0" bIns="0" rtlCol="0">
            <a:spAutoFit/>
          </a:bodyPr>
          <a:lstStyle/>
          <a:p>
            <a:pPr>
              <a:lnSpc>
                <a:spcPct val="90000"/>
              </a:lnSpc>
            </a:pPr>
            <a:r>
              <a:rPr lang="en-US">
                <a:solidFill>
                  <a:srgbClr val="FFFFFF"/>
                </a:solidFill>
              </a:rPr>
              <a:t>Profile</a:t>
            </a:r>
            <a:br>
              <a:rPr lang="en-US">
                <a:solidFill>
                  <a:srgbClr val="FFFFFF"/>
                </a:solidFill>
              </a:rPr>
            </a:br>
            <a:r>
              <a:rPr lang="en-US">
                <a:solidFill>
                  <a:srgbClr val="FFFFFF"/>
                </a:solidFill>
              </a:rPr>
              <a:t>&amp; Enrich</a:t>
            </a:r>
          </a:p>
        </p:txBody>
      </p:sp>
    </p:spTree>
    <p:extLst>
      <p:ext uri="{BB962C8B-B14F-4D97-AF65-F5344CB8AC3E}">
        <p14:creationId xmlns:p14="http://schemas.microsoft.com/office/powerpoint/2010/main" val="59454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rallelogram 29"/>
          <p:cNvSpPr/>
          <p:nvPr/>
        </p:nvSpPr>
        <p:spPr>
          <a:xfrm>
            <a:off x="4267200" y="508597"/>
            <a:ext cx="8458200" cy="1282216"/>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1" name="TextBox 30"/>
          <p:cNvSpPr txBox="1"/>
          <p:nvPr/>
        </p:nvSpPr>
        <p:spPr>
          <a:xfrm>
            <a:off x="5105400" y="613062"/>
            <a:ext cx="6134828" cy="1111046"/>
          </a:xfrm>
          <a:prstGeom prst="rect">
            <a:avLst/>
          </a:prstGeom>
          <a:noFill/>
        </p:spPr>
        <p:txBody>
          <a:bodyPr wrap="square" lIns="0" tIns="0" rIns="0" bIns="0" rtlCol="0" anchor="ctr" anchorCtr="0">
            <a:noAutofit/>
          </a:bodyPr>
          <a:lstStyle/>
          <a:p>
            <a:pPr algn="ctr">
              <a:lnSpc>
                <a:spcPct val="90000"/>
              </a:lnSpc>
            </a:pPr>
            <a:r>
              <a:rPr lang="en-US" sz="6000">
                <a:solidFill>
                  <a:srgbClr val="FFFFFF"/>
                </a:solidFill>
                <a:ea typeface="Calibri" charset="0"/>
                <a:cs typeface="Calibri" charset="0"/>
              </a:rPr>
              <a:t>Open Platform</a:t>
            </a:r>
          </a:p>
        </p:txBody>
      </p:sp>
      <p:sp>
        <p:nvSpPr>
          <p:cNvPr id="32" name="Rounded Rectangle 6"/>
          <p:cNvSpPr/>
          <p:nvPr/>
        </p:nvSpPr>
        <p:spPr>
          <a:xfrm>
            <a:off x="600891" y="2080864"/>
            <a:ext cx="2209800" cy="3200400"/>
          </a:xfrm>
          <a:prstGeom prst="roundRect">
            <a:avLst>
              <a:gd name="adj" fmla="val 9573"/>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3" name="Round Same Side Corner Rectangle 65"/>
          <p:cNvSpPr/>
          <p:nvPr/>
        </p:nvSpPr>
        <p:spPr>
          <a:xfrm>
            <a:off x="600891" y="2080864"/>
            <a:ext cx="2209800" cy="609600"/>
          </a:xfrm>
          <a:prstGeom prst="round2SameRect">
            <a:avLst>
              <a:gd name="adj1" fmla="val 34548"/>
              <a:gd name="adj2" fmla="val 0"/>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Business Data</a:t>
            </a:r>
            <a:br>
              <a:rPr lang="en-US">
                <a:solidFill>
                  <a:srgbClr val="FFFFFF"/>
                </a:solidFill>
              </a:rPr>
            </a:br>
            <a:r>
              <a:rPr lang="en-US">
                <a:solidFill>
                  <a:srgbClr val="FFFFFF"/>
                </a:solidFill>
              </a:rPr>
              <a:t>OLTP/Applications</a:t>
            </a:r>
          </a:p>
        </p:txBody>
      </p:sp>
      <p:sp>
        <p:nvSpPr>
          <p:cNvPr id="34" name="Rounded Rectangle 6"/>
          <p:cNvSpPr/>
          <p:nvPr/>
        </p:nvSpPr>
        <p:spPr>
          <a:xfrm>
            <a:off x="3254829" y="2080864"/>
            <a:ext cx="4965411" cy="3200400"/>
          </a:xfrm>
          <a:prstGeom prst="roundRect">
            <a:avLst>
              <a:gd name="adj" fmla="val 6852"/>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5" name="Round Same Side Corner Rectangle 65"/>
          <p:cNvSpPr/>
          <p:nvPr/>
        </p:nvSpPr>
        <p:spPr>
          <a:xfrm>
            <a:off x="3254829" y="2080864"/>
            <a:ext cx="4965411" cy="609600"/>
          </a:xfrm>
          <a:prstGeom prst="round2SameRect">
            <a:avLst>
              <a:gd name="adj1" fmla="val 34548"/>
              <a:gd name="adj2" fmla="val 0"/>
            </a:avLst>
          </a:prstGeom>
          <a:solidFill>
            <a:schemeClr val="accent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a:solidFill>
                  <a:srgbClr val="FFFFFF"/>
                </a:solidFill>
              </a:rPr>
              <a:t>Oracle Data Integration Platform Cloud</a:t>
            </a:r>
          </a:p>
        </p:txBody>
      </p:sp>
      <p:sp>
        <p:nvSpPr>
          <p:cNvPr id="36" name="Rounded Rectangle 6"/>
          <p:cNvSpPr/>
          <p:nvPr/>
        </p:nvSpPr>
        <p:spPr>
          <a:xfrm>
            <a:off x="8686800" y="2080864"/>
            <a:ext cx="2209800" cy="3200400"/>
          </a:xfrm>
          <a:prstGeom prst="roundRect">
            <a:avLst>
              <a:gd name="adj" fmla="val 9573"/>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7" name="Round Same Side Corner Rectangle 65"/>
          <p:cNvSpPr/>
          <p:nvPr/>
        </p:nvSpPr>
        <p:spPr>
          <a:xfrm>
            <a:off x="8686800" y="2080864"/>
            <a:ext cx="2209800" cy="609600"/>
          </a:xfrm>
          <a:prstGeom prst="round2SameRect">
            <a:avLst>
              <a:gd name="adj1" fmla="val 34548"/>
              <a:gd name="adj2" fmla="val 0"/>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solidFill>
                  <a:srgbClr val="FFFFFF"/>
                </a:solidFill>
              </a:rPr>
              <a:t>Analytics / OLAP</a:t>
            </a:r>
            <a:br>
              <a:rPr lang="en-US">
                <a:solidFill>
                  <a:srgbClr val="FFFFFF"/>
                </a:solidFill>
              </a:rPr>
            </a:br>
            <a:r>
              <a:rPr lang="en-US">
                <a:solidFill>
                  <a:srgbClr val="FFFFFF"/>
                </a:solidFill>
              </a:rPr>
              <a:t>and Serving Layers</a:t>
            </a:r>
          </a:p>
        </p:txBody>
      </p:sp>
      <p:sp>
        <p:nvSpPr>
          <p:cNvPr id="17" name="TextBox 16"/>
          <p:cNvSpPr txBox="1"/>
          <p:nvPr/>
        </p:nvSpPr>
        <p:spPr>
          <a:xfrm>
            <a:off x="3553686" y="2914711"/>
            <a:ext cx="914400" cy="914400"/>
          </a:xfrm>
          <a:prstGeom prst="rect">
            <a:avLst/>
          </a:prstGeom>
          <a:noFill/>
        </p:spPr>
        <p:txBody>
          <a:bodyPr wrap="none" lIns="0" tIns="0" rIns="0" bIns="0" rtlCol="0">
            <a:noAutofit/>
          </a:bodyPr>
          <a:lstStyle/>
          <a:p>
            <a:pPr>
              <a:lnSpc>
                <a:spcPct val="90000"/>
              </a:lnSpc>
            </a:pPr>
            <a:r>
              <a:rPr lang="en-US" sz="2800">
                <a:solidFill>
                  <a:srgbClr val="46575E"/>
                </a:solidFill>
              </a:rPr>
              <a:t>Runs on </a:t>
            </a:r>
            <a:r>
              <a:rPr lang="en-US" sz="2800" b="1">
                <a:solidFill>
                  <a:srgbClr val="FF0000"/>
                </a:solidFill>
              </a:rPr>
              <a:t>Oracle Cloud</a:t>
            </a:r>
          </a:p>
          <a:p>
            <a:pPr>
              <a:lnSpc>
                <a:spcPct val="90000"/>
              </a:lnSpc>
            </a:pPr>
            <a:endParaRPr lang="en-US" sz="2400">
              <a:solidFill>
                <a:srgbClr val="46575E"/>
              </a:solidFill>
            </a:endParaRPr>
          </a:p>
          <a:p>
            <a:pPr>
              <a:lnSpc>
                <a:spcPct val="90000"/>
              </a:lnSpc>
            </a:pPr>
            <a:r>
              <a:rPr lang="en-US" sz="2800">
                <a:solidFill>
                  <a:srgbClr val="46575E"/>
                </a:solidFill>
              </a:rPr>
              <a:t>Runs on </a:t>
            </a:r>
            <a:r>
              <a:rPr lang="en-US" sz="2800" b="1">
                <a:solidFill>
                  <a:srgbClr val="46575E"/>
                </a:solidFill>
              </a:rPr>
              <a:t>Premise</a:t>
            </a:r>
            <a:br>
              <a:rPr lang="en-US" sz="2800" b="1">
                <a:solidFill>
                  <a:srgbClr val="46575E"/>
                </a:solidFill>
              </a:rPr>
            </a:br>
            <a:r>
              <a:rPr lang="en-US" sz="1600" i="1">
                <a:solidFill>
                  <a:srgbClr val="46575E"/>
                </a:solidFill>
              </a:rPr>
              <a:t>(cloud machine or remote agent…)</a:t>
            </a:r>
            <a:endParaRPr lang="en-US" sz="2800" b="1">
              <a:solidFill>
                <a:srgbClr val="46575E"/>
              </a:solidFill>
            </a:endParaRPr>
          </a:p>
          <a:p>
            <a:pPr>
              <a:lnSpc>
                <a:spcPct val="90000"/>
              </a:lnSpc>
            </a:pPr>
            <a:endParaRPr lang="en-US">
              <a:solidFill>
                <a:srgbClr val="46575E"/>
              </a:solidFill>
            </a:endParaRPr>
          </a:p>
          <a:p>
            <a:pPr>
              <a:lnSpc>
                <a:spcPct val="90000"/>
              </a:lnSpc>
            </a:pPr>
            <a:r>
              <a:rPr lang="en-US" sz="2800">
                <a:solidFill>
                  <a:srgbClr val="46575E"/>
                </a:solidFill>
              </a:rPr>
              <a:t>Runs on </a:t>
            </a:r>
            <a:r>
              <a:rPr lang="en-US" sz="2800" b="1">
                <a:solidFill>
                  <a:srgbClr val="FF7700"/>
                </a:solidFill>
              </a:rPr>
              <a:t>Amazon</a:t>
            </a:r>
            <a:br>
              <a:rPr lang="en-US" sz="2800">
                <a:solidFill>
                  <a:srgbClr val="46575E"/>
                </a:solidFill>
              </a:rPr>
            </a:br>
            <a:r>
              <a:rPr lang="en-US" sz="1600" i="1">
                <a:solidFill>
                  <a:srgbClr val="46575E"/>
                </a:solidFill>
              </a:rPr>
              <a:t>(remote agent on any cloud…)</a:t>
            </a:r>
            <a:endParaRPr lang="en-US" sz="2800" i="1">
              <a:solidFill>
                <a:srgbClr val="46575E"/>
              </a:solidFill>
            </a:endParaRPr>
          </a:p>
        </p:txBody>
      </p:sp>
      <p:pic>
        <p:nvPicPr>
          <p:cNvPr id="19" name="Picture 18"/>
          <p:cNvPicPr>
            <a:picLocks noChangeAspect="1"/>
          </p:cNvPicPr>
          <p:nvPr/>
        </p:nvPicPr>
        <p:blipFill>
          <a:blip r:embed="rId4"/>
          <a:stretch>
            <a:fillRect/>
          </a:stretch>
        </p:blipFill>
        <p:spPr>
          <a:xfrm>
            <a:off x="6957623" y="2842865"/>
            <a:ext cx="914400" cy="706581"/>
          </a:xfrm>
          <a:prstGeom prst="rect">
            <a:avLst/>
          </a:prstGeom>
        </p:spPr>
      </p:pic>
      <p:pic>
        <p:nvPicPr>
          <p:cNvPr id="38" name="Picture 37"/>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72361" y="3760895"/>
            <a:ext cx="484927" cy="510082"/>
          </a:xfrm>
          <a:prstGeom prst="rect">
            <a:avLst/>
          </a:prstGeom>
        </p:spPr>
      </p:pic>
      <p:pic>
        <p:nvPicPr>
          <p:cNvPr id="40" name="Picture 4" descr="https://www.percona.com/blog/wp-content/uploads/2014/03/amazon-web-services-300x110.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930973" y="4521566"/>
            <a:ext cx="967700" cy="354824"/>
          </a:xfrm>
          <a:prstGeom prst="rect">
            <a:avLst/>
          </a:prstGeom>
          <a:noFill/>
          <a:extLst>
            <a:ext uri="{909E8E84-426E-40DD-AFC4-6F175D3DCCD1}">
              <a14:hiddenFill xmlns:a14="http://schemas.microsoft.com/office/drawing/2010/main">
                <a:solidFill>
                  <a:srgbClr val="FFFFFF"/>
                </a:solidFill>
              </a14:hiddenFill>
            </a:ext>
          </a:extLst>
        </p:spPr>
      </p:pic>
      <p:sp>
        <p:nvSpPr>
          <p:cNvPr id="44" name="Rounded Rectangle 6"/>
          <p:cNvSpPr/>
          <p:nvPr/>
        </p:nvSpPr>
        <p:spPr>
          <a:xfrm>
            <a:off x="3733801" y="5522646"/>
            <a:ext cx="7162799" cy="725754"/>
          </a:xfrm>
          <a:prstGeom prst="roundRect">
            <a:avLst>
              <a:gd name="adj" fmla="val 19172"/>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3" name="Round Same Side Corner Rectangle 65"/>
          <p:cNvSpPr/>
          <p:nvPr/>
        </p:nvSpPr>
        <p:spPr>
          <a:xfrm rot="16200000">
            <a:off x="3495611" y="5275922"/>
            <a:ext cx="725753" cy="1219200"/>
          </a:xfrm>
          <a:prstGeom prst="round2SameRect">
            <a:avLst>
              <a:gd name="adj1" fmla="val 27348"/>
              <a:gd name="adj2" fmla="val 0"/>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3" name="TextBox 22"/>
          <p:cNvSpPr txBox="1"/>
          <p:nvPr/>
        </p:nvSpPr>
        <p:spPr>
          <a:xfrm>
            <a:off x="3437709" y="5636241"/>
            <a:ext cx="914400" cy="533400"/>
          </a:xfrm>
          <a:prstGeom prst="rect">
            <a:avLst/>
          </a:prstGeom>
          <a:noFill/>
        </p:spPr>
        <p:txBody>
          <a:bodyPr wrap="none" lIns="0" tIns="0" rIns="0" bIns="0" rtlCol="0">
            <a:noAutofit/>
          </a:bodyPr>
          <a:lstStyle/>
          <a:p>
            <a:pPr>
              <a:lnSpc>
                <a:spcPct val="90000"/>
              </a:lnSpc>
            </a:pPr>
            <a:r>
              <a:rPr lang="en-US">
                <a:solidFill>
                  <a:srgbClr val="FFFFFF"/>
                </a:solidFill>
              </a:rPr>
              <a:t>3</a:t>
            </a:r>
            <a:r>
              <a:rPr lang="en-US" baseline="30000">
                <a:solidFill>
                  <a:srgbClr val="FFFFFF"/>
                </a:solidFill>
              </a:rPr>
              <a:t>rd</a:t>
            </a:r>
            <a:r>
              <a:rPr lang="en-US">
                <a:solidFill>
                  <a:srgbClr val="FFFFFF"/>
                </a:solidFill>
              </a:rPr>
              <a:t> Party</a:t>
            </a:r>
            <a:br>
              <a:rPr lang="en-US">
                <a:solidFill>
                  <a:srgbClr val="FFFFFF"/>
                </a:solidFill>
              </a:rPr>
            </a:br>
            <a:r>
              <a:rPr lang="en-US">
                <a:solidFill>
                  <a:srgbClr val="FFFFFF"/>
                </a:solidFill>
              </a:rPr>
              <a:t>Data Sets</a:t>
            </a:r>
          </a:p>
        </p:txBody>
      </p:sp>
      <p:sp>
        <p:nvSpPr>
          <p:cNvPr id="24" name="Arrow: Left-Right 23"/>
          <p:cNvSpPr/>
          <p:nvPr/>
        </p:nvSpPr>
        <p:spPr>
          <a:xfrm>
            <a:off x="2819400" y="2914712"/>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5" name="Arrow: Left-Right 44"/>
          <p:cNvSpPr/>
          <p:nvPr/>
        </p:nvSpPr>
        <p:spPr>
          <a:xfrm>
            <a:off x="2822371" y="3502542"/>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6" name="Arrow: Left-Right 45"/>
          <p:cNvSpPr/>
          <p:nvPr/>
        </p:nvSpPr>
        <p:spPr>
          <a:xfrm>
            <a:off x="2825342" y="4090372"/>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7" name="Arrow: Left-Right 46"/>
          <p:cNvSpPr/>
          <p:nvPr/>
        </p:nvSpPr>
        <p:spPr>
          <a:xfrm>
            <a:off x="8236659" y="2919068"/>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8" name="Arrow: Left-Right 47"/>
          <p:cNvSpPr/>
          <p:nvPr/>
        </p:nvSpPr>
        <p:spPr>
          <a:xfrm>
            <a:off x="8239630" y="3506898"/>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9" name="Arrow: Left-Right 48"/>
          <p:cNvSpPr/>
          <p:nvPr/>
        </p:nvSpPr>
        <p:spPr>
          <a:xfrm>
            <a:off x="8242601" y="4094728"/>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nvGrpSpPr>
          <p:cNvPr id="53" name="Group 52"/>
          <p:cNvGrpSpPr/>
          <p:nvPr/>
        </p:nvGrpSpPr>
        <p:grpSpPr>
          <a:xfrm rot="16200000">
            <a:off x="6454703" y="4569337"/>
            <a:ext cx="435428" cy="1484813"/>
            <a:chOff x="8768471" y="3048003"/>
            <a:chExt cx="435428" cy="1484813"/>
          </a:xfrm>
        </p:grpSpPr>
        <p:sp>
          <p:nvSpPr>
            <p:cNvPr id="50" name="Arrow: Left-Right 49"/>
            <p:cNvSpPr/>
            <p:nvPr/>
          </p:nvSpPr>
          <p:spPr>
            <a:xfrm>
              <a:off x="8768471" y="3048003"/>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1" name="Arrow: Left-Right 50"/>
            <p:cNvSpPr/>
            <p:nvPr/>
          </p:nvSpPr>
          <p:spPr>
            <a:xfrm>
              <a:off x="8771442" y="3635833"/>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2" name="Arrow: Left-Right 51"/>
            <p:cNvSpPr/>
            <p:nvPr/>
          </p:nvSpPr>
          <p:spPr>
            <a:xfrm>
              <a:off x="8774413" y="4223663"/>
              <a:ext cx="429486" cy="309153"/>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sp>
        <p:nvSpPr>
          <p:cNvPr id="54" name="TextBox 53"/>
          <p:cNvSpPr txBox="1"/>
          <p:nvPr/>
        </p:nvSpPr>
        <p:spPr>
          <a:xfrm>
            <a:off x="806519" y="2797441"/>
            <a:ext cx="1798138" cy="193899"/>
          </a:xfrm>
          <a:prstGeom prst="rect">
            <a:avLst/>
          </a:prstGeom>
          <a:noFill/>
        </p:spPr>
        <p:txBody>
          <a:bodyPr wrap="square" lIns="0" tIns="0" rIns="0" bIns="0" rtlCol="0">
            <a:spAutoFit/>
          </a:bodyPr>
          <a:lstStyle/>
          <a:p>
            <a:pPr>
              <a:lnSpc>
                <a:spcPct val="90000"/>
              </a:lnSpc>
            </a:pPr>
            <a:r>
              <a:rPr lang="en-US" sz="1400" i="1">
                <a:solidFill>
                  <a:srgbClr val="46575E"/>
                </a:solidFill>
              </a:rPr>
              <a:t>Access &gt;125 Sources</a:t>
            </a:r>
          </a:p>
        </p:txBody>
      </p:sp>
      <p:sp>
        <p:nvSpPr>
          <p:cNvPr id="55" name="TextBox 54"/>
          <p:cNvSpPr txBox="1"/>
          <p:nvPr/>
        </p:nvSpPr>
        <p:spPr>
          <a:xfrm>
            <a:off x="8846647" y="2797440"/>
            <a:ext cx="1798138" cy="193899"/>
          </a:xfrm>
          <a:prstGeom prst="rect">
            <a:avLst/>
          </a:prstGeom>
          <a:noFill/>
        </p:spPr>
        <p:txBody>
          <a:bodyPr wrap="square" lIns="0" tIns="0" rIns="0" bIns="0" rtlCol="0">
            <a:spAutoFit/>
          </a:bodyPr>
          <a:lstStyle/>
          <a:p>
            <a:pPr>
              <a:lnSpc>
                <a:spcPct val="90000"/>
              </a:lnSpc>
            </a:pPr>
            <a:r>
              <a:rPr lang="en-US" sz="1400" i="1">
                <a:solidFill>
                  <a:srgbClr val="46575E"/>
                </a:solidFill>
              </a:rPr>
              <a:t>Integrate &gt;100 Targets</a:t>
            </a:r>
          </a:p>
        </p:txBody>
      </p:sp>
      <p:pic>
        <p:nvPicPr>
          <p:cNvPr id="82" name="Picture 81"/>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748278" y="3007148"/>
            <a:ext cx="1895285" cy="2198415"/>
          </a:xfrm>
          <a:prstGeom prst="rect">
            <a:avLst/>
          </a:prstGeom>
        </p:spPr>
      </p:pic>
      <p:pic>
        <p:nvPicPr>
          <p:cNvPr id="84" name="Picture 83"/>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4529579" y="5552206"/>
            <a:ext cx="6329650" cy="659199"/>
          </a:xfrm>
          <a:prstGeom prst="rect">
            <a:avLst/>
          </a:prstGeom>
        </p:spPr>
      </p:pic>
      <p:pic>
        <p:nvPicPr>
          <p:cNvPr id="86" name="Picture 85"/>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8793638" y="3098313"/>
            <a:ext cx="1950889" cy="2054530"/>
          </a:xfrm>
          <a:prstGeom prst="rect">
            <a:avLst/>
          </a:prstGeom>
        </p:spPr>
      </p:pic>
    </p:spTree>
    <p:extLst>
      <p:ext uri="{BB962C8B-B14F-4D97-AF65-F5344CB8AC3E}">
        <p14:creationId xmlns:p14="http://schemas.microsoft.com/office/powerpoint/2010/main" val="170938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083" y="403125"/>
            <a:ext cx="11125199" cy="511931"/>
          </a:xfrm>
        </p:spPr>
        <p:txBody>
          <a:bodyPr/>
          <a:lstStyle/>
          <a:p>
            <a:r>
              <a:rPr lang="en-US" dirty="0">
                <a:solidFill>
                  <a:schemeClr val="bg1"/>
                </a:solidFill>
              </a:rPr>
              <a:t>Key Use Cases </a:t>
            </a:r>
          </a:p>
        </p:txBody>
      </p:sp>
      <p:sp>
        <p:nvSpPr>
          <p:cNvPr id="14" name="TextBox 13"/>
          <p:cNvSpPr txBox="1"/>
          <p:nvPr/>
        </p:nvSpPr>
        <p:spPr>
          <a:xfrm>
            <a:off x="4330629" y="3592783"/>
            <a:ext cx="3337156" cy="902440"/>
          </a:xfrm>
          <a:prstGeom prst="rect">
            <a:avLst/>
          </a:prstGeom>
          <a:noFill/>
        </p:spPr>
        <p:txBody>
          <a:bodyPr wrap="square" lIns="162447" tIns="81223" rIns="162447" bIns="81223" rtlCol="0" anchor="ctr">
            <a:spAutoFit/>
          </a:bodyPr>
          <a:lstStyle/>
          <a:p>
            <a:pPr algn="ctr">
              <a:defRPr/>
            </a:pPr>
            <a:r>
              <a:rPr lang="en-US" sz="2399" b="1" dirty="0">
                <a:solidFill>
                  <a:srgbClr val="58595B"/>
                </a:solidFill>
              </a:rPr>
              <a:t>Data Warehouse Integration in the Cloud </a:t>
            </a:r>
          </a:p>
        </p:txBody>
      </p:sp>
      <p:sp>
        <p:nvSpPr>
          <p:cNvPr id="17" name="TextBox 16"/>
          <p:cNvSpPr txBox="1"/>
          <p:nvPr/>
        </p:nvSpPr>
        <p:spPr>
          <a:xfrm>
            <a:off x="4339484" y="4447077"/>
            <a:ext cx="3328301" cy="1087362"/>
          </a:xfrm>
          <a:prstGeom prst="rect">
            <a:avLst/>
          </a:prstGeom>
          <a:noFill/>
        </p:spPr>
        <p:txBody>
          <a:bodyPr wrap="square" lIns="162447" tIns="81223" rIns="162447" bIns="81223" rtlCol="0" anchor="ctr">
            <a:spAutoFit/>
          </a:bodyPr>
          <a:lstStyle/>
          <a:p>
            <a:pPr algn="ctr">
              <a:defRPr/>
            </a:pPr>
            <a:r>
              <a:rPr lang="en-US" sz="2000" dirty="0">
                <a:solidFill>
                  <a:srgbClr val="58595B"/>
                </a:solidFill>
              </a:rPr>
              <a:t>Secure, control, monitor integration infrastructure </a:t>
            </a:r>
          </a:p>
          <a:p>
            <a:pPr algn="ctr">
              <a:defRPr/>
            </a:pPr>
            <a:endParaRPr lang="en-US" sz="2000" dirty="0">
              <a:solidFill>
                <a:srgbClr val="58595B"/>
              </a:solidFill>
            </a:endParaRPr>
          </a:p>
        </p:txBody>
      </p:sp>
      <p:sp>
        <p:nvSpPr>
          <p:cNvPr id="13" name="TextBox 12"/>
          <p:cNvSpPr txBox="1"/>
          <p:nvPr/>
        </p:nvSpPr>
        <p:spPr>
          <a:xfrm>
            <a:off x="7652502" y="3583548"/>
            <a:ext cx="4218725" cy="902409"/>
          </a:xfrm>
          <a:prstGeom prst="rect">
            <a:avLst/>
          </a:prstGeom>
          <a:noFill/>
        </p:spPr>
        <p:txBody>
          <a:bodyPr wrap="square" lIns="162420" tIns="81208" rIns="162420" bIns="81208" rtlCol="0" anchor="ctr">
            <a:spAutoFit/>
          </a:bodyPr>
          <a:lstStyle/>
          <a:p>
            <a:pPr algn="ctr">
              <a:defRPr/>
            </a:pPr>
            <a:r>
              <a:rPr lang="en-US" sz="2399" b="1" dirty="0">
                <a:solidFill>
                  <a:srgbClr val="58595B"/>
                </a:solidFill>
              </a:rPr>
              <a:t>High Availability </a:t>
            </a:r>
            <a:br>
              <a:rPr lang="en-US" sz="2399" b="1" dirty="0">
                <a:solidFill>
                  <a:srgbClr val="58595B"/>
                </a:solidFill>
              </a:rPr>
            </a:br>
            <a:r>
              <a:rPr lang="en-US" sz="2399" b="1" dirty="0">
                <a:solidFill>
                  <a:srgbClr val="58595B"/>
                </a:solidFill>
              </a:rPr>
              <a:t>in Cloud</a:t>
            </a:r>
          </a:p>
        </p:txBody>
      </p:sp>
      <p:sp>
        <p:nvSpPr>
          <p:cNvPr id="18" name="TextBox 17"/>
          <p:cNvSpPr txBox="1"/>
          <p:nvPr/>
        </p:nvSpPr>
        <p:spPr>
          <a:xfrm>
            <a:off x="658326" y="4447080"/>
            <a:ext cx="3200400" cy="1087356"/>
          </a:xfrm>
          <a:prstGeom prst="rect">
            <a:avLst/>
          </a:prstGeom>
          <a:noFill/>
        </p:spPr>
        <p:txBody>
          <a:bodyPr wrap="square" lIns="162440" tIns="81220" rIns="162440" bIns="81220" rtlCol="0" anchor="ctr">
            <a:spAutoFit/>
          </a:bodyPr>
          <a:lstStyle/>
          <a:p>
            <a:pPr algn="ctr">
              <a:defRPr/>
            </a:pPr>
            <a:r>
              <a:rPr lang="en-US" sz="2000" dirty="0">
                <a:solidFill>
                  <a:srgbClr val="58595B"/>
                </a:solidFill>
              </a:rPr>
              <a:t>Seamless migration from older databases or obsolete infrastructure </a:t>
            </a:r>
          </a:p>
        </p:txBody>
      </p:sp>
      <p:sp>
        <p:nvSpPr>
          <p:cNvPr id="22" name="TextBox 21"/>
          <p:cNvSpPr txBox="1"/>
          <p:nvPr/>
        </p:nvSpPr>
        <p:spPr>
          <a:xfrm>
            <a:off x="481736" y="3594890"/>
            <a:ext cx="3537678" cy="902434"/>
          </a:xfrm>
          <a:prstGeom prst="rect">
            <a:avLst/>
          </a:prstGeom>
          <a:noFill/>
        </p:spPr>
        <p:txBody>
          <a:bodyPr wrap="square" lIns="162440" tIns="81220" rIns="162440" bIns="81220" rtlCol="0" anchor="ctr">
            <a:spAutoFit/>
          </a:bodyPr>
          <a:lstStyle/>
          <a:p>
            <a:pPr algn="ctr">
              <a:defRPr/>
            </a:pPr>
            <a:r>
              <a:rPr lang="en-US" sz="2399" b="1" dirty="0">
                <a:solidFill>
                  <a:srgbClr val="58595B"/>
                </a:solidFill>
              </a:rPr>
              <a:t>Database Migrations </a:t>
            </a:r>
            <a:br>
              <a:rPr lang="en-US" sz="2399" b="1" dirty="0">
                <a:solidFill>
                  <a:srgbClr val="58595B"/>
                </a:solidFill>
              </a:rPr>
            </a:br>
            <a:r>
              <a:rPr lang="en-US" sz="2399" b="1" dirty="0">
                <a:solidFill>
                  <a:srgbClr val="58595B"/>
                </a:solidFill>
              </a:rPr>
              <a:t>to Cloud</a:t>
            </a:r>
          </a:p>
        </p:txBody>
      </p:sp>
      <p:grpSp>
        <p:nvGrpSpPr>
          <p:cNvPr id="7" name="Group 6"/>
          <p:cNvGrpSpPr/>
          <p:nvPr/>
        </p:nvGrpSpPr>
        <p:grpSpPr>
          <a:xfrm>
            <a:off x="619530" y="1400163"/>
            <a:ext cx="3629142" cy="2106145"/>
            <a:chOff x="658638" y="1614841"/>
            <a:chExt cx="3629142" cy="2106145"/>
          </a:xfrm>
        </p:grpSpPr>
        <p:sp>
          <p:nvSpPr>
            <p:cNvPr id="56" name="Rectangle 55"/>
            <p:cNvSpPr/>
            <p:nvPr/>
          </p:nvSpPr>
          <p:spPr>
            <a:xfrm>
              <a:off x="658638" y="1614841"/>
              <a:ext cx="3329609" cy="2106145"/>
            </a:xfrm>
            <a:prstGeom prst="rect">
              <a:avLst/>
            </a:prstGeom>
            <a:solidFill>
              <a:schemeClr val="bg1"/>
            </a:solidFill>
            <a:ln w="349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57" name="Rounded Rectangle 56"/>
            <p:cNvSpPr/>
            <p:nvPr/>
          </p:nvSpPr>
          <p:spPr>
            <a:xfrm>
              <a:off x="783778" y="2840806"/>
              <a:ext cx="1073474" cy="726237"/>
            </a:xfrm>
            <a:prstGeom prst="roundRect">
              <a:avLst>
                <a:gd name="adj" fmla="val 5096"/>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a:defRPr/>
              </a:pPr>
              <a:endParaRPr lang="en-US" sz="2399" dirty="0">
                <a:solidFill>
                  <a:srgbClr val="FFFFFF"/>
                </a:solidFill>
              </a:endParaRPr>
            </a:p>
          </p:txBody>
        </p:sp>
        <p:sp>
          <p:nvSpPr>
            <p:cNvPr id="58" name="AutoShape 11"/>
            <p:cNvSpPr>
              <a:spLocks noChangeAspect="1" noChangeArrowheads="1"/>
            </p:cNvSpPr>
            <p:nvPr/>
          </p:nvSpPr>
          <p:spPr bwMode="gray">
            <a:xfrm>
              <a:off x="2156202" y="2424138"/>
              <a:ext cx="382154" cy="487553"/>
            </a:xfrm>
            <a:prstGeom prst="chevron">
              <a:avLst>
                <a:gd name="adj" fmla="val 48446"/>
              </a:avLst>
            </a:prstGeom>
            <a:solidFill>
              <a:schemeClr val="accent1"/>
            </a:solidFill>
            <a:ln>
              <a:solidFill>
                <a:schemeClr val="bg1"/>
              </a:solidFill>
            </a:ln>
          </p:spPr>
          <p:txBody>
            <a:bodyPr wrap="square" lIns="121883" tIns="60941" rIns="0" bIns="60941" anchor="b"/>
            <a:lstStyle/>
            <a:p>
              <a:pPr algn="ctr">
                <a:lnSpc>
                  <a:spcPct val="90000"/>
                </a:lnSpc>
                <a:buClr>
                  <a:srgbClr val="FD0000"/>
                </a:buClr>
                <a:defRPr/>
              </a:pPr>
              <a:endParaRPr lang="en-US" sz="2666" b="1" kern="0" dirty="0">
                <a:solidFill>
                  <a:srgbClr val="FFFFFF"/>
                </a:solidFill>
                <a:latin typeface="Arial"/>
                <a:ea typeface="ヒラギノ角ゴ Pro W3"/>
                <a:cs typeface="ヒラギノ角ゴ Pro W3"/>
              </a:endParaRPr>
            </a:p>
          </p:txBody>
        </p:sp>
        <p:pic>
          <p:nvPicPr>
            <p:cNvPr id="59" name="Picture 58"/>
            <p:cNvPicPr>
              <a:picLocks noChangeAspect="1"/>
            </p:cNvPicPr>
            <p:nvPr/>
          </p:nvPicPr>
          <p:blipFill>
            <a:blip r:embed="rId3" cstate="print"/>
            <a:stretch>
              <a:fillRect/>
            </a:stretch>
          </p:blipFill>
          <p:spPr>
            <a:xfrm>
              <a:off x="907253" y="1806001"/>
              <a:ext cx="484287" cy="386810"/>
            </a:xfrm>
            <a:prstGeom prst="rect">
              <a:avLst/>
            </a:prstGeom>
          </p:spPr>
        </p:pic>
        <p:pic>
          <p:nvPicPr>
            <p:cNvPr id="60" name="Picture 59"/>
            <p:cNvPicPr>
              <a:picLocks noChangeAspect="1"/>
            </p:cNvPicPr>
            <p:nvPr/>
          </p:nvPicPr>
          <p:blipFill>
            <a:blip r:embed="rId4" cstate="print"/>
            <a:stretch>
              <a:fillRect/>
            </a:stretch>
          </p:blipFill>
          <p:spPr>
            <a:xfrm>
              <a:off x="877620" y="2959903"/>
              <a:ext cx="467126" cy="520515"/>
            </a:xfrm>
            <a:prstGeom prst="rect">
              <a:avLst/>
            </a:prstGeom>
          </p:spPr>
        </p:pic>
        <p:grpSp>
          <p:nvGrpSpPr>
            <p:cNvPr id="61" name="Group 33"/>
            <p:cNvGrpSpPr/>
            <p:nvPr/>
          </p:nvGrpSpPr>
          <p:grpSpPr>
            <a:xfrm>
              <a:off x="1449422" y="2265522"/>
              <a:ext cx="275756" cy="291362"/>
              <a:chOff x="4821158" y="595233"/>
              <a:chExt cx="956072" cy="1032510"/>
            </a:xfrm>
          </p:grpSpPr>
          <p:sp>
            <p:nvSpPr>
              <p:cNvPr id="62" name="Freeform 214"/>
              <p:cNvSpPr>
                <a:spLocks noEditPoints="1"/>
              </p:cNvSpPr>
              <p:nvPr/>
            </p:nvSpPr>
            <p:spPr bwMode="auto">
              <a:xfrm>
                <a:off x="4821158"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63" name="Freeform 215"/>
              <p:cNvSpPr>
                <a:spLocks noEditPoints="1"/>
              </p:cNvSpPr>
              <p:nvPr/>
            </p:nvSpPr>
            <p:spPr bwMode="auto">
              <a:xfrm>
                <a:off x="4821158"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64" name="Freeform 216"/>
              <p:cNvSpPr>
                <a:spLocks noEditPoints="1"/>
              </p:cNvSpPr>
              <p:nvPr/>
            </p:nvSpPr>
            <p:spPr bwMode="auto">
              <a:xfrm>
                <a:off x="4821158" y="595233"/>
                <a:ext cx="956072"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grpSp>
        <p:grpSp>
          <p:nvGrpSpPr>
            <p:cNvPr id="65" name="Group 33"/>
            <p:cNvGrpSpPr/>
            <p:nvPr/>
          </p:nvGrpSpPr>
          <p:grpSpPr>
            <a:xfrm>
              <a:off x="1450448" y="1840790"/>
              <a:ext cx="275756" cy="291362"/>
              <a:chOff x="4821158" y="595233"/>
              <a:chExt cx="956072" cy="1032510"/>
            </a:xfrm>
          </p:grpSpPr>
          <p:sp>
            <p:nvSpPr>
              <p:cNvPr id="66" name="Freeform 214"/>
              <p:cNvSpPr>
                <a:spLocks noEditPoints="1"/>
              </p:cNvSpPr>
              <p:nvPr/>
            </p:nvSpPr>
            <p:spPr bwMode="auto">
              <a:xfrm>
                <a:off x="4821158"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67" name="Freeform 215"/>
              <p:cNvSpPr>
                <a:spLocks noEditPoints="1"/>
              </p:cNvSpPr>
              <p:nvPr/>
            </p:nvSpPr>
            <p:spPr bwMode="auto">
              <a:xfrm>
                <a:off x="4821158"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68" name="Freeform 216"/>
              <p:cNvSpPr>
                <a:spLocks noEditPoints="1"/>
              </p:cNvSpPr>
              <p:nvPr/>
            </p:nvSpPr>
            <p:spPr bwMode="auto">
              <a:xfrm>
                <a:off x="4821158" y="595233"/>
                <a:ext cx="956072"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grpSp>
        <p:sp>
          <p:nvSpPr>
            <p:cNvPr id="69" name="TextBox 68"/>
            <p:cNvSpPr txBox="1"/>
            <p:nvPr/>
          </p:nvSpPr>
          <p:spPr>
            <a:xfrm>
              <a:off x="2099813" y="2294835"/>
              <a:ext cx="914400" cy="914400"/>
            </a:xfrm>
            <a:prstGeom prst="rect">
              <a:avLst/>
            </a:prstGeom>
            <a:noFill/>
          </p:spPr>
          <p:txBody>
            <a:bodyPr wrap="none" lIns="0" tIns="0" rIns="0" bIns="0" rtlCol="0">
              <a:noAutofit/>
            </a:bodyPr>
            <a:lstStyle/>
            <a:p>
              <a:pPr>
                <a:lnSpc>
                  <a:spcPct val="90000"/>
                </a:lnSpc>
                <a:defRPr/>
              </a:pPr>
              <a:endParaRPr lang="en-US" dirty="0">
                <a:solidFill>
                  <a:srgbClr val="58595B"/>
                </a:solidFill>
              </a:endParaRPr>
            </a:p>
          </p:txBody>
        </p:sp>
        <p:sp>
          <p:nvSpPr>
            <p:cNvPr id="70" name="Rounded Rectangle 69"/>
            <p:cNvSpPr/>
            <p:nvPr/>
          </p:nvSpPr>
          <p:spPr>
            <a:xfrm>
              <a:off x="783778" y="1696979"/>
              <a:ext cx="1097746" cy="987288"/>
            </a:xfrm>
            <a:prstGeom prst="roundRect">
              <a:avLst>
                <a:gd name="adj" fmla="val 5096"/>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a:defRPr/>
              </a:pPr>
              <a:endParaRPr lang="en-US" sz="2399" dirty="0">
                <a:solidFill>
                  <a:srgbClr val="FFFFFF"/>
                </a:solidFill>
              </a:endParaRPr>
            </a:p>
          </p:txBody>
        </p:sp>
        <p:grpSp>
          <p:nvGrpSpPr>
            <p:cNvPr id="71" name="Group 33"/>
            <p:cNvGrpSpPr/>
            <p:nvPr/>
          </p:nvGrpSpPr>
          <p:grpSpPr>
            <a:xfrm>
              <a:off x="1453890" y="3067880"/>
              <a:ext cx="275756" cy="291362"/>
              <a:chOff x="4821158" y="595233"/>
              <a:chExt cx="956072" cy="1032510"/>
            </a:xfrm>
          </p:grpSpPr>
          <p:sp>
            <p:nvSpPr>
              <p:cNvPr id="72" name="Freeform 214"/>
              <p:cNvSpPr>
                <a:spLocks noEditPoints="1"/>
              </p:cNvSpPr>
              <p:nvPr/>
            </p:nvSpPr>
            <p:spPr bwMode="auto">
              <a:xfrm>
                <a:off x="4821158"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73" name="Freeform 215"/>
              <p:cNvSpPr>
                <a:spLocks noEditPoints="1"/>
              </p:cNvSpPr>
              <p:nvPr/>
            </p:nvSpPr>
            <p:spPr bwMode="auto">
              <a:xfrm>
                <a:off x="4821158"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74" name="Freeform 216"/>
              <p:cNvSpPr>
                <a:spLocks noEditPoints="1"/>
              </p:cNvSpPr>
              <p:nvPr/>
            </p:nvSpPr>
            <p:spPr bwMode="auto">
              <a:xfrm>
                <a:off x="4821158" y="595233"/>
                <a:ext cx="956072"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grpSp>
        <p:sp>
          <p:nvSpPr>
            <p:cNvPr id="75" name="Chevron 74"/>
            <p:cNvSpPr/>
            <p:nvPr/>
          </p:nvSpPr>
          <p:spPr>
            <a:xfrm>
              <a:off x="1800856" y="2090810"/>
              <a:ext cx="231705" cy="181773"/>
            </a:xfrm>
            <a:prstGeom prst="chevr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58595B"/>
                </a:solidFill>
              </a:endParaRPr>
            </a:p>
          </p:txBody>
        </p:sp>
        <p:sp>
          <p:nvSpPr>
            <p:cNvPr id="76" name="Chevron 75"/>
            <p:cNvSpPr/>
            <p:nvPr/>
          </p:nvSpPr>
          <p:spPr>
            <a:xfrm>
              <a:off x="1794771" y="3128355"/>
              <a:ext cx="231705" cy="181773"/>
            </a:xfrm>
            <a:prstGeom prst="chevr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58595B"/>
                </a:solidFill>
              </a:endParaRPr>
            </a:p>
          </p:txBody>
        </p:sp>
        <p:cxnSp>
          <p:nvCxnSpPr>
            <p:cNvPr id="77" name="Straight Connector 76"/>
            <p:cNvCxnSpPr/>
            <p:nvPr/>
          </p:nvCxnSpPr>
          <p:spPr>
            <a:xfrm>
              <a:off x="2161756" y="2173674"/>
              <a:ext cx="5458" cy="1046487"/>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955713" y="2177316"/>
              <a:ext cx="216186"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923808" y="3209235"/>
              <a:ext cx="245852" cy="7478"/>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80" name="Picture 4" descr="http://www.sangfor.net/assets/img/posts/Microsoft-Azure_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5415" y="2329104"/>
              <a:ext cx="583634" cy="19549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6" cstate="print"/>
            <a:stretch>
              <a:fillRect/>
            </a:stretch>
          </p:blipFill>
          <p:spPr>
            <a:xfrm>
              <a:off x="2911202" y="2569061"/>
              <a:ext cx="318799" cy="342630"/>
            </a:xfrm>
            <a:prstGeom prst="rect">
              <a:avLst/>
            </a:prstGeom>
            <a:solidFill>
              <a:schemeClr val="accent1"/>
            </a:solidFill>
          </p:spPr>
        </p:pic>
        <p:pic>
          <p:nvPicPr>
            <p:cNvPr id="82" name="Picture 8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1635" y="1614841"/>
              <a:ext cx="2106145" cy="2106145"/>
            </a:xfrm>
            <a:prstGeom prst="rect">
              <a:avLst/>
            </a:prstGeom>
          </p:spPr>
        </p:pic>
        <p:pic>
          <p:nvPicPr>
            <p:cNvPr id="83" name="Picture 82"/>
            <p:cNvPicPr>
              <a:picLocks noChangeAspect="1"/>
            </p:cNvPicPr>
            <p:nvPr/>
          </p:nvPicPr>
          <p:blipFill>
            <a:blip r:embed="rId6" cstate="print"/>
            <a:stretch>
              <a:fillRect/>
            </a:stretch>
          </p:blipFill>
          <p:spPr>
            <a:xfrm>
              <a:off x="3294445" y="2569061"/>
              <a:ext cx="318799" cy="342630"/>
            </a:xfrm>
            <a:prstGeom prst="rect">
              <a:avLst/>
            </a:prstGeom>
            <a:solidFill>
              <a:schemeClr val="accent1"/>
            </a:solidFill>
          </p:spPr>
        </p:pic>
        <p:sp>
          <p:nvSpPr>
            <p:cNvPr id="84" name="TextBox 83"/>
            <p:cNvSpPr txBox="1"/>
            <p:nvPr/>
          </p:nvSpPr>
          <p:spPr>
            <a:xfrm>
              <a:off x="2911202" y="2898981"/>
              <a:ext cx="725556" cy="117518"/>
            </a:xfrm>
            <a:prstGeom prst="rect">
              <a:avLst/>
            </a:prstGeom>
            <a:noFill/>
          </p:spPr>
          <p:txBody>
            <a:bodyPr wrap="square" lIns="0" tIns="0" rIns="0" bIns="0" rtlCol="0">
              <a:noAutofit/>
            </a:bodyPr>
            <a:lstStyle/>
            <a:p>
              <a:pPr algn="ctr">
                <a:lnSpc>
                  <a:spcPct val="90000"/>
                </a:lnSpc>
                <a:defRPr/>
              </a:pPr>
              <a:r>
                <a:rPr lang="en-US" sz="700" b="1" dirty="0">
                  <a:solidFill>
                    <a:srgbClr val="58595B"/>
                  </a:solidFill>
                </a:rPr>
                <a:t>DBCS &amp; EXACS</a:t>
              </a:r>
            </a:p>
          </p:txBody>
        </p:sp>
      </p:grpSp>
      <p:grpSp>
        <p:nvGrpSpPr>
          <p:cNvPr id="5" name="Group 4"/>
          <p:cNvGrpSpPr/>
          <p:nvPr/>
        </p:nvGrpSpPr>
        <p:grpSpPr>
          <a:xfrm>
            <a:off x="4339484" y="1131465"/>
            <a:ext cx="3402946" cy="2601937"/>
            <a:chOff x="4643417" y="1376022"/>
            <a:chExt cx="3402946" cy="2601937"/>
          </a:xfrm>
        </p:grpSpPr>
        <p:sp>
          <p:nvSpPr>
            <p:cNvPr id="85" name="Rectangle 84"/>
            <p:cNvSpPr/>
            <p:nvPr/>
          </p:nvSpPr>
          <p:spPr>
            <a:xfrm>
              <a:off x="4643417" y="1647870"/>
              <a:ext cx="3329609" cy="2106145"/>
            </a:xfrm>
            <a:prstGeom prst="rect">
              <a:avLst/>
            </a:prstGeom>
            <a:solidFill>
              <a:schemeClr val="bg1"/>
            </a:solidFill>
            <a:ln w="349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86" name="Rounded Rectangle 85"/>
            <p:cNvSpPr/>
            <p:nvPr/>
          </p:nvSpPr>
          <p:spPr>
            <a:xfrm>
              <a:off x="4768557" y="2873835"/>
              <a:ext cx="1073474" cy="726237"/>
            </a:xfrm>
            <a:prstGeom prst="roundRect">
              <a:avLst>
                <a:gd name="adj" fmla="val 5096"/>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a:defRPr/>
              </a:pPr>
              <a:endParaRPr lang="en-US" sz="2399" dirty="0">
                <a:solidFill>
                  <a:srgbClr val="FFFFFF"/>
                </a:solidFill>
              </a:endParaRPr>
            </a:p>
          </p:txBody>
        </p:sp>
        <p:sp>
          <p:nvSpPr>
            <p:cNvPr id="87" name="AutoShape 11"/>
            <p:cNvSpPr>
              <a:spLocks noChangeAspect="1" noChangeArrowheads="1"/>
            </p:cNvSpPr>
            <p:nvPr/>
          </p:nvSpPr>
          <p:spPr bwMode="gray">
            <a:xfrm>
              <a:off x="6140981" y="2457167"/>
              <a:ext cx="382154" cy="487553"/>
            </a:xfrm>
            <a:prstGeom prst="chevron">
              <a:avLst>
                <a:gd name="adj" fmla="val 48446"/>
              </a:avLst>
            </a:prstGeom>
            <a:solidFill>
              <a:schemeClr val="accent1"/>
            </a:solidFill>
            <a:ln>
              <a:solidFill>
                <a:schemeClr val="bg1"/>
              </a:solidFill>
            </a:ln>
          </p:spPr>
          <p:txBody>
            <a:bodyPr wrap="square" lIns="121883" tIns="60941" rIns="0" bIns="60941" anchor="b"/>
            <a:lstStyle/>
            <a:p>
              <a:pPr algn="ctr">
                <a:lnSpc>
                  <a:spcPct val="90000"/>
                </a:lnSpc>
                <a:buClr>
                  <a:srgbClr val="FD0000"/>
                </a:buClr>
                <a:defRPr/>
              </a:pPr>
              <a:endParaRPr lang="en-US" sz="2666" b="1" kern="0" dirty="0">
                <a:solidFill>
                  <a:srgbClr val="FFFFFF"/>
                </a:solidFill>
                <a:latin typeface="Arial"/>
                <a:ea typeface="ヒラギノ角ゴ Pro W3"/>
                <a:cs typeface="ヒラギノ角ゴ Pro W3"/>
              </a:endParaRPr>
            </a:p>
          </p:txBody>
        </p:sp>
        <p:pic>
          <p:nvPicPr>
            <p:cNvPr id="88" name="Picture 87"/>
            <p:cNvPicPr>
              <a:picLocks noChangeAspect="1"/>
            </p:cNvPicPr>
            <p:nvPr/>
          </p:nvPicPr>
          <p:blipFill>
            <a:blip r:embed="rId3" cstate="print"/>
            <a:stretch>
              <a:fillRect/>
            </a:stretch>
          </p:blipFill>
          <p:spPr>
            <a:xfrm>
              <a:off x="4892032" y="1839030"/>
              <a:ext cx="484287" cy="386810"/>
            </a:xfrm>
            <a:prstGeom prst="rect">
              <a:avLst/>
            </a:prstGeom>
          </p:spPr>
        </p:pic>
        <p:pic>
          <p:nvPicPr>
            <p:cNvPr id="89" name="Picture 88"/>
            <p:cNvPicPr>
              <a:picLocks noChangeAspect="1"/>
            </p:cNvPicPr>
            <p:nvPr/>
          </p:nvPicPr>
          <p:blipFill>
            <a:blip r:embed="rId4" cstate="print"/>
            <a:stretch>
              <a:fillRect/>
            </a:stretch>
          </p:blipFill>
          <p:spPr>
            <a:xfrm>
              <a:off x="4862399" y="2992932"/>
              <a:ext cx="467126" cy="520515"/>
            </a:xfrm>
            <a:prstGeom prst="rect">
              <a:avLst/>
            </a:prstGeom>
          </p:spPr>
        </p:pic>
        <p:sp>
          <p:nvSpPr>
            <p:cNvPr id="90" name="Freeform 214"/>
            <p:cNvSpPr>
              <a:spLocks noEditPoints="1"/>
            </p:cNvSpPr>
            <p:nvPr/>
          </p:nvSpPr>
          <p:spPr bwMode="auto">
            <a:xfrm>
              <a:off x="5434201" y="2409962"/>
              <a:ext cx="275756" cy="94411"/>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1" name="Freeform 215"/>
            <p:cNvSpPr>
              <a:spLocks noEditPoints="1"/>
            </p:cNvSpPr>
            <p:nvPr/>
          </p:nvSpPr>
          <p:spPr bwMode="auto">
            <a:xfrm>
              <a:off x="5434201" y="2495301"/>
              <a:ext cx="275756" cy="94612"/>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2" name="Freeform 216"/>
            <p:cNvSpPr>
              <a:spLocks noEditPoints="1"/>
            </p:cNvSpPr>
            <p:nvPr/>
          </p:nvSpPr>
          <p:spPr bwMode="auto">
            <a:xfrm>
              <a:off x="5434201" y="2298551"/>
              <a:ext cx="275756" cy="120415"/>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3" name="Freeform 214"/>
            <p:cNvSpPr>
              <a:spLocks noEditPoints="1"/>
            </p:cNvSpPr>
            <p:nvPr/>
          </p:nvSpPr>
          <p:spPr bwMode="auto">
            <a:xfrm>
              <a:off x="5435227" y="1985230"/>
              <a:ext cx="275756" cy="94411"/>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4" name="Freeform 215"/>
            <p:cNvSpPr>
              <a:spLocks noEditPoints="1"/>
            </p:cNvSpPr>
            <p:nvPr/>
          </p:nvSpPr>
          <p:spPr bwMode="auto">
            <a:xfrm>
              <a:off x="5435227" y="2070569"/>
              <a:ext cx="275756" cy="94612"/>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5" name="Freeform 216"/>
            <p:cNvSpPr>
              <a:spLocks noEditPoints="1"/>
            </p:cNvSpPr>
            <p:nvPr/>
          </p:nvSpPr>
          <p:spPr bwMode="auto">
            <a:xfrm>
              <a:off x="5435227" y="1873819"/>
              <a:ext cx="275756" cy="120415"/>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6" name="TextBox 95"/>
            <p:cNvSpPr txBox="1"/>
            <p:nvPr/>
          </p:nvSpPr>
          <p:spPr>
            <a:xfrm>
              <a:off x="6084592" y="2327864"/>
              <a:ext cx="914400" cy="914400"/>
            </a:xfrm>
            <a:prstGeom prst="rect">
              <a:avLst/>
            </a:prstGeom>
            <a:noFill/>
          </p:spPr>
          <p:txBody>
            <a:bodyPr wrap="none" lIns="0" tIns="0" rIns="0" bIns="0" rtlCol="0">
              <a:noAutofit/>
            </a:bodyPr>
            <a:lstStyle/>
            <a:p>
              <a:pPr>
                <a:lnSpc>
                  <a:spcPct val="90000"/>
                </a:lnSpc>
                <a:defRPr/>
              </a:pPr>
              <a:endParaRPr lang="en-US" dirty="0">
                <a:solidFill>
                  <a:srgbClr val="58595B"/>
                </a:solidFill>
              </a:endParaRPr>
            </a:p>
          </p:txBody>
        </p:sp>
        <p:sp>
          <p:nvSpPr>
            <p:cNvPr id="97" name="Rounded Rectangle 96"/>
            <p:cNvSpPr/>
            <p:nvPr/>
          </p:nvSpPr>
          <p:spPr>
            <a:xfrm>
              <a:off x="4768557" y="1730008"/>
              <a:ext cx="1097746" cy="987288"/>
            </a:xfrm>
            <a:prstGeom prst="roundRect">
              <a:avLst>
                <a:gd name="adj" fmla="val 5096"/>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a:defRPr/>
              </a:pPr>
              <a:endParaRPr lang="en-US" sz="2399" dirty="0">
                <a:solidFill>
                  <a:srgbClr val="FFFFFF"/>
                </a:solidFill>
              </a:endParaRPr>
            </a:p>
          </p:txBody>
        </p:sp>
        <p:sp>
          <p:nvSpPr>
            <p:cNvPr id="98" name="Freeform 214"/>
            <p:cNvSpPr>
              <a:spLocks noEditPoints="1"/>
            </p:cNvSpPr>
            <p:nvPr/>
          </p:nvSpPr>
          <p:spPr bwMode="auto">
            <a:xfrm>
              <a:off x="5438669" y="3212320"/>
              <a:ext cx="275756" cy="94411"/>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99" name="Freeform 215"/>
            <p:cNvSpPr>
              <a:spLocks noEditPoints="1"/>
            </p:cNvSpPr>
            <p:nvPr/>
          </p:nvSpPr>
          <p:spPr bwMode="auto">
            <a:xfrm>
              <a:off x="5438669" y="3297659"/>
              <a:ext cx="275756" cy="94612"/>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100" name="Freeform 216"/>
            <p:cNvSpPr>
              <a:spLocks noEditPoints="1"/>
            </p:cNvSpPr>
            <p:nvPr/>
          </p:nvSpPr>
          <p:spPr bwMode="auto">
            <a:xfrm>
              <a:off x="5438669" y="3100909"/>
              <a:ext cx="275756" cy="120415"/>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101" name="Chevron 100"/>
            <p:cNvSpPr/>
            <p:nvPr/>
          </p:nvSpPr>
          <p:spPr>
            <a:xfrm>
              <a:off x="5785635" y="2123839"/>
              <a:ext cx="231705" cy="181773"/>
            </a:xfrm>
            <a:prstGeom prst="chevr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58595B"/>
                </a:solidFill>
              </a:endParaRPr>
            </a:p>
          </p:txBody>
        </p:sp>
        <p:sp>
          <p:nvSpPr>
            <p:cNvPr id="102" name="Chevron 101"/>
            <p:cNvSpPr/>
            <p:nvPr/>
          </p:nvSpPr>
          <p:spPr>
            <a:xfrm>
              <a:off x="5779550" y="3161384"/>
              <a:ext cx="231705" cy="181773"/>
            </a:xfrm>
            <a:prstGeom prst="chevron">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58595B"/>
                </a:solidFill>
              </a:endParaRPr>
            </a:p>
          </p:txBody>
        </p:sp>
        <p:cxnSp>
          <p:nvCxnSpPr>
            <p:cNvPr id="103" name="Straight Connector 102"/>
            <p:cNvCxnSpPr/>
            <p:nvPr/>
          </p:nvCxnSpPr>
          <p:spPr>
            <a:xfrm>
              <a:off x="6146535" y="2206703"/>
              <a:ext cx="5458" cy="1046487"/>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940492" y="2210345"/>
              <a:ext cx="216186"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5908587" y="3242264"/>
              <a:ext cx="245852" cy="7478"/>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106" name="Picture 4" descr="http://www.sangfor.net/assets/img/posts/Microsoft-Azure_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30194" y="2362133"/>
              <a:ext cx="583634" cy="195497"/>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roup 106"/>
            <p:cNvGrpSpPr/>
            <p:nvPr/>
          </p:nvGrpSpPr>
          <p:grpSpPr>
            <a:xfrm>
              <a:off x="6188394" y="1376022"/>
              <a:ext cx="1857969" cy="1849191"/>
              <a:chOff x="4470809" y="3170019"/>
              <a:chExt cx="1973367" cy="1973367"/>
            </a:xfrm>
          </p:grpSpPr>
          <p:pic>
            <p:nvPicPr>
              <p:cNvPr id="108" name="Picture 107"/>
              <p:cNvPicPr>
                <a:picLocks noChangeAspect="1"/>
              </p:cNvPicPr>
              <p:nvPr/>
            </p:nvPicPr>
            <p:blipFill>
              <a:blip r:embed="rId6" cstate="print"/>
              <a:stretch>
                <a:fillRect/>
              </a:stretch>
            </p:blipFill>
            <p:spPr>
              <a:xfrm>
                <a:off x="5224363" y="3991461"/>
                <a:ext cx="318799" cy="342630"/>
              </a:xfrm>
              <a:prstGeom prst="rect">
                <a:avLst/>
              </a:prstGeom>
              <a:solidFill>
                <a:schemeClr val="accent1"/>
              </a:solidFill>
            </p:spPr>
          </p:pic>
          <p:pic>
            <p:nvPicPr>
              <p:cNvPr id="109" name="Picture 10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809" y="3170019"/>
                <a:ext cx="1973367" cy="1973367"/>
              </a:xfrm>
              <a:prstGeom prst="rect">
                <a:avLst/>
              </a:prstGeom>
            </p:spPr>
          </p:pic>
          <p:sp>
            <p:nvSpPr>
              <p:cNvPr id="110" name="TextBox 109"/>
              <p:cNvSpPr txBox="1"/>
              <p:nvPr/>
            </p:nvSpPr>
            <p:spPr>
              <a:xfrm>
                <a:off x="5035980" y="4334091"/>
                <a:ext cx="725556" cy="117518"/>
              </a:xfrm>
              <a:prstGeom prst="rect">
                <a:avLst/>
              </a:prstGeom>
              <a:noFill/>
            </p:spPr>
            <p:txBody>
              <a:bodyPr wrap="square" lIns="0" tIns="0" rIns="0" bIns="0" rtlCol="0">
                <a:noAutofit/>
              </a:bodyPr>
              <a:lstStyle/>
              <a:p>
                <a:pPr algn="ctr">
                  <a:lnSpc>
                    <a:spcPct val="90000"/>
                  </a:lnSpc>
                  <a:defRPr/>
                </a:pPr>
                <a:r>
                  <a:rPr lang="en-US" sz="800" b="1" dirty="0">
                    <a:solidFill>
                      <a:srgbClr val="58595B"/>
                    </a:solidFill>
                  </a:rPr>
                  <a:t>EXACS</a:t>
                </a:r>
              </a:p>
            </p:txBody>
          </p:sp>
        </p:grpSp>
        <p:grpSp>
          <p:nvGrpSpPr>
            <p:cNvPr id="111" name="Group 110"/>
            <p:cNvGrpSpPr/>
            <p:nvPr/>
          </p:nvGrpSpPr>
          <p:grpSpPr>
            <a:xfrm>
              <a:off x="6169567" y="2121728"/>
              <a:ext cx="1856231" cy="1856231"/>
              <a:chOff x="7039055" y="3405975"/>
              <a:chExt cx="1856231" cy="1856231"/>
            </a:xfrm>
          </p:grpSpPr>
          <p:pic>
            <p:nvPicPr>
              <p:cNvPr id="112" name="Picture 10" descr="mage result for amazon web servic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1711" y="4390888"/>
                <a:ext cx="529348" cy="19878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2" descr="WS Clou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2583" y="4162819"/>
                <a:ext cx="258418" cy="291917"/>
              </a:xfrm>
              <a:prstGeom prst="rect">
                <a:avLst/>
              </a:prstGeom>
              <a:solidFill>
                <a:schemeClr val="tx2"/>
              </a:solidFill>
            </p:spPr>
          </p:pic>
          <p:pic>
            <p:nvPicPr>
              <p:cNvPr id="114" name="Picture 1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9055" y="3405975"/>
                <a:ext cx="1856231" cy="1856231"/>
              </a:xfrm>
              <a:prstGeom prst="rect">
                <a:avLst/>
              </a:prstGeom>
            </p:spPr>
          </p:pic>
        </p:grpSp>
      </p:grpSp>
      <p:grpSp>
        <p:nvGrpSpPr>
          <p:cNvPr id="3" name="Group 2"/>
          <p:cNvGrpSpPr/>
          <p:nvPr/>
        </p:nvGrpSpPr>
        <p:grpSpPr>
          <a:xfrm>
            <a:off x="7804374" y="1408921"/>
            <a:ext cx="3886097" cy="2678906"/>
            <a:chOff x="8171883" y="1656971"/>
            <a:chExt cx="3886097" cy="2678906"/>
          </a:xfrm>
        </p:grpSpPr>
        <p:sp>
          <p:nvSpPr>
            <p:cNvPr id="115" name="Rectangle 114"/>
            <p:cNvSpPr/>
            <p:nvPr/>
          </p:nvSpPr>
          <p:spPr>
            <a:xfrm>
              <a:off x="8464570" y="1656971"/>
              <a:ext cx="3329609" cy="2106145"/>
            </a:xfrm>
            <a:prstGeom prst="rect">
              <a:avLst/>
            </a:prstGeom>
            <a:solidFill>
              <a:schemeClr val="bg1"/>
            </a:solidFill>
            <a:ln w="349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grpSp>
          <p:nvGrpSpPr>
            <p:cNvPr id="116" name="Group 115"/>
            <p:cNvGrpSpPr/>
            <p:nvPr/>
          </p:nvGrpSpPr>
          <p:grpSpPr>
            <a:xfrm>
              <a:off x="9592637" y="1719735"/>
              <a:ext cx="1073474" cy="726237"/>
              <a:chOff x="3096939" y="4263206"/>
              <a:chExt cx="1073474" cy="726237"/>
            </a:xfrm>
          </p:grpSpPr>
          <p:grpSp>
            <p:nvGrpSpPr>
              <p:cNvPr id="117" name="Group 116"/>
              <p:cNvGrpSpPr/>
              <p:nvPr/>
            </p:nvGrpSpPr>
            <p:grpSpPr>
              <a:xfrm>
                <a:off x="3096939" y="4263206"/>
                <a:ext cx="1073474" cy="726237"/>
                <a:chOff x="3096939" y="4263206"/>
                <a:chExt cx="1073474" cy="726237"/>
              </a:xfrm>
            </p:grpSpPr>
            <p:sp>
              <p:nvSpPr>
                <p:cNvPr id="120" name="Rounded Rectangle 119"/>
                <p:cNvSpPr/>
                <p:nvPr/>
              </p:nvSpPr>
              <p:spPr>
                <a:xfrm>
                  <a:off x="3096939" y="4263206"/>
                  <a:ext cx="1073474" cy="726237"/>
                </a:xfrm>
                <a:prstGeom prst="roundRect">
                  <a:avLst>
                    <a:gd name="adj" fmla="val 5096"/>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72" tIns="60936" rIns="121872" bIns="60936" numCol="1" spcCol="0" rtlCol="0" fromWordArt="0" anchor="ctr" anchorCtr="0" forceAA="0" compatLnSpc="1">
                  <a:prstTxWarp prst="textNoShape">
                    <a:avLst/>
                  </a:prstTxWarp>
                  <a:noAutofit/>
                </a:bodyPr>
                <a:lstStyle/>
                <a:p>
                  <a:pPr algn="ctr">
                    <a:defRPr/>
                  </a:pPr>
                  <a:endParaRPr lang="en-US" sz="2399" dirty="0">
                    <a:solidFill>
                      <a:srgbClr val="FFFFFF"/>
                    </a:solidFill>
                  </a:endParaRPr>
                </a:p>
              </p:txBody>
            </p:sp>
            <p:pic>
              <p:nvPicPr>
                <p:cNvPr id="121" name="Picture 120"/>
                <p:cNvPicPr>
                  <a:picLocks noChangeAspect="1"/>
                </p:cNvPicPr>
                <p:nvPr/>
              </p:nvPicPr>
              <p:blipFill>
                <a:blip r:embed="rId4" cstate="print"/>
                <a:stretch>
                  <a:fillRect/>
                </a:stretch>
              </p:blipFill>
              <p:spPr>
                <a:xfrm>
                  <a:off x="3190781" y="4382303"/>
                  <a:ext cx="467126" cy="520515"/>
                </a:xfrm>
                <a:prstGeom prst="rect">
                  <a:avLst/>
                </a:prstGeom>
              </p:spPr>
            </p:pic>
            <p:sp>
              <p:nvSpPr>
                <p:cNvPr id="122" name="Freeform 214"/>
                <p:cNvSpPr>
                  <a:spLocks noEditPoints="1"/>
                </p:cNvSpPr>
                <p:nvPr/>
              </p:nvSpPr>
              <p:spPr bwMode="auto">
                <a:xfrm>
                  <a:off x="3767051" y="4601691"/>
                  <a:ext cx="275756" cy="94411"/>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grpSp>
          <p:sp>
            <p:nvSpPr>
              <p:cNvPr id="118" name="Freeform 215"/>
              <p:cNvSpPr>
                <a:spLocks noEditPoints="1"/>
              </p:cNvSpPr>
              <p:nvPr/>
            </p:nvSpPr>
            <p:spPr bwMode="auto">
              <a:xfrm>
                <a:off x="3767051" y="4687030"/>
                <a:ext cx="275756" cy="94612"/>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sp>
            <p:nvSpPr>
              <p:cNvPr id="119" name="Freeform 216"/>
              <p:cNvSpPr>
                <a:spLocks noEditPoints="1"/>
              </p:cNvSpPr>
              <p:nvPr/>
            </p:nvSpPr>
            <p:spPr bwMode="auto">
              <a:xfrm>
                <a:off x="3767051" y="4490280"/>
                <a:ext cx="275756" cy="120415"/>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121888" tIns="60944" rIns="121888" bIns="60944" numCol="1" anchor="t" anchorCtr="0" compatLnSpc="1">
                <a:prstTxWarp prst="textNoShape">
                  <a:avLst/>
                </a:prstTxWarp>
              </a:bodyPr>
              <a:lstStyle/>
              <a:p>
                <a:pPr>
                  <a:defRPr/>
                </a:pPr>
                <a:endParaRPr lang="en-US" sz="800" dirty="0">
                  <a:solidFill>
                    <a:srgbClr val="5F5F5F"/>
                  </a:solidFill>
                </a:endParaRPr>
              </a:p>
            </p:txBody>
          </p:sp>
        </p:grpSp>
        <p:grpSp>
          <p:nvGrpSpPr>
            <p:cNvPr id="123" name="Group 122"/>
            <p:cNvGrpSpPr/>
            <p:nvPr/>
          </p:nvGrpSpPr>
          <p:grpSpPr>
            <a:xfrm>
              <a:off x="8171883" y="2453017"/>
              <a:ext cx="1857969" cy="1849191"/>
              <a:chOff x="4470809" y="3170019"/>
              <a:chExt cx="1973367" cy="1973367"/>
            </a:xfrm>
          </p:grpSpPr>
          <p:pic>
            <p:nvPicPr>
              <p:cNvPr id="124" name="Picture 123"/>
              <p:cNvPicPr>
                <a:picLocks noChangeAspect="1"/>
              </p:cNvPicPr>
              <p:nvPr/>
            </p:nvPicPr>
            <p:blipFill>
              <a:blip r:embed="rId6" cstate="print"/>
              <a:stretch>
                <a:fillRect/>
              </a:stretch>
            </p:blipFill>
            <p:spPr>
              <a:xfrm>
                <a:off x="5224363" y="3991461"/>
                <a:ext cx="318799" cy="342630"/>
              </a:xfrm>
              <a:prstGeom prst="rect">
                <a:avLst/>
              </a:prstGeom>
              <a:solidFill>
                <a:schemeClr val="accent1"/>
              </a:solidFill>
            </p:spPr>
          </p:pic>
          <p:pic>
            <p:nvPicPr>
              <p:cNvPr id="125" name="Picture 1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0809" y="3170019"/>
                <a:ext cx="1973367" cy="1973367"/>
              </a:xfrm>
              <a:prstGeom prst="rect">
                <a:avLst/>
              </a:prstGeom>
            </p:spPr>
          </p:pic>
          <p:sp>
            <p:nvSpPr>
              <p:cNvPr id="126" name="TextBox 125"/>
              <p:cNvSpPr txBox="1"/>
              <p:nvPr/>
            </p:nvSpPr>
            <p:spPr>
              <a:xfrm>
                <a:off x="5035980" y="4334091"/>
                <a:ext cx="725556" cy="117518"/>
              </a:xfrm>
              <a:prstGeom prst="rect">
                <a:avLst/>
              </a:prstGeom>
              <a:noFill/>
            </p:spPr>
            <p:txBody>
              <a:bodyPr wrap="square" lIns="0" tIns="0" rIns="0" bIns="0" rtlCol="0">
                <a:noAutofit/>
              </a:bodyPr>
              <a:lstStyle/>
              <a:p>
                <a:pPr algn="ctr">
                  <a:lnSpc>
                    <a:spcPct val="90000"/>
                  </a:lnSpc>
                  <a:defRPr/>
                </a:pPr>
                <a:r>
                  <a:rPr lang="en-US" sz="800" b="1" dirty="0">
                    <a:solidFill>
                      <a:srgbClr val="58595B"/>
                    </a:solidFill>
                  </a:rPr>
                  <a:t>DBCS &amp; EXACS</a:t>
                </a:r>
              </a:p>
            </p:txBody>
          </p:sp>
        </p:grpSp>
        <p:grpSp>
          <p:nvGrpSpPr>
            <p:cNvPr id="127" name="Group 126"/>
            <p:cNvGrpSpPr/>
            <p:nvPr/>
          </p:nvGrpSpPr>
          <p:grpSpPr>
            <a:xfrm>
              <a:off x="10201749" y="2479646"/>
              <a:ext cx="1856231" cy="1856231"/>
              <a:chOff x="7039055" y="3405975"/>
              <a:chExt cx="1856231" cy="1856231"/>
            </a:xfrm>
          </p:grpSpPr>
          <p:pic>
            <p:nvPicPr>
              <p:cNvPr id="128" name="Picture 10" descr="mage result for amazon web servic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1711" y="4390888"/>
                <a:ext cx="529348" cy="19878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 descr="WS Clou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2583" y="4162819"/>
                <a:ext cx="258418" cy="291917"/>
              </a:xfrm>
              <a:prstGeom prst="rect">
                <a:avLst/>
              </a:prstGeom>
              <a:solidFill>
                <a:schemeClr val="tx2"/>
              </a:solidFill>
            </p:spPr>
          </p:pic>
          <p:pic>
            <p:nvPicPr>
              <p:cNvPr id="130" name="Picture 1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39055" y="3405975"/>
                <a:ext cx="1856231" cy="1856231"/>
              </a:xfrm>
              <a:prstGeom prst="rect">
                <a:avLst/>
              </a:prstGeom>
            </p:spPr>
          </p:pic>
        </p:grpSp>
        <p:grpSp>
          <p:nvGrpSpPr>
            <p:cNvPr id="131" name="Group 130"/>
            <p:cNvGrpSpPr/>
            <p:nvPr/>
          </p:nvGrpSpPr>
          <p:grpSpPr>
            <a:xfrm>
              <a:off x="9309962" y="2372289"/>
              <a:ext cx="1290416" cy="933180"/>
              <a:chOff x="8215251" y="4580815"/>
              <a:chExt cx="1290416" cy="933180"/>
            </a:xfrm>
          </p:grpSpPr>
          <p:sp>
            <p:nvSpPr>
              <p:cNvPr id="132" name="Up-Down Arrow 131"/>
              <p:cNvSpPr/>
              <p:nvPr/>
            </p:nvSpPr>
            <p:spPr>
              <a:xfrm rot="2828141">
                <a:off x="8549253" y="4549545"/>
                <a:ext cx="265176" cy="933180"/>
              </a:xfrm>
              <a:prstGeom prst="upDownArrow">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133" name="Up-Down Arrow 132"/>
              <p:cNvSpPr/>
              <p:nvPr/>
            </p:nvSpPr>
            <p:spPr>
              <a:xfrm rot="19161565">
                <a:off x="9240040" y="4580815"/>
                <a:ext cx="265627" cy="933180"/>
              </a:xfrm>
              <a:prstGeom prst="upDownArrow">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sp>
            <p:nvSpPr>
              <p:cNvPr id="134" name="Up-Down Arrow 133"/>
              <p:cNvSpPr/>
              <p:nvPr/>
            </p:nvSpPr>
            <p:spPr>
              <a:xfrm rot="5400000">
                <a:off x="8862243" y="4903632"/>
                <a:ext cx="265176" cy="933180"/>
              </a:xfrm>
              <a:prstGeom prst="upDownArrow">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endParaRPr>
              </a:p>
            </p:txBody>
          </p:sp>
        </p:grpSp>
      </p:grpSp>
      <p:sp>
        <p:nvSpPr>
          <p:cNvPr id="136" name="TextBox 135"/>
          <p:cNvSpPr txBox="1"/>
          <p:nvPr/>
        </p:nvSpPr>
        <p:spPr>
          <a:xfrm>
            <a:off x="7904537" y="4447081"/>
            <a:ext cx="3200400" cy="1395139"/>
          </a:xfrm>
          <a:prstGeom prst="rect">
            <a:avLst/>
          </a:prstGeom>
          <a:noFill/>
        </p:spPr>
        <p:txBody>
          <a:bodyPr wrap="square" lIns="162447" tIns="81223" rIns="162447" bIns="81223" rtlCol="0" anchor="ctr">
            <a:spAutoFit/>
          </a:bodyPr>
          <a:lstStyle/>
          <a:p>
            <a:pPr lvl="1" algn="ctr">
              <a:defRPr/>
            </a:pPr>
            <a:r>
              <a:rPr lang="en-US" sz="2000" dirty="0">
                <a:solidFill>
                  <a:srgbClr val="58595B"/>
                </a:solidFill>
              </a:rPr>
              <a:t>Eliminate downtime and reduce unplanned outages</a:t>
            </a:r>
          </a:p>
          <a:p>
            <a:pPr algn="ctr">
              <a:defRPr/>
            </a:pPr>
            <a:endParaRPr lang="en-US" sz="2000" dirty="0">
              <a:solidFill>
                <a:srgbClr val="58595B"/>
              </a:solidFill>
            </a:endParaRPr>
          </a:p>
        </p:txBody>
      </p:sp>
    </p:spTree>
    <p:extLst>
      <p:ext uri="{BB962C8B-B14F-4D97-AF65-F5344CB8AC3E}">
        <p14:creationId xmlns:p14="http://schemas.microsoft.com/office/powerpoint/2010/main" val="135635639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bwMode="auto"/>
        <p:txBody>
          <a:bodyPr/>
          <a:lstStyle/>
          <a:p>
            <a:r>
              <a:rPr lang="en-US" dirty="0">
                <a:ea typeface="Calibri" charset="0"/>
                <a:cs typeface="Calibri" charset="0"/>
              </a:rPr>
              <a:t>Oracle Data Integration Platform Cloud</a:t>
            </a:r>
          </a:p>
          <a:p>
            <a:endParaRPr lang="en-US" dirty="0"/>
          </a:p>
        </p:txBody>
      </p:sp>
      <p:sp>
        <p:nvSpPr>
          <p:cNvPr id="3" name="Title 2"/>
          <p:cNvSpPr>
            <a:spLocks noGrp="1"/>
          </p:cNvSpPr>
          <p:nvPr>
            <p:ph type="title"/>
          </p:nvPr>
        </p:nvSpPr>
        <p:spPr bwMode="auto"/>
        <p:txBody>
          <a:bodyPr/>
          <a:lstStyle/>
          <a:p>
            <a:pPr>
              <a:lnSpc>
                <a:spcPct val="90000"/>
              </a:lnSpc>
            </a:pPr>
            <a:r>
              <a:rPr lang="en-US" dirty="0">
                <a:ea typeface="Calibri" charset="0"/>
                <a:cs typeface="Calibri" charset="0"/>
              </a:rPr>
              <a:t>Solving Key Challenges </a:t>
            </a:r>
          </a:p>
        </p:txBody>
      </p:sp>
      <p:sp>
        <p:nvSpPr>
          <p:cNvPr id="18" name="Parallelogram 17"/>
          <p:cNvSpPr/>
          <p:nvPr/>
        </p:nvSpPr>
        <p:spPr bwMode="auto">
          <a:xfrm>
            <a:off x="533400" y="2218523"/>
            <a:ext cx="1141274" cy="873167"/>
          </a:xfrm>
          <a:prstGeom prst="parallelogram">
            <a:avLst/>
          </a:prstGeom>
          <a:solidFill>
            <a:schemeClr val="accent1">
              <a:lumMod val="75000"/>
            </a:schemeClr>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4" name="Freeform 9"/>
          <p:cNvSpPr>
            <a:spLocks noChangeAspect="1" noChangeArrowheads="1"/>
          </p:cNvSpPr>
          <p:nvPr/>
        </p:nvSpPr>
        <p:spPr bwMode="auto">
          <a:xfrm>
            <a:off x="845263" y="2361855"/>
            <a:ext cx="517551" cy="586500"/>
          </a:xfrm>
          <a:custGeom>
            <a:avLst/>
            <a:gdLst>
              <a:gd name="T0" fmla="*/ 845 w 2616"/>
              <a:gd name="T1" fmla="*/ 799 h 2964"/>
              <a:gd name="T2" fmla="*/ 868 w 2616"/>
              <a:gd name="T3" fmla="*/ 938 h 2964"/>
              <a:gd name="T4" fmla="*/ 961 w 2616"/>
              <a:gd name="T5" fmla="*/ 1019 h 2964"/>
              <a:gd name="T6" fmla="*/ 1308 w 2616"/>
              <a:gd name="T7" fmla="*/ 1378 h 2964"/>
              <a:gd name="T8" fmla="*/ 1319 w 2616"/>
              <a:gd name="T9" fmla="*/ 1378 h 2964"/>
              <a:gd name="T10" fmla="*/ 1655 w 2616"/>
              <a:gd name="T11" fmla="*/ 1019 h 2964"/>
              <a:gd name="T12" fmla="*/ 1748 w 2616"/>
              <a:gd name="T13" fmla="*/ 938 h 2964"/>
              <a:gd name="T14" fmla="*/ 1771 w 2616"/>
              <a:gd name="T15" fmla="*/ 799 h 2964"/>
              <a:gd name="T16" fmla="*/ 1725 w 2616"/>
              <a:gd name="T17" fmla="*/ 706 h 2964"/>
              <a:gd name="T18" fmla="*/ 1759 w 2616"/>
              <a:gd name="T19" fmla="*/ 440 h 2964"/>
              <a:gd name="T20" fmla="*/ 1412 w 2616"/>
              <a:gd name="T21" fmla="*/ 93 h 2964"/>
              <a:gd name="T22" fmla="*/ 1343 w 2616"/>
              <a:gd name="T23" fmla="*/ 0 h 2964"/>
              <a:gd name="T24" fmla="*/ 868 w 2616"/>
              <a:gd name="T25" fmla="*/ 417 h 2964"/>
              <a:gd name="T26" fmla="*/ 868 w 2616"/>
              <a:gd name="T27" fmla="*/ 463 h 2964"/>
              <a:gd name="T28" fmla="*/ 891 w 2616"/>
              <a:gd name="T29" fmla="*/ 706 h 2964"/>
              <a:gd name="T30" fmla="*/ 845 w 2616"/>
              <a:gd name="T31" fmla="*/ 799 h 2964"/>
              <a:gd name="T32" fmla="*/ 2615 w 2616"/>
              <a:gd name="T33" fmla="*/ 2963 h 2964"/>
              <a:gd name="T34" fmla="*/ 2488 w 2616"/>
              <a:gd name="T35" fmla="*/ 2061 h 2964"/>
              <a:gd name="T36" fmla="*/ 2279 w 2616"/>
              <a:gd name="T37" fmla="*/ 1760 h 2964"/>
              <a:gd name="T38" fmla="*/ 1620 w 2616"/>
              <a:gd name="T39" fmla="*/ 1436 h 2964"/>
              <a:gd name="T40" fmla="*/ 1447 w 2616"/>
              <a:gd name="T41" fmla="*/ 2245 h 2964"/>
              <a:gd name="T42" fmla="*/ 1354 w 2616"/>
              <a:gd name="T43" fmla="*/ 1806 h 2964"/>
              <a:gd name="T44" fmla="*/ 1400 w 2616"/>
              <a:gd name="T45" fmla="*/ 1679 h 2964"/>
              <a:gd name="T46" fmla="*/ 1308 w 2616"/>
              <a:gd name="T47" fmla="*/ 1528 h 2964"/>
              <a:gd name="T48" fmla="*/ 1215 w 2616"/>
              <a:gd name="T49" fmla="*/ 1679 h 2964"/>
              <a:gd name="T50" fmla="*/ 1262 w 2616"/>
              <a:gd name="T51" fmla="*/ 1806 h 2964"/>
              <a:gd name="T52" fmla="*/ 1169 w 2616"/>
              <a:gd name="T53" fmla="*/ 2245 h 2964"/>
              <a:gd name="T54" fmla="*/ 995 w 2616"/>
              <a:gd name="T55" fmla="*/ 1436 h 2964"/>
              <a:gd name="T56" fmla="*/ 335 w 2616"/>
              <a:gd name="T57" fmla="*/ 1760 h 2964"/>
              <a:gd name="T58" fmla="*/ 127 w 2616"/>
              <a:gd name="T59" fmla="*/ 2061 h 2964"/>
              <a:gd name="T60" fmla="*/ 0 w 2616"/>
              <a:gd name="T61" fmla="*/ 2963 h 2964"/>
              <a:gd name="T62" fmla="*/ 2615 w 2616"/>
              <a:gd name="T63" fmla="*/ 296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6" h="2964">
                <a:moveTo>
                  <a:pt x="845" y="799"/>
                </a:moveTo>
                <a:cubicBezTo>
                  <a:pt x="868" y="938"/>
                  <a:pt x="860" y="891"/>
                  <a:pt x="868" y="938"/>
                </a:cubicBezTo>
                <a:cubicBezTo>
                  <a:pt x="868" y="984"/>
                  <a:pt x="914" y="1019"/>
                  <a:pt x="961" y="1019"/>
                </a:cubicBezTo>
                <a:cubicBezTo>
                  <a:pt x="1007" y="1366"/>
                  <a:pt x="1262" y="1378"/>
                  <a:pt x="1308" y="1378"/>
                </a:cubicBezTo>
                <a:lnTo>
                  <a:pt x="1319" y="1378"/>
                </a:lnTo>
                <a:cubicBezTo>
                  <a:pt x="1354" y="1378"/>
                  <a:pt x="1609" y="1366"/>
                  <a:pt x="1655" y="1019"/>
                </a:cubicBezTo>
                <a:cubicBezTo>
                  <a:pt x="1702" y="1019"/>
                  <a:pt x="1748" y="984"/>
                  <a:pt x="1748" y="938"/>
                </a:cubicBezTo>
                <a:cubicBezTo>
                  <a:pt x="1771" y="799"/>
                  <a:pt x="1763" y="845"/>
                  <a:pt x="1771" y="799"/>
                </a:cubicBezTo>
                <a:cubicBezTo>
                  <a:pt x="1782" y="764"/>
                  <a:pt x="1759" y="729"/>
                  <a:pt x="1725" y="706"/>
                </a:cubicBezTo>
                <a:cubicBezTo>
                  <a:pt x="1736" y="648"/>
                  <a:pt x="1759" y="544"/>
                  <a:pt x="1759" y="440"/>
                </a:cubicBezTo>
                <a:cubicBezTo>
                  <a:pt x="1748" y="278"/>
                  <a:pt x="1609" y="104"/>
                  <a:pt x="1412" y="93"/>
                </a:cubicBezTo>
                <a:cubicBezTo>
                  <a:pt x="1343" y="0"/>
                  <a:pt x="1366" y="31"/>
                  <a:pt x="1343" y="0"/>
                </a:cubicBezTo>
                <a:cubicBezTo>
                  <a:pt x="856" y="23"/>
                  <a:pt x="1026" y="278"/>
                  <a:pt x="868" y="417"/>
                </a:cubicBezTo>
                <a:lnTo>
                  <a:pt x="868" y="463"/>
                </a:lnTo>
                <a:cubicBezTo>
                  <a:pt x="868" y="556"/>
                  <a:pt x="880" y="648"/>
                  <a:pt x="891" y="706"/>
                </a:cubicBezTo>
                <a:cubicBezTo>
                  <a:pt x="856" y="729"/>
                  <a:pt x="845" y="764"/>
                  <a:pt x="845" y="799"/>
                </a:cubicBezTo>
                <a:close/>
                <a:moveTo>
                  <a:pt x="2615" y="2963"/>
                </a:moveTo>
                <a:lnTo>
                  <a:pt x="2488" y="2061"/>
                </a:lnTo>
                <a:cubicBezTo>
                  <a:pt x="2476" y="1933"/>
                  <a:pt x="2395" y="1817"/>
                  <a:pt x="2279" y="1760"/>
                </a:cubicBezTo>
                <a:lnTo>
                  <a:pt x="1620" y="1436"/>
                </a:lnTo>
                <a:lnTo>
                  <a:pt x="1447" y="2245"/>
                </a:lnTo>
                <a:cubicBezTo>
                  <a:pt x="1354" y="1806"/>
                  <a:pt x="1385" y="1952"/>
                  <a:pt x="1354" y="1806"/>
                </a:cubicBezTo>
                <a:lnTo>
                  <a:pt x="1400" y="1679"/>
                </a:lnTo>
                <a:lnTo>
                  <a:pt x="1308" y="1528"/>
                </a:lnTo>
                <a:lnTo>
                  <a:pt x="1215" y="1679"/>
                </a:lnTo>
                <a:lnTo>
                  <a:pt x="1262" y="1806"/>
                </a:lnTo>
                <a:cubicBezTo>
                  <a:pt x="1169" y="2245"/>
                  <a:pt x="1200" y="2099"/>
                  <a:pt x="1169" y="2245"/>
                </a:cubicBezTo>
                <a:lnTo>
                  <a:pt x="995" y="1436"/>
                </a:lnTo>
                <a:lnTo>
                  <a:pt x="335" y="1760"/>
                </a:lnTo>
                <a:cubicBezTo>
                  <a:pt x="220" y="1817"/>
                  <a:pt x="139" y="1933"/>
                  <a:pt x="127" y="2061"/>
                </a:cubicBezTo>
                <a:lnTo>
                  <a:pt x="0" y="2963"/>
                </a:lnTo>
                <a:lnTo>
                  <a:pt x="2615" y="2963"/>
                </a:lnTo>
                <a:close/>
              </a:path>
            </a:pathLst>
          </a:custGeom>
          <a:solidFill>
            <a:srgbClr val="FFFFFF"/>
          </a:solidFill>
          <a:ln>
            <a:noFill/>
          </a:ln>
          <a:effectLst/>
          <a:extLst/>
        </p:spPr>
        <p:txBody>
          <a:bodyPr wrap="none" anchor="ctr"/>
          <a:lstStyle/>
          <a:p>
            <a:endParaRPr lang="en-US" dirty="0">
              <a:solidFill>
                <a:srgbClr val="58595B"/>
              </a:solidFill>
            </a:endParaRPr>
          </a:p>
        </p:txBody>
      </p:sp>
      <p:sp>
        <p:nvSpPr>
          <p:cNvPr id="49" name="TextBox 48"/>
          <p:cNvSpPr txBox="1"/>
          <p:nvPr/>
        </p:nvSpPr>
        <p:spPr bwMode="auto">
          <a:xfrm>
            <a:off x="1705914" y="2382367"/>
            <a:ext cx="2661228" cy="682184"/>
          </a:xfrm>
          <a:prstGeom prst="rect">
            <a:avLst/>
          </a:prstGeom>
          <a:noFill/>
        </p:spPr>
        <p:txBody>
          <a:bodyPr wrap="square" lIns="0" tIns="60933" rIns="121867" bIns="60933" rtlCol="0">
            <a:spAutoFit/>
          </a:bodyPr>
          <a:lstStyle/>
          <a:p>
            <a:pPr>
              <a:lnSpc>
                <a:spcPct val="90000"/>
              </a:lnSpc>
            </a:pPr>
            <a:r>
              <a:rPr lang="en-US" sz="2000" b="1" dirty="0">
                <a:solidFill>
                  <a:srgbClr val="F80000">
                    <a:lumMod val="75000"/>
                  </a:srgbClr>
                </a:solidFill>
              </a:rPr>
              <a:t>DBA</a:t>
            </a:r>
          </a:p>
          <a:p>
            <a:pPr>
              <a:lnSpc>
                <a:spcPct val="90000"/>
              </a:lnSpc>
            </a:pPr>
            <a:r>
              <a:rPr lang="en-US" sz="2000" b="1" dirty="0">
                <a:solidFill>
                  <a:srgbClr val="F80000">
                    <a:lumMod val="75000"/>
                  </a:srgbClr>
                </a:solidFill>
              </a:rPr>
              <a:t>&amp; Architects (Replicate)</a:t>
            </a:r>
          </a:p>
        </p:txBody>
      </p:sp>
      <p:sp>
        <p:nvSpPr>
          <p:cNvPr id="52" name="TextBox 51"/>
          <p:cNvSpPr txBox="1">
            <a:spLocks/>
          </p:cNvSpPr>
          <p:nvPr/>
        </p:nvSpPr>
        <p:spPr bwMode="auto">
          <a:xfrm>
            <a:off x="528536" y="3307793"/>
            <a:ext cx="3435430" cy="1688155"/>
          </a:xfrm>
          <a:prstGeom prst="rect">
            <a:avLst/>
          </a:prstGeom>
          <a:noFill/>
        </p:spPr>
        <p:txBody>
          <a:bodyPr wrap="square" lIns="0" tIns="0" rIns="0" bIns="0" rtlCol="0">
            <a:spAutoFit/>
          </a:bodyPr>
          <a:lstStyle/>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3 click </a:t>
            </a:r>
            <a:r>
              <a:rPr lang="en-US" b="1" dirty="0">
                <a:solidFill>
                  <a:srgbClr val="58595B">
                    <a:lumMod val="75000"/>
                  </a:srgbClr>
                </a:solidFill>
              </a:rPr>
              <a:t>database migrations </a:t>
            </a:r>
            <a:r>
              <a:rPr lang="en-US" dirty="0">
                <a:solidFill>
                  <a:srgbClr val="58595B">
                    <a:lumMod val="75000"/>
                  </a:srgbClr>
                </a:solidFill>
              </a:rPr>
              <a:t>from Oracle 11g to 12c</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Quickly </a:t>
            </a:r>
            <a:r>
              <a:rPr lang="en-US" b="1" dirty="0">
                <a:solidFill>
                  <a:srgbClr val="58595B">
                    <a:lumMod val="75000"/>
                  </a:srgbClr>
                </a:solidFill>
              </a:rPr>
              <a:t>migrate off of Amazon </a:t>
            </a:r>
            <a:r>
              <a:rPr lang="en-US" dirty="0">
                <a:solidFill>
                  <a:srgbClr val="58595B">
                    <a:lumMod val="75000"/>
                  </a:srgbClr>
                </a:solidFill>
              </a:rPr>
              <a:t>RDS onto Oracle </a:t>
            </a:r>
            <a:r>
              <a:rPr lang="en-US" dirty="0" err="1">
                <a:solidFill>
                  <a:srgbClr val="58595B">
                    <a:lumMod val="75000"/>
                  </a:srgbClr>
                </a:solidFill>
              </a:rPr>
              <a:t>DBaaS</a:t>
            </a:r>
            <a:r>
              <a:rPr lang="en-US" dirty="0">
                <a:solidFill>
                  <a:srgbClr val="58595B">
                    <a:lumMod val="75000"/>
                  </a:srgbClr>
                </a:solidFill>
              </a:rPr>
              <a:t> </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Point and click </a:t>
            </a:r>
            <a:r>
              <a:rPr lang="en-US" b="1" dirty="0">
                <a:solidFill>
                  <a:srgbClr val="58595B">
                    <a:lumMod val="75000"/>
                  </a:srgbClr>
                </a:solidFill>
              </a:rPr>
              <a:t>multi-active database</a:t>
            </a:r>
            <a:r>
              <a:rPr lang="en-US" dirty="0">
                <a:solidFill>
                  <a:srgbClr val="58595B">
                    <a:lumMod val="75000"/>
                  </a:srgbClr>
                </a:solidFill>
              </a:rPr>
              <a:t> across Regions</a:t>
            </a:r>
          </a:p>
        </p:txBody>
      </p:sp>
      <p:cxnSp>
        <p:nvCxnSpPr>
          <p:cNvPr id="4" name="Straight Connector 3"/>
          <p:cNvCxnSpPr/>
          <p:nvPr/>
        </p:nvCxnSpPr>
        <p:spPr bwMode="auto">
          <a:xfrm>
            <a:off x="1403857" y="3091691"/>
            <a:ext cx="2592874" cy="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a:off x="3996731" y="3091690"/>
            <a:ext cx="0" cy="262561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3" name="Parallelogram 52"/>
          <p:cNvSpPr/>
          <p:nvPr/>
        </p:nvSpPr>
        <p:spPr bwMode="auto">
          <a:xfrm>
            <a:off x="4515315" y="2218523"/>
            <a:ext cx="1141274" cy="873167"/>
          </a:xfrm>
          <a:prstGeom prst="parallelogram">
            <a:avLst/>
          </a:prstGeom>
          <a:solidFill>
            <a:schemeClr val="accent3">
              <a:lumMod val="75000"/>
            </a:schemeClr>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5" name="TextBox 54"/>
          <p:cNvSpPr txBox="1"/>
          <p:nvPr/>
        </p:nvSpPr>
        <p:spPr bwMode="auto">
          <a:xfrm>
            <a:off x="5687829" y="2382367"/>
            <a:ext cx="2534903" cy="677054"/>
          </a:xfrm>
          <a:prstGeom prst="rect">
            <a:avLst/>
          </a:prstGeom>
          <a:noFill/>
        </p:spPr>
        <p:txBody>
          <a:bodyPr wrap="square" lIns="0" tIns="60933" rIns="121867" bIns="60933" rtlCol="0">
            <a:spAutoFit/>
          </a:bodyPr>
          <a:lstStyle/>
          <a:p>
            <a:pPr>
              <a:lnSpc>
                <a:spcPct val="90000"/>
              </a:lnSpc>
            </a:pPr>
            <a:r>
              <a:rPr lang="en-US" sz="2000" b="1" dirty="0">
                <a:solidFill>
                  <a:srgbClr val="FF8D14">
                    <a:lumMod val="75000"/>
                  </a:srgbClr>
                </a:solidFill>
              </a:rPr>
              <a:t>ETL</a:t>
            </a:r>
          </a:p>
          <a:p>
            <a:pPr>
              <a:lnSpc>
                <a:spcPct val="90000"/>
              </a:lnSpc>
            </a:pPr>
            <a:r>
              <a:rPr lang="en-US" sz="2000" b="1" dirty="0">
                <a:solidFill>
                  <a:srgbClr val="FF8D14">
                    <a:lumMod val="75000"/>
                  </a:srgbClr>
                </a:solidFill>
              </a:rPr>
              <a:t>Developer (Transform)</a:t>
            </a:r>
          </a:p>
        </p:txBody>
      </p:sp>
      <p:sp>
        <p:nvSpPr>
          <p:cNvPr id="57" name="TextBox 56"/>
          <p:cNvSpPr txBox="1">
            <a:spLocks/>
          </p:cNvSpPr>
          <p:nvPr/>
        </p:nvSpPr>
        <p:spPr bwMode="auto">
          <a:xfrm>
            <a:off x="4510451" y="3307792"/>
            <a:ext cx="3198562" cy="1438856"/>
          </a:xfrm>
          <a:prstGeom prst="rect">
            <a:avLst/>
          </a:prstGeom>
          <a:noFill/>
        </p:spPr>
        <p:txBody>
          <a:bodyPr wrap="square" lIns="0" tIns="0" rIns="0" bIns="0" rtlCol="0">
            <a:spAutoFit/>
          </a:bodyPr>
          <a:lstStyle/>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Generate a </a:t>
            </a:r>
            <a:r>
              <a:rPr lang="en-US" b="1" dirty="0">
                <a:solidFill>
                  <a:srgbClr val="58595B">
                    <a:lumMod val="75000"/>
                  </a:srgbClr>
                </a:solidFill>
              </a:rPr>
              <a:t>data mart in minutes</a:t>
            </a:r>
            <a:r>
              <a:rPr lang="en-US" dirty="0">
                <a:solidFill>
                  <a:srgbClr val="58595B">
                    <a:lumMod val="75000"/>
                  </a:srgbClr>
                </a:solidFill>
              </a:rPr>
              <a:t> without coding</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Quickly discover and </a:t>
            </a:r>
            <a:r>
              <a:rPr lang="en-US" b="1" dirty="0">
                <a:solidFill>
                  <a:srgbClr val="58595B">
                    <a:lumMod val="75000"/>
                  </a:srgbClr>
                </a:solidFill>
              </a:rPr>
              <a:t>connect to popular Databases </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Leverage </a:t>
            </a:r>
            <a:r>
              <a:rPr lang="en-US" b="1" dirty="0">
                <a:solidFill>
                  <a:srgbClr val="58595B">
                    <a:lumMod val="75000"/>
                  </a:srgbClr>
                </a:solidFill>
              </a:rPr>
              <a:t>hybrid</a:t>
            </a:r>
            <a:r>
              <a:rPr lang="en-US" dirty="0">
                <a:solidFill>
                  <a:srgbClr val="58595B">
                    <a:lumMod val="75000"/>
                  </a:srgbClr>
                </a:solidFill>
              </a:rPr>
              <a:t> environments</a:t>
            </a:r>
          </a:p>
        </p:txBody>
      </p:sp>
      <p:cxnSp>
        <p:nvCxnSpPr>
          <p:cNvPr id="71" name="Straight Connector 70"/>
          <p:cNvCxnSpPr/>
          <p:nvPr/>
        </p:nvCxnSpPr>
        <p:spPr bwMode="auto">
          <a:xfrm>
            <a:off x="5385772" y="3091691"/>
            <a:ext cx="2592874" cy="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a:off x="7978646" y="3091690"/>
            <a:ext cx="0" cy="262561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3" name="Parallelogram 72"/>
          <p:cNvSpPr/>
          <p:nvPr/>
        </p:nvSpPr>
        <p:spPr bwMode="auto">
          <a:xfrm>
            <a:off x="8371245" y="2218523"/>
            <a:ext cx="1141274" cy="873167"/>
          </a:xfrm>
          <a:prstGeom prst="parallelogram">
            <a:avLst/>
          </a:prstGeom>
          <a:solidFill>
            <a:schemeClr val="accent4"/>
          </a:solid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75" name="TextBox 74"/>
          <p:cNvSpPr txBox="1"/>
          <p:nvPr/>
        </p:nvSpPr>
        <p:spPr bwMode="auto">
          <a:xfrm>
            <a:off x="9543759" y="2382367"/>
            <a:ext cx="2297741" cy="682184"/>
          </a:xfrm>
          <a:prstGeom prst="rect">
            <a:avLst/>
          </a:prstGeom>
          <a:noFill/>
        </p:spPr>
        <p:txBody>
          <a:bodyPr wrap="square" lIns="0" tIns="60933" rIns="121867" bIns="60933" rtlCol="0">
            <a:spAutoFit/>
          </a:bodyPr>
          <a:lstStyle/>
          <a:p>
            <a:pPr>
              <a:lnSpc>
                <a:spcPct val="90000"/>
              </a:lnSpc>
            </a:pPr>
            <a:r>
              <a:rPr lang="en-US" sz="2000" b="1" dirty="0">
                <a:solidFill>
                  <a:srgbClr val="007395"/>
                </a:solidFill>
              </a:rPr>
              <a:t>Data Steward</a:t>
            </a:r>
          </a:p>
          <a:p>
            <a:pPr>
              <a:lnSpc>
                <a:spcPct val="90000"/>
              </a:lnSpc>
            </a:pPr>
            <a:r>
              <a:rPr lang="en-US" sz="2000" b="1" dirty="0">
                <a:solidFill>
                  <a:srgbClr val="007395"/>
                </a:solidFill>
              </a:rPr>
              <a:t>(Govern)</a:t>
            </a:r>
          </a:p>
        </p:txBody>
      </p:sp>
      <p:sp>
        <p:nvSpPr>
          <p:cNvPr id="77" name="TextBox 76"/>
          <p:cNvSpPr txBox="1">
            <a:spLocks/>
          </p:cNvSpPr>
          <p:nvPr/>
        </p:nvSpPr>
        <p:spPr bwMode="auto">
          <a:xfrm>
            <a:off x="8366381" y="3307793"/>
            <a:ext cx="3435430" cy="1688155"/>
          </a:xfrm>
          <a:prstGeom prst="rect">
            <a:avLst/>
          </a:prstGeom>
          <a:noFill/>
        </p:spPr>
        <p:txBody>
          <a:bodyPr wrap="square" lIns="0" tIns="0" rIns="0" bIns="0" rtlCol="0">
            <a:spAutoFit/>
          </a:bodyPr>
          <a:lstStyle/>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Create a </a:t>
            </a:r>
            <a:r>
              <a:rPr lang="en-US" b="1" dirty="0">
                <a:solidFill>
                  <a:srgbClr val="58595B">
                    <a:lumMod val="75000"/>
                  </a:srgbClr>
                </a:solidFill>
              </a:rPr>
              <a:t>comprehensive catalog </a:t>
            </a:r>
            <a:r>
              <a:rPr lang="en-US" dirty="0">
                <a:solidFill>
                  <a:srgbClr val="58595B">
                    <a:lumMod val="75000"/>
                  </a:srgbClr>
                </a:solidFill>
              </a:rPr>
              <a:t>of business terms</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Quick </a:t>
            </a:r>
            <a:r>
              <a:rPr lang="en-US" b="1" dirty="0">
                <a:solidFill>
                  <a:srgbClr val="58595B">
                    <a:lumMod val="75000"/>
                  </a:srgbClr>
                </a:solidFill>
              </a:rPr>
              <a:t>profile your data </a:t>
            </a:r>
            <a:r>
              <a:rPr lang="en-US" dirty="0">
                <a:solidFill>
                  <a:srgbClr val="58595B">
                    <a:lumMod val="75000"/>
                  </a:srgbClr>
                </a:solidFill>
              </a:rPr>
              <a:t>for data quality health check</a:t>
            </a:r>
          </a:p>
          <a:p>
            <a:pPr marL="185738" indent="-185738" defTabSz="913525" fontAlgn="base">
              <a:lnSpc>
                <a:spcPct val="90000"/>
              </a:lnSpc>
              <a:spcBef>
                <a:spcPct val="20000"/>
              </a:spcBef>
              <a:spcAft>
                <a:spcPts val="300"/>
              </a:spcAft>
              <a:buClr>
                <a:srgbClr val="58595B">
                  <a:lumMod val="75000"/>
                </a:srgbClr>
              </a:buClr>
              <a:buFont typeface="Arial"/>
              <a:buChar char="•"/>
              <a:defRPr/>
            </a:pPr>
            <a:r>
              <a:rPr lang="en-US" dirty="0">
                <a:solidFill>
                  <a:srgbClr val="58595B">
                    <a:lumMod val="75000"/>
                  </a:srgbClr>
                </a:solidFill>
              </a:rPr>
              <a:t>1 click to see </a:t>
            </a:r>
            <a:r>
              <a:rPr lang="en-US" b="1" dirty="0">
                <a:solidFill>
                  <a:srgbClr val="58595B">
                    <a:lumMod val="75000"/>
                  </a:srgbClr>
                </a:solidFill>
              </a:rPr>
              <a:t>end-to-end lineage </a:t>
            </a:r>
            <a:r>
              <a:rPr lang="en-US" dirty="0">
                <a:solidFill>
                  <a:srgbClr val="58595B">
                    <a:lumMod val="75000"/>
                  </a:srgbClr>
                </a:solidFill>
              </a:rPr>
              <a:t>of data flows</a:t>
            </a:r>
          </a:p>
        </p:txBody>
      </p:sp>
      <p:cxnSp>
        <p:nvCxnSpPr>
          <p:cNvPr id="78" name="Straight Connector 77"/>
          <p:cNvCxnSpPr/>
          <p:nvPr/>
        </p:nvCxnSpPr>
        <p:spPr bwMode="auto">
          <a:xfrm>
            <a:off x="9241702" y="3091691"/>
            <a:ext cx="2592874" cy="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auto">
          <a:xfrm>
            <a:off x="11834576" y="3091690"/>
            <a:ext cx="0" cy="2625610"/>
          </a:xfrm>
          <a:prstGeom prst="line">
            <a:avLst/>
          </a:prstGeom>
          <a:ln w="12700"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0" name="Freeform 3"/>
          <p:cNvSpPr>
            <a:spLocks noChangeAspect="1" noChangeArrowheads="1"/>
          </p:cNvSpPr>
          <p:nvPr/>
        </p:nvSpPr>
        <p:spPr bwMode="auto">
          <a:xfrm>
            <a:off x="4819838" y="2342467"/>
            <a:ext cx="532229" cy="625276"/>
          </a:xfrm>
          <a:custGeom>
            <a:avLst/>
            <a:gdLst>
              <a:gd name="T0" fmla="*/ 567 w 2524"/>
              <a:gd name="T1" fmla="*/ 1945 h 2964"/>
              <a:gd name="T2" fmla="*/ 521 w 2524"/>
              <a:gd name="T3" fmla="*/ 2916 h 2964"/>
              <a:gd name="T4" fmla="*/ 752 w 2524"/>
              <a:gd name="T5" fmla="*/ 2963 h 2964"/>
              <a:gd name="T6" fmla="*/ 1111 w 2524"/>
              <a:gd name="T7" fmla="*/ 2673 h 2964"/>
              <a:gd name="T8" fmla="*/ 1111 w 2524"/>
              <a:gd name="T9" fmla="*/ 2523 h 2964"/>
              <a:gd name="T10" fmla="*/ 845 w 2524"/>
              <a:gd name="T11" fmla="*/ 2407 h 2964"/>
              <a:gd name="T12" fmla="*/ 868 w 2524"/>
              <a:gd name="T13" fmla="*/ 2314 h 2964"/>
              <a:gd name="T14" fmla="*/ 1065 w 2524"/>
              <a:gd name="T15" fmla="*/ 2257 h 2964"/>
              <a:gd name="T16" fmla="*/ 1100 w 2524"/>
              <a:gd name="T17" fmla="*/ 2165 h 2964"/>
              <a:gd name="T18" fmla="*/ 1181 w 2524"/>
              <a:gd name="T19" fmla="*/ 2396 h 2964"/>
              <a:gd name="T20" fmla="*/ 1505 w 2524"/>
              <a:gd name="T21" fmla="*/ 2280 h 2964"/>
              <a:gd name="T22" fmla="*/ 1667 w 2524"/>
              <a:gd name="T23" fmla="*/ 2119 h 2964"/>
              <a:gd name="T24" fmla="*/ 1632 w 2524"/>
              <a:gd name="T25" fmla="*/ 2349 h 2964"/>
              <a:gd name="T26" fmla="*/ 1169 w 2524"/>
              <a:gd name="T27" fmla="*/ 2743 h 2964"/>
              <a:gd name="T28" fmla="*/ 1019 w 2524"/>
              <a:gd name="T29" fmla="*/ 2963 h 2964"/>
              <a:gd name="T30" fmla="*/ 1320 w 2524"/>
              <a:gd name="T31" fmla="*/ 2731 h 2964"/>
              <a:gd name="T32" fmla="*/ 1748 w 2524"/>
              <a:gd name="T33" fmla="*/ 2963 h 2964"/>
              <a:gd name="T34" fmla="*/ 2003 w 2524"/>
              <a:gd name="T35" fmla="*/ 2916 h 2964"/>
              <a:gd name="T36" fmla="*/ 1956 w 2524"/>
              <a:gd name="T37" fmla="*/ 1945 h 2964"/>
              <a:gd name="T38" fmla="*/ 822 w 2524"/>
              <a:gd name="T39" fmla="*/ 938 h 2964"/>
              <a:gd name="T40" fmla="*/ 1262 w 2524"/>
              <a:gd name="T41" fmla="*/ 1378 h 2964"/>
              <a:gd name="T42" fmla="*/ 1609 w 2524"/>
              <a:gd name="T43" fmla="*/ 1019 h 2964"/>
              <a:gd name="T44" fmla="*/ 1725 w 2524"/>
              <a:gd name="T45" fmla="*/ 799 h 2964"/>
              <a:gd name="T46" fmla="*/ 1713 w 2524"/>
              <a:gd name="T47" fmla="*/ 440 h 2964"/>
              <a:gd name="T48" fmla="*/ 1297 w 2524"/>
              <a:gd name="T49" fmla="*/ 0 h 2964"/>
              <a:gd name="T50" fmla="*/ 822 w 2524"/>
              <a:gd name="T51" fmla="*/ 463 h 2964"/>
              <a:gd name="T52" fmla="*/ 799 w 2524"/>
              <a:gd name="T53" fmla="*/ 799 h 2964"/>
              <a:gd name="T54" fmla="*/ 903 w 2524"/>
              <a:gd name="T55" fmla="*/ 1470 h 2964"/>
              <a:gd name="T56" fmla="*/ 1621 w 2524"/>
              <a:gd name="T57" fmla="*/ 1470 h 2964"/>
              <a:gd name="T58" fmla="*/ 2442 w 2524"/>
              <a:gd name="T59" fmla="*/ 2061 h 2964"/>
              <a:gd name="T60" fmla="*/ 1621 w 2524"/>
              <a:gd name="T61" fmla="*/ 1470 h 2964"/>
              <a:gd name="T62" fmla="*/ 903 w 2524"/>
              <a:gd name="T63" fmla="*/ 1470 h 2964"/>
              <a:gd name="T64" fmla="*/ 81 w 2524"/>
              <a:gd name="T65" fmla="*/ 2061 h 2964"/>
              <a:gd name="T66" fmla="*/ 428 w 2524"/>
              <a:gd name="T67" fmla="*/ 2639 h 2964"/>
              <a:gd name="T68" fmla="*/ 567 w 2524"/>
              <a:gd name="T69" fmla="*/ 1852 h 2964"/>
              <a:gd name="T70" fmla="*/ 2095 w 2524"/>
              <a:gd name="T71" fmla="*/ 1991 h 2964"/>
              <a:gd name="T72" fmla="*/ 2523 w 2524"/>
              <a:gd name="T73" fmla="*/ 263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24" h="2964">
                <a:moveTo>
                  <a:pt x="1956" y="1945"/>
                </a:moveTo>
                <a:cubicBezTo>
                  <a:pt x="567" y="1945"/>
                  <a:pt x="567" y="1945"/>
                  <a:pt x="567" y="1945"/>
                </a:cubicBezTo>
                <a:cubicBezTo>
                  <a:pt x="544" y="1945"/>
                  <a:pt x="521" y="1968"/>
                  <a:pt x="521" y="1991"/>
                </a:cubicBezTo>
                <a:cubicBezTo>
                  <a:pt x="521" y="2916"/>
                  <a:pt x="521" y="2916"/>
                  <a:pt x="521" y="2916"/>
                </a:cubicBezTo>
                <a:cubicBezTo>
                  <a:pt x="521" y="2940"/>
                  <a:pt x="544" y="2963"/>
                  <a:pt x="567" y="2963"/>
                </a:cubicBezTo>
                <a:cubicBezTo>
                  <a:pt x="752" y="2963"/>
                  <a:pt x="752" y="2963"/>
                  <a:pt x="752" y="2963"/>
                </a:cubicBezTo>
                <a:cubicBezTo>
                  <a:pt x="1042" y="2673"/>
                  <a:pt x="1042" y="2673"/>
                  <a:pt x="1042" y="2673"/>
                </a:cubicBezTo>
                <a:cubicBezTo>
                  <a:pt x="1111" y="2673"/>
                  <a:pt x="1111" y="2673"/>
                  <a:pt x="1111" y="2673"/>
                </a:cubicBezTo>
                <a:cubicBezTo>
                  <a:pt x="1181" y="2604"/>
                  <a:pt x="1181" y="2604"/>
                  <a:pt x="1181" y="2604"/>
                </a:cubicBezTo>
                <a:cubicBezTo>
                  <a:pt x="1111" y="2523"/>
                  <a:pt x="1111" y="2523"/>
                  <a:pt x="1111" y="2523"/>
                </a:cubicBezTo>
                <a:cubicBezTo>
                  <a:pt x="1065" y="2488"/>
                  <a:pt x="1019" y="2465"/>
                  <a:pt x="961" y="2465"/>
                </a:cubicBezTo>
                <a:cubicBezTo>
                  <a:pt x="926" y="2465"/>
                  <a:pt x="880" y="2442"/>
                  <a:pt x="845" y="2407"/>
                </a:cubicBezTo>
                <a:cubicBezTo>
                  <a:pt x="776" y="2349"/>
                  <a:pt x="776" y="2233"/>
                  <a:pt x="834" y="2165"/>
                </a:cubicBezTo>
                <a:cubicBezTo>
                  <a:pt x="868" y="2314"/>
                  <a:pt x="868" y="2314"/>
                  <a:pt x="868" y="2314"/>
                </a:cubicBezTo>
                <a:cubicBezTo>
                  <a:pt x="984" y="2338"/>
                  <a:pt x="984" y="2338"/>
                  <a:pt x="984" y="2338"/>
                </a:cubicBezTo>
                <a:cubicBezTo>
                  <a:pt x="1065" y="2257"/>
                  <a:pt x="1065" y="2257"/>
                  <a:pt x="1065" y="2257"/>
                </a:cubicBezTo>
                <a:cubicBezTo>
                  <a:pt x="1030" y="2119"/>
                  <a:pt x="1030" y="2119"/>
                  <a:pt x="1030" y="2119"/>
                </a:cubicBezTo>
                <a:cubicBezTo>
                  <a:pt x="1054" y="2130"/>
                  <a:pt x="1077" y="2142"/>
                  <a:pt x="1100" y="2165"/>
                </a:cubicBezTo>
                <a:cubicBezTo>
                  <a:pt x="1134" y="2200"/>
                  <a:pt x="1146" y="2257"/>
                  <a:pt x="1146" y="2303"/>
                </a:cubicBezTo>
                <a:cubicBezTo>
                  <a:pt x="1146" y="2338"/>
                  <a:pt x="1158" y="2372"/>
                  <a:pt x="1181" y="2396"/>
                </a:cubicBezTo>
                <a:cubicBezTo>
                  <a:pt x="1285" y="2500"/>
                  <a:pt x="1285" y="2500"/>
                  <a:pt x="1285" y="2500"/>
                </a:cubicBezTo>
                <a:cubicBezTo>
                  <a:pt x="1505" y="2280"/>
                  <a:pt x="1505" y="2280"/>
                  <a:pt x="1505" y="2280"/>
                </a:cubicBezTo>
                <a:cubicBezTo>
                  <a:pt x="1505" y="2223"/>
                  <a:pt x="1505" y="2223"/>
                  <a:pt x="1505" y="2223"/>
                </a:cubicBezTo>
                <a:cubicBezTo>
                  <a:pt x="1667" y="2119"/>
                  <a:pt x="1667" y="2119"/>
                  <a:pt x="1667" y="2119"/>
                </a:cubicBezTo>
                <a:cubicBezTo>
                  <a:pt x="1725" y="2188"/>
                  <a:pt x="1725" y="2188"/>
                  <a:pt x="1725" y="2188"/>
                </a:cubicBezTo>
                <a:cubicBezTo>
                  <a:pt x="1632" y="2349"/>
                  <a:pt x="1632" y="2349"/>
                  <a:pt x="1632" y="2349"/>
                </a:cubicBezTo>
                <a:cubicBezTo>
                  <a:pt x="1563" y="2349"/>
                  <a:pt x="1563" y="2349"/>
                  <a:pt x="1563" y="2349"/>
                </a:cubicBezTo>
                <a:cubicBezTo>
                  <a:pt x="1169" y="2743"/>
                  <a:pt x="1169" y="2743"/>
                  <a:pt x="1169" y="2743"/>
                </a:cubicBezTo>
                <a:cubicBezTo>
                  <a:pt x="1169" y="2812"/>
                  <a:pt x="1169" y="2812"/>
                  <a:pt x="1169" y="2812"/>
                </a:cubicBezTo>
                <a:cubicBezTo>
                  <a:pt x="1019" y="2963"/>
                  <a:pt x="1019" y="2963"/>
                  <a:pt x="1019" y="2963"/>
                </a:cubicBezTo>
                <a:cubicBezTo>
                  <a:pt x="1551" y="2963"/>
                  <a:pt x="1551" y="2963"/>
                  <a:pt x="1551" y="2963"/>
                </a:cubicBezTo>
                <a:cubicBezTo>
                  <a:pt x="1320" y="2731"/>
                  <a:pt x="1320" y="2731"/>
                  <a:pt x="1320" y="2731"/>
                </a:cubicBezTo>
                <a:cubicBezTo>
                  <a:pt x="1412" y="2627"/>
                  <a:pt x="1412" y="2627"/>
                  <a:pt x="1412" y="2627"/>
                </a:cubicBezTo>
                <a:cubicBezTo>
                  <a:pt x="1748" y="2963"/>
                  <a:pt x="1748" y="2963"/>
                  <a:pt x="1748" y="2963"/>
                </a:cubicBezTo>
                <a:cubicBezTo>
                  <a:pt x="1956" y="2963"/>
                  <a:pt x="1956" y="2963"/>
                  <a:pt x="1956" y="2963"/>
                </a:cubicBezTo>
                <a:cubicBezTo>
                  <a:pt x="1980" y="2963"/>
                  <a:pt x="2003" y="2940"/>
                  <a:pt x="2003" y="2916"/>
                </a:cubicBezTo>
                <a:cubicBezTo>
                  <a:pt x="2003" y="1991"/>
                  <a:pt x="2003" y="1991"/>
                  <a:pt x="2003" y="1991"/>
                </a:cubicBezTo>
                <a:cubicBezTo>
                  <a:pt x="2003" y="1968"/>
                  <a:pt x="1980" y="1945"/>
                  <a:pt x="1956" y="1945"/>
                </a:cubicBezTo>
                <a:close/>
                <a:moveTo>
                  <a:pt x="799" y="799"/>
                </a:moveTo>
                <a:cubicBezTo>
                  <a:pt x="822" y="938"/>
                  <a:pt x="822" y="938"/>
                  <a:pt x="822" y="938"/>
                </a:cubicBezTo>
                <a:cubicBezTo>
                  <a:pt x="822" y="984"/>
                  <a:pt x="868" y="1019"/>
                  <a:pt x="915" y="1019"/>
                </a:cubicBezTo>
                <a:cubicBezTo>
                  <a:pt x="961" y="1366"/>
                  <a:pt x="1216" y="1378"/>
                  <a:pt x="1262" y="1378"/>
                </a:cubicBezTo>
                <a:cubicBezTo>
                  <a:pt x="1273" y="1378"/>
                  <a:pt x="1273" y="1378"/>
                  <a:pt x="1273" y="1378"/>
                </a:cubicBezTo>
                <a:cubicBezTo>
                  <a:pt x="1308" y="1378"/>
                  <a:pt x="1563" y="1366"/>
                  <a:pt x="1609" y="1019"/>
                </a:cubicBezTo>
                <a:cubicBezTo>
                  <a:pt x="1656" y="1019"/>
                  <a:pt x="1702" y="984"/>
                  <a:pt x="1702" y="938"/>
                </a:cubicBezTo>
                <a:cubicBezTo>
                  <a:pt x="1725" y="799"/>
                  <a:pt x="1725" y="799"/>
                  <a:pt x="1725" y="799"/>
                </a:cubicBezTo>
                <a:cubicBezTo>
                  <a:pt x="1736" y="764"/>
                  <a:pt x="1713" y="729"/>
                  <a:pt x="1679" y="706"/>
                </a:cubicBezTo>
                <a:cubicBezTo>
                  <a:pt x="1690" y="648"/>
                  <a:pt x="1713" y="544"/>
                  <a:pt x="1713" y="440"/>
                </a:cubicBezTo>
                <a:cubicBezTo>
                  <a:pt x="1702" y="278"/>
                  <a:pt x="1563" y="104"/>
                  <a:pt x="1366" y="93"/>
                </a:cubicBezTo>
                <a:cubicBezTo>
                  <a:pt x="1297" y="0"/>
                  <a:pt x="1297" y="0"/>
                  <a:pt x="1297" y="0"/>
                </a:cubicBezTo>
                <a:cubicBezTo>
                  <a:pt x="810" y="23"/>
                  <a:pt x="822" y="417"/>
                  <a:pt x="822" y="417"/>
                </a:cubicBezTo>
                <a:cubicBezTo>
                  <a:pt x="822" y="463"/>
                  <a:pt x="822" y="463"/>
                  <a:pt x="822" y="463"/>
                </a:cubicBezTo>
                <a:cubicBezTo>
                  <a:pt x="822" y="556"/>
                  <a:pt x="834" y="648"/>
                  <a:pt x="845" y="706"/>
                </a:cubicBezTo>
                <a:cubicBezTo>
                  <a:pt x="810" y="729"/>
                  <a:pt x="799" y="764"/>
                  <a:pt x="799" y="799"/>
                </a:cubicBezTo>
                <a:close/>
                <a:moveTo>
                  <a:pt x="903" y="1470"/>
                </a:moveTo>
                <a:lnTo>
                  <a:pt x="903" y="1470"/>
                </a:lnTo>
                <a:close/>
                <a:moveTo>
                  <a:pt x="1621" y="1470"/>
                </a:moveTo>
                <a:lnTo>
                  <a:pt x="1621" y="1470"/>
                </a:lnTo>
                <a:close/>
                <a:moveTo>
                  <a:pt x="2523" y="2639"/>
                </a:moveTo>
                <a:cubicBezTo>
                  <a:pt x="2442" y="2061"/>
                  <a:pt x="2442" y="2061"/>
                  <a:pt x="2442" y="2061"/>
                </a:cubicBezTo>
                <a:cubicBezTo>
                  <a:pt x="2430" y="1933"/>
                  <a:pt x="2349" y="1817"/>
                  <a:pt x="2233" y="1760"/>
                </a:cubicBezTo>
                <a:cubicBezTo>
                  <a:pt x="1621" y="1470"/>
                  <a:pt x="1621" y="1470"/>
                  <a:pt x="1621" y="1470"/>
                </a:cubicBezTo>
                <a:cubicBezTo>
                  <a:pt x="1621" y="1482"/>
                  <a:pt x="1517" y="1586"/>
                  <a:pt x="1262" y="1586"/>
                </a:cubicBezTo>
                <a:cubicBezTo>
                  <a:pt x="1007" y="1586"/>
                  <a:pt x="903" y="1482"/>
                  <a:pt x="903" y="1470"/>
                </a:cubicBezTo>
                <a:cubicBezTo>
                  <a:pt x="289" y="1760"/>
                  <a:pt x="289" y="1760"/>
                  <a:pt x="289" y="1760"/>
                </a:cubicBezTo>
                <a:cubicBezTo>
                  <a:pt x="174" y="1817"/>
                  <a:pt x="93" y="1933"/>
                  <a:pt x="81" y="2061"/>
                </a:cubicBezTo>
                <a:cubicBezTo>
                  <a:pt x="0" y="2639"/>
                  <a:pt x="0" y="2639"/>
                  <a:pt x="0" y="2639"/>
                </a:cubicBezTo>
                <a:cubicBezTo>
                  <a:pt x="428" y="2639"/>
                  <a:pt x="428" y="2639"/>
                  <a:pt x="428" y="2639"/>
                </a:cubicBezTo>
                <a:cubicBezTo>
                  <a:pt x="428" y="1991"/>
                  <a:pt x="428" y="1991"/>
                  <a:pt x="428" y="1991"/>
                </a:cubicBezTo>
                <a:cubicBezTo>
                  <a:pt x="428" y="1910"/>
                  <a:pt x="486" y="1852"/>
                  <a:pt x="567" y="1852"/>
                </a:cubicBezTo>
                <a:cubicBezTo>
                  <a:pt x="1956" y="1852"/>
                  <a:pt x="1956" y="1852"/>
                  <a:pt x="1956" y="1852"/>
                </a:cubicBezTo>
                <a:cubicBezTo>
                  <a:pt x="2038" y="1852"/>
                  <a:pt x="2095" y="1910"/>
                  <a:pt x="2095" y="1991"/>
                </a:cubicBezTo>
                <a:cubicBezTo>
                  <a:pt x="2095" y="2639"/>
                  <a:pt x="2095" y="2639"/>
                  <a:pt x="2095" y="2639"/>
                </a:cubicBezTo>
                <a:lnTo>
                  <a:pt x="2523" y="2639"/>
                </a:lnTo>
                <a:close/>
              </a:path>
            </a:pathLst>
          </a:custGeom>
          <a:solidFill>
            <a:schemeClr val="bg1"/>
          </a:solidFill>
          <a:ln>
            <a:noFill/>
          </a:ln>
          <a:effectLst/>
          <a:extLst/>
        </p:spPr>
        <p:txBody>
          <a:bodyPr wrap="none" anchor="ctr"/>
          <a:lstStyle/>
          <a:p>
            <a:endParaRPr lang="en-US" dirty="0">
              <a:solidFill>
                <a:srgbClr val="58595B"/>
              </a:solidFill>
            </a:endParaRPr>
          </a:p>
        </p:txBody>
      </p:sp>
      <p:sp>
        <p:nvSpPr>
          <p:cNvPr id="81" name="Freeform 13"/>
          <p:cNvSpPr>
            <a:spLocks noChangeAspect="1" noChangeArrowheads="1"/>
          </p:cNvSpPr>
          <p:nvPr/>
        </p:nvSpPr>
        <p:spPr bwMode="auto">
          <a:xfrm>
            <a:off x="8709587" y="2354910"/>
            <a:ext cx="464590" cy="600393"/>
          </a:xfrm>
          <a:custGeom>
            <a:avLst/>
            <a:gdLst>
              <a:gd name="T0" fmla="*/ 822 w 2292"/>
              <a:gd name="T1" fmla="*/ 1019 h 2964"/>
              <a:gd name="T2" fmla="*/ 694 w 2292"/>
              <a:gd name="T3" fmla="*/ 799 h 2964"/>
              <a:gd name="T4" fmla="*/ 775 w 2292"/>
              <a:gd name="T5" fmla="*/ 613 h 2964"/>
              <a:gd name="T6" fmla="*/ 1343 w 2292"/>
              <a:gd name="T7" fmla="*/ 695 h 2964"/>
              <a:gd name="T8" fmla="*/ 1516 w 2292"/>
              <a:gd name="T9" fmla="*/ 776 h 2964"/>
              <a:gd name="T10" fmla="*/ 1609 w 2292"/>
              <a:gd name="T11" fmla="*/ 1297 h 2964"/>
              <a:gd name="T12" fmla="*/ 1238 w 2292"/>
              <a:gd name="T13" fmla="*/ 93 h 2964"/>
              <a:gd name="T14" fmla="*/ 544 w 2292"/>
              <a:gd name="T15" fmla="*/ 648 h 2964"/>
              <a:gd name="T16" fmla="*/ 2291 w 2292"/>
              <a:gd name="T17" fmla="*/ 2639 h 2964"/>
              <a:gd name="T18" fmla="*/ 1933 w 2292"/>
              <a:gd name="T19" fmla="*/ 1679 h 2964"/>
              <a:gd name="T20" fmla="*/ 1146 w 2292"/>
              <a:gd name="T21" fmla="*/ 1621 h 2964"/>
              <a:gd name="T22" fmla="*/ 359 w 2292"/>
              <a:gd name="T23" fmla="*/ 1679 h 2964"/>
              <a:gd name="T24" fmla="*/ 0 w 2292"/>
              <a:gd name="T25" fmla="*/ 2639 h 2964"/>
              <a:gd name="T26" fmla="*/ 312 w 2292"/>
              <a:gd name="T27" fmla="*/ 1991 h 2964"/>
              <a:gd name="T28" fmla="*/ 1840 w 2292"/>
              <a:gd name="T29" fmla="*/ 1852 h 2964"/>
              <a:gd name="T30" fmla="*/ 1979 w 2292"/>
              <a:gd name="T31" fmla="*/ 2639 h 2964"/>
              <a:gd name="T32" fmla="*/ 1840 w 2292"/>
              <a:gd name="T33" fmla="*/ 1945 h 2964"/>
              <a:gd name="T34" fmla="*/ 405 w 2292"/>
              <a:gd name="T35" fmla="*/ 1991 h 2964"/>
              <a:gd name="T36" fmla="*/ 451 w 2292"/>
              <a:gd name="T37" fmla="*/ 2963 h 2964"/>
              <a:gd name="T38" fmla="*/ 1887 w 2292"/>
              <a:gd name="T39" fmla="*/ 2916 h 2964"/>
              <a:gd name="T40" fmla="*/ 1840 w 2292"/>
              <a:gd name="T41" fmla="*/ 1945 h 2964"/>
              <a:gd name="T42" fmla="*/ 1146 w 2292"/>
              <a:gd name="T43" fmla="*/ 2824 h 2964"/>
              <a:gd name="T44" fmla="*/ 810 w 2292"/>
              <a:gd name="T45" fmla="*/ 2581 h 2964"/>
              <a:gd name="T46" fmla="*/ 1481 w 2292"/>
              <a:gd name="T47" fmla="*/ 2581 h 2964"/>
              <a:gd name="T48" fmla="*/ 1481 w 2292"/>
              <a:gd name="T49" fmla="*/ 2534 h 2964"/>
              <a:gd name="T50" fmla="*/ 810 w 2292"/>
              <a:gd name="T51" fmla="*/ 2534 h 2964"/>
              <a:gd name="T52" fmla="*/ 1146 w 2292"/>
              <a:gd name="T53" fmla="*/ 2430 h 2964"/>
              <a:gd name="T54" fmla="*/ 1481 w 2292"/>
              <a:gd name="T55" fmla="*/ 2534 h 2964"/>
              <a:gd name="T56" fmla="*/ 1146 w 2292"/>
              <a:gd name="T57" fmla="*/ 2384 h 2964"/>
              <a:gd name="T58" fmla="*/ 810 w 2292"/>
              <a:gd name="T59" fmla="*/ 2142 h 2964"/>
              <a:gd name="T60" fmla="*/ 1481 w 2292"/>
              <a:gd name="T61" fmla="*/ 2142 h 2964"/>
              <a:gd name="T62" fmla="*/ 1435 w 2292"/>
              <a:gd name="T63" fmla="*/ 2165 h 2964"/>
              <a:gd name="T64" fmla="*/ 856 w 2292"/>
              <a:gd name="T65" fmla="*/ 2165 h 2964"/>
              <a:gd name="T66" fmla="*/ 1146 w 2292"/>
              <a:gd name="T67" fmla="*/ 22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2" h="2964">
                <a:moveTo>
                  <a:pt x="914" y="1215"/>
                </a:moveTo>
                <a:cubicBezTo>
                  <a:pt x="868" y="1158"/>
                  <a:pt x="845" y="1088"/>
                  <a:pt x="822" y="1019"/>
                </a:cubicBezTo>
                <a:cubicBezTo>
                  <a:pt x="764" y="1007"/>
                  <a:pt x="718" y="961"/>
                  <a:pt x="718" y="903"/>
                </a:cubicBezTo>
                <a:cubicBezTo>
                  <a:pt x="694" y="799"/>
                  <a:pt x="694" y="799"/>
                  <a:pt x="694" y="799"/>
                </a:cubicBezTo>
                <a:cubicBezTo>
                  <a:pt x="694" y="752"/>
                  <a:pt x="729" y="706"/>
                  <a:pt x="775" y="695"/>
                </a:cubicBezTo>
                <a:cubicBezTo>
                  <a:pt x="775" y="648"/>
                  <a:pt x="775" y="613"/>
                  <a:pt x="775" y="613"/>
                </a:cubicBezTo>
                <a:cubicBezTo>
                  <a:pt x="775" y="556"/>
                  <a:pt x="787" y="382"/>
                  <a:pt x="961" y="313"/>
                </a:cubicBezTo>
                <a:cubicBezTo>
                  <a:pt x="961" y="521"/>
                  <a:pt x="1134" y="695"/>
                  <a:pt x="1343" y="695"/>
                </a:cubicBezTo>
                <a:cubicBezTo>
                  <a:pt x="1424" y="695"/>
                  <a:pt x="1424" y="695"/>
                  <a:pt x="1424" y="695"/>
                </a:cubicBezTo>
                <a:cubicBezTo>
                  <a:pt x="1470" y="695"/>
                  <a:pt x="1505" y="729"/>
                  <a:pt x="1516" y="776"/>
                </a:cubicBezTo>
                <a:cubicBezTo>
                  <a:pt x="1516" y="926"/>
                  <a:pt x="1481" y="1192"/>
                  <a:pt x="1296" y="1297"/>
                </a:cubicBezTo>
                <a:cubicBezTo>
                  <a:pt x="1609" y="1297"/>
                  <a:pt x="1609" y="1297"/>
                  <a:pt x="1609" y="1297"/>
                </a:cubicBezTo>
                <a:cubicBezTo>
                  <a:pt x="1702" y="1146"/>
                  <a:pt x="1748" y="868"/>
                  <a:pt x="1748" y="695"/>
                </a:cubicBezTo>
                <a:cubicBezTo>
                  <a:pt x="1748" y="278"/>
                  <a:pt x="1540" y="93"/>
                  <a:pt x="1238" y="93"/>
                </a:cubicBezTo>
                <a:cubicBezTo>
                  <a:pt x="1169" y="0"/>
                  <a:pt x="1169" y="0"/>
                  <a:pt x="1169" y="0"/>
                </a:cubicBezTo>
                <a:cubicBezTo>
                  <a:pt x="879" y="0"/>
                  <a:pt x="544" y="185"/>
                  <a:pt x="544" y="648"/>
                </a:cubicBezTo>
                <a:cubicBezTo>
                  <a:pt x="544" y="857"/>
                  <a:pt x="625" y="1123"/>
                  <a:pt x="914" y="1215"/>
                </a:cubicBezTo>
                <a:close/>
                <a:moveTo>
                  <a:pt x="2291" y="2639"/>
                </a:moveTo>
                <a:cubicBezTo>
                  <a:pt x="2153" y="1956"/>
                  <a:pt x="2153" y="1956"/>
                  <a:pt x="2153" y="1956"/>
                </a:cubicBezTo>
                <a:cubicBezTo>
                  <a:pt x="2130" y="1829"/>
                  <a:pt x="2049" y="1725"/>
                  <a:pt x="1933" y="1679"/>
                </a:cubicBezTo>
                <a:cubicBezTo>
                  <a:pt x="1470" y="1470"/>
                  <a:pt x="1470" y="1470"/>
                  <a:pt x="1470" y="1470"/>
                </a:cubicBezTo>
                <a:cubicBezTo>
                  <a:pt x="1458" y="1493"/>
                  <a:pt x="1366" y="1621"/>
                  <a:pt x="1146" y="1621"/>
                </a:cubicBezTo>
                <a:cubicBezTo>
                  <a:pt x="926" y="1621"/>
                  <a:pt x="833" y="1493"/>
                  <a:pt x="822" y="1470"/>
                </a:cubicBezTo>
                <a:cubicBezTo>
                  <a:pt x="359" y="1679"/>
                  <a:pt x="359" y="1679"/>
                  <a:pt x="359" y="1679"/>
                </a:cubicBezTo>
                <a:cubicBezTo>
                  <a:pt x="243" y="1725"/>
                  <a:pt x="162" y="1829"/>
                  <a:pt x="139" y="1956"/>
                </a:cubicBezTo>
                <a:cubicBezTo>
                  <a:pt x="0" y="2639"/>
                  <a:pt x="0" y="2639"/>
                  <a:pt x="0" y="2639"/>
                </a:cubicBezTo>
                <a:cubicBezTo>
                  <a:pt x="312" y="2639"/>
                  <a:pt x="312" y="2639"/>
                  <a:pt x="312" y="2639"/>
                </a:cubicBezTo>
                <a:cubicBezTo>
                  <a:pt x="312" y="1991"/>
                  <a:pt x="312" y="1991"/>
                  <a:pt x="312" y="1991"/>
                </a:cubicBezTo>
                <a:cubicBezTo>
                  <a:pt x="312" y="1910"/>
                  <a:pt x="370" y="1852"/>
                  <a:pt x="451" y="1852"/>
                </a:cubicBezTo>
                <a:cubicBezTo>
                  <a:pt x="1840" y="1852"/>
                  <a:pt x="1840" y="1852"/>
                  <a:pt x="1840" y="1852"/>
                </a:cubicBezTo>
                <a:cubicBezTo>
                  <a:pt x="1922" y="1852"/>
                  <a:pt x="1979" y="1910"/>
                  <a:pt x="1979" y="1991"/>
                </a:cubicBezTo>
                <a:cubicBezTo>
                  <a:pt x="1979" y="2639"/>
                  <a:pt x="1979" y="2639"/>
                  <a:pt x="1979" y="2639"/>
                </a:cubicBezTo>
                <a:lnTo>
                  <a:pt x="2291" y="2639"/>
                </a:lnTo>
                <a:close/>
                <a:moveTo>
                  <a:pt x="1840" y="1945"/>
                </a:moveTo>
                <a:cubicBezTo>
                  <a:pt x="451" y="1945"/>
                  <a:pt x="451" y="1945"/>
                  <a:pt x="451" y="1945"/>
                </a:cubicBezTo>
                <a:cubicBezTo>
                  <a:pt x="428" y="1945"/>
                  <a:pt x="405" y="1968"/>
                  <a:pt x="405" y="1991"/>
                </a:cubicBezTo>
                <a:cubicBezTo>
                  <a:pt x="405" y="2916"/>
                  <a:pt x="405" y="2916"/>
                  <a:pt x="405" y="2916"/>
                </a:cubicBezTo>
                <a:cubicBezTo>
                  <a:pt x="405" y="2940"/>
                  <a:pt x="428" y="2963"/>
                  <a:pt x="451" y="2963"/>
                </a:cubicBezTo>
                <a:cubicBezTo>
                  <a:pt x="1840" y="2963"/>
                  <a:pt x="1840" y="2963"/>
                  <a:pt x="1840" y="2963"/>
                </a:cubicBezTo>
                <a:cubicBezTo>
                  <a:pt x="1864" y="2963"/>
                  <a:pt x="1887" y="2940"/>
                  <a:pt x="1887" y="2916"/>
                </a:cubicBezTo>
                <a:cubicBezTo>
                  <a:pt x="1887" y="1991"/>
                  <a:pt x="1887" y="1991"/>
                  <a:pt x="1887" y="1991"/>
                </a:cubicBezTo>
                <a:cubicBezTo>
                  <a:pt x="1887" y="1968"/>
                  <a:pt x="1864" y="1945"/>
                  <a:pt x="1840" y="1945"/>
                </a:cubicBezTo>
                <a:close/>
                <a:moveTo>
                  <a:pt x="1481" y="2766"/>
                </a:moveTo>
                <a:cubicBezTo>
                  <a:pt x="1481" y="2801"/>
                  <a:pt x="1331" y="2824"/>
                  <a:pt x="1146" y="2824"/>
                </a:cubicBezTo>
                <a:cubicBezTo>
                  <a:pt x="961" y="2824"/>
                  <a:pt x="810" y="2801"/>
                  <a:pt x="810" y="2766"/>
                </a:cubicBezTo>
                <a:cubicBezTo>
                  <a:pt x="810" y="2581"/>
                  <a:pt x="810" y="2581"/>
                  <a:pt x="810" y="2581"/>
                </a:cubicBezTo>
                <a:cubicBezTo>
                  <a:pt x="810" y="2616"/>
                  <a:pt x="961" y="2639"/>
                  <a:pt x="1146" y="2639"/>
                </a:cubicBezTo>
                <a:cubicBezTo>
                  <a:pt x="1331" y="2639"/>
                  <a:pt x="1481" y="2616"/>
                  <a:pt x="1481" y="2581"/>
                </a:cubicBezTo>
                <a:lnTo>
                  <a:pt x="1481" y="2766"/>
                </a:lnTo>
                <a:close/>
                <a:moveTo>
                  <a:pt x="1481" y="2534"/>
                </a:moveTo>
                <a:cubicBezTo>
                  <a:pt x="1481" y="2569"/>
                  <a:pt x="1331" y="2592"/>
                  <a:pt x="1146" y="2592"/>
                </a:cubicBezTo>
                <a:cubicBezTo>
                  <a:pt x="961" y="2592"/>
                  <a:pt x="810" y="2569"/>
                  <a:pt x="810" y="2534"/>
                </a:cubicBezTo>
                <a:cubicBezTo>
                  <a:pt x="810" y="2372"/>
                  <a:pt x="810" y="2372"/>
                  <a:pt x="810" y="2372"/>
                </a:cubicBezTo>
                <a:cubicBezTo>
                  <a:pt x="810" y="2407"/>
                  <a:pt x="961" y="2430"/>
                  <a:pt x="1146" y="2430"/>
                </a:cubicBezTo>
                <a:cubicBezTo>
                  <a:pt x="1331" y="2430"/>
                  <a:pt x="1481" y="2407"/>
                  <a:pt x="1481" y="2372"/>
                </a:cubicBezTo>
                <a:lnTo>
                  <a:pt x="1481" y="2534"/>
                </a:lnTo>
                <a:close/>
                <a:moveTo>
                  <a:pt x="1481" y="2326"/>
                </a:moveTo>
                <a:cubicBezTo>
                  <a:pt x="1481" y="2361"/>
                  <a:pt x="1331" y="2384"/>
                  <a:pt x="1146" y="2384"/>
                </a:cubicBezTo>
                <a:cubicBezTo>
                  <a:pt x="961" y="2384"/>
                  <a:pt x="810" y="2361"/>
                  <a:pt x="810" y="2326"/>
                </a:cubicBezTo>
                <a:cubicBezTo>
                  <a:pt x="810" y="2142"/>
                  <a:pt x="810" y="2142"/>
                  <a:pt x="810" y="2142"/>
                </a:cubicBezTo>
                <a:cubicBezTo>
                  <a:pt x="810" y="2107"/>
                  <a:pt x="961" y="2084"/>
                  <a:pt x="1146" y="2084"/>
                </a:cubicBezTo>
                <a:cubicBezTo>
                  <a:pt x="1331" y="2084"/>
                  <a:pt x="1481" y="2107"/>
                  <a:pt x="1481" y="2142"/>
                </a:cubicBezTo>
                <a:lnTo>
                  <a:pt x="1481" y="2326"/>
                </a:lnTo>
                <a:close/>
                <a:moveTo>
                  <a:pt x="1435" y="2165"/>
                </a:moveTo>
                <a:cubicBezTo>
                  <a:pt x="1377" y="2142"/>
                  <a:pt x="1273" y="2130"/>
                  <a:pt x="1146" y="2130"/>
                </a:cubicBezTo>
                <a:cubicBezTo>
                  <a:pt x="1018" y="2130"/>
                  <a:pt x="914" y="2142"/>
                  <a:pt x="856" y="2165"/>
                </a:cubicBezTo>
                <a:cubicBezTo>
                  <a:pt x="845" y="2165"/>
                  <a:pt x="845" y="2165"/>
                  <a:pt x="856" y="2165"/>
                </a:cubicBezTo>
                <a:cubicBezTo>
                  <a:pt x="914" y="2188"/>
                  <a:pt x="1018" y="2200"/>
                  <a:pt x="1146" y="2200"/>
                </a:cubicBezTo>
                <a:cubicBezTo>
                  <a:pt x="1273" y="2200"/>
                  <a:pt x="1377" y="2188"/>
                  <a:pt x="1435" y="2165"/>
                </a:cubicBezTo>
                <a:close/>
              </a:path>
            </a:pathLst>
          </a:custGeom>
          <a:solidFill>
            <a:srgbClr val="FFFFFF"/>
          </a:solidFill>
          <a:ln>
            <a:noFill/>
          </a:ln>
          <a:effectLst/>
          <a:extLst/>
        </p:spPr>
        <p:txBody>
          <a:bodyPr wrap="none" anchor="ctr"/>
          <a:lstStyle/>
          <a:p>
            <a:endParaRPr lang="en-US" dirty="0">
              <a:solidFill>
                <a:srgbClr val="58595B"/>
              </a:solidFill>
            </a:endParaRPr>
          </a:p>
        </p:txBody>
      </p:sp>
    </p:spTree>
    <p:extLst>
      <p:ext uri="{BB962C8B-B14F-4D97-AF65-F5344CB8AC3E}">
        <p14:creationId xmlns:p14="http://schemas.microsoft.com/office/powerpoint/2010/main" val="10661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80381" y="1383970"/>
          <a:ext cx="11178881" cy="4712031"/>
        </p:xfrm>
        <a:graphic>
          <a:graphicData uri="http://schemas.openxmlformats.org/drawingml/2006/table">
            <a:tbl>
              <a:tblPr firstRow="1" bandRow="1">
                <a:tableStyleId>{2D5ABB26-0587-4C30-8999-92F81FD0307C}</a:tableStyleId>
              </a:tblPr>
              <a:tblGrid>
                <a:gridCol w="3329620">
                  <a:extLst>
                    <a:ext uri="{9D8B030D-6E8A-4147-A177-3AD203B41FA5}">
                      <a16:colId xmlns:a16="http://schemas.microsoft.com/office/drawing/2014/main" val="2951917363"/>
                    </a:ext>
                  </a:extLst>
                </a:gridCol>
                <a:gridCol w="3848071">
                  <a:extLst>
                    <a:ext uri="{9D8B030D-6E8A-4147-A177-3AD203B41FA5}">
                      <a16:colId xmlns:a16="http://schemas.microsoft.com/office/drawing/2014/main" val="716118773"/>
                    </a:ext>
                  </a:extLst>
                </a:gridCol>
                <a:gridCol w="1333730">
                  <a:extLst>
                    <a:ext uri="{9D8B030D-6E8A-4147-A177-3AD203B41FA5}">
                      <a16:colId xmlns:a16="http://schemas.microsoft.com/office/drawing/2014/main" val="4157347187"/>
                    </a:ext>
                  </a:extLst>
                </a:gridCol>
                <a:gridCol w="1333730">
                  <a:extLst>
                    <a:ext uri="{9D8B030D-6E8A-4147-A177-3AD203B41FA5}">
                      <a16:colId xmlns:a16="http://schemas.microsoft.com/office/drawing/2014/main" val="2096335364"/>
                    </a:ext>
                  </a:extLst>
                </a:gridCol>
                <a:gridCol w="1333730">
                  <a:extLst>
                    <a:ext uri="{9D8B030D-6E8A-4147-A177-3AD203B41FA5}">
                      <a16:colId xmlns:a16="http://schemas.microsoft.com/office/drawing/2014/main" val="1245666626"/>
                    </a:ext>
                  </a:extLst>
                </a:gridCol>
              </a:tblGrid>
              <a:tr h="306076">
                <a:tc gridSpan="2">
                  <a:txBody>
                    <a:bodyPr/>
                    <a:lstStyle/>
                    <a:p>
                      <a:endParaRPr lang="en-US"/>
                    </a:p>
                  </a:txBody>
                  <a:tcPr>
                    <a:lnR w="381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hMerge="1">
                  <a:txBody>
                    <a:bodyPr/>
                    <a:lstStyle/>
                    <a:p>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gridSpan="3">
                  <a:txBody>
                    <a:bodyPr/>
                    <a:lstStyle/>
                    <a:p>
                      <a:pPr algn="ctr"/>
                      <a:r>
                        <a:rPr lang="en-US" sz="1800">
                          <a:solidFill>
                            <a:schemeClr val="bg1"/>
                          </a:solidFill>
                        </a:rPr>
                        <a:t>Data Integration Platform Cloud</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8245642"/>
                  </a:ext>
                </a:extLst>
              </a:tr>
              <a:tr h="688671">
                <a:tc>
                  <a:txBody>
                    <a:bodyPr/>
                    <a:lstStyle/>
                    <a:p>
                      <a:r>
                        <a:rPr lang="en-US"/>
                        <a:t>Solution Use Cases:</a:t>
                      </a:r>
                    </a:p>
                  </a:txBody>
                  <a:tcPr anchor="b">
                    <a:lnL>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t>Features:</a:t>
                      </a:r>
                    </a:p>
                  </a:txBody>
                  <a:tcPr anchor="b">
                    <a:lnL>
                      <a:noFill/>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bg1"/>
                          </a:solidFill>
                        </a:rPr>
                        <a:t>Standard</a:t>
                      </a:r>
                      <a:br>
                        <a:rPr lang="en-US">
                          <a:solidFill>
                            <a:schemeClr val="bg1"/>
                          </a:solidFill>
                        </a:rPr>
                      </a:br>
                      <a:r>
                        <a:rPr lang="en-US">
                          <a:solidFill>
                            <a:schemeClr val="bg1"/>
                          </a:solidFill>
                        </a:rPr>
                        <a:t>Edition</a:t>
                      </a:r>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Enterprise</a:t>
                      </a:r>
                      <a:br>
                        <a:rPr lang="en-US">
                          <a:solidFill>
                            <a:schemeClr val="bg1"/>
                          </a:solidFill>
                        </a:rPr>
                      </a:br>
                      <a:r>
                        <a:rPr lang="en-US">
                          <a:solidFill>
                            <a:schemeClr val="bg1"/>
                          </a:solidFill>
                        </a:rPr>
                        <a:t>Edition</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rPr>
                        <a:t>Governance</a:t>
                      </a:r>
                      <a:br>
                        <a:rPr lang="en-US">
                          <a:solidFill>
                            <a:schemeClr val="bg1"/>
                          </a:solidFill>
                        </a:rPr>
                      </a:br>
                      <a:r>
                        <a:rPr lang="en-US">
                          <a:solidFill>
                            <a:schemeClr val="bg1"/>
                          </a:solidFill>
                        </a:rPr>
                        <a:t>Edition</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18592314"/>
                  </a:ext>
                </a:extLst>
              </a:tr>
              <a:tr h="296573">
                <a:tc rowSpan="4">
                  <a:txBody>
                    <a:bodyPr/>
                    <a:lstStyle/>
                    <a:p>
                      <a:pPr marL="285750" indent="-285750">
                        <a:buFont typeface="Arial" panose="020B0604020202020204" pitchFamily="34" charset="0"/>
                        <a:buChar char="•"/>
                      </a:pPr>
                      <a:r>
                        <a:rPr lang="en-US" sz="1400"/>
                        <a:t>Database Migrations (offline)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Bespoke Data Marts</a:t>
                      </a:r>
                    </a:p>
                    <a:p>
                      <a:pPr marL="285750" indent="-285750">
                        <a:buFont typeface="Arial" panose="020B0604020202020204" pitchFamily="34" charset="0"/>
                        <a:buChar char="•"/>
                      </a:pPr>
                      <a:r>
                        <a:rPr lang="en-US" sz="1400"/>
                        <a:t>DW Automation (batch)</a:t>
                      </a:r>
                    </a:p>
                    <a:p>
                      <a:pPr marL="285750" indent="-285750">
                        <a:buFont typeface="Arial" panose="020B0604020202020204" pitchFamily="34" charset="0"/>
                        <a:buChar char="•"/>
                      </a:pPr>
                      <a:r>
                        <a:rPr lang="en-US" sz="1400"/>
                        <a:t>Database E-LT</a:t>
                      </a:r>
                      <a:r>
                        <a:rPr lang="en-US" sz="1400" baseline="0"/>
                        <a:t> &amp; ETL</a:t>
                      </a:r>
                    </a:p>
                    <a:p>
                      <a:pPr marL="285750" indent="-285750">
                        <a:buFont typeface="Arial" panose="020B0604020202020204" pitchFamily="34" charset="0"/>
                        <a:buChar char="•"/>
                      </a:pPr>
                      <a:r>
                        <a:rPr lang="en-US" sz="1400" baseline="0"/>
                        <a:t>Profiling &amp; Lineage (basic)</a:t>
                      </a:r>
                      <a:endParaRPr lang="en-US" sz="1400"/>
                    </a:p>
                  </a:txBody>
                  <a:tcP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US" sz="1400"/>
                        <a:t>Intuitive</a:t>
                      </a:r>
                      <a:r>
                        <a:rPr lang="en-US" sz="1400" baseline="0"/>
                        <a:t> Web Dashboard &amp; Service Home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1151586562"/>
                  </a:ext>
                </a:extLst>
              </a:tr>
              <a:tr h="255063">
                <a:tc vMerge="1">
                  <a:txBody>
                    <a:bodyPr/>
                    <a:lstStyle/>
                    <a:p>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r>
                        <a:rPr lang="en-US" sz="1400"/>
                        <a:t>Bulk Data Movement &amp; Transformations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463850794"/>
                  </a:ext>
                </a:extLst>
              </a:tr>
              <a:tr h="255063">
                <a:tc vMerge="1">
                  <a:txBody>
                    <a:bodyPr/>
                    <a:lstStyle/>
                    <a:p>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400"/>
                        <a:t>Basic Profiling with SaaS &amp; PaaS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38212783"/>
                  </a:ext>
                </a:extLst>
              </a:tr>
              <a:tr h="255063">
                <a:tc vMerge="1">
                  <a:txBody>
                    <a:bodyPr/>
                    <a:lstStyle/>
                    <a:p>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r>
                        <a:rPr lang="en-US" sz="1400"/>
                        <a:t>Admin</a:t>
                      </a:r>
                      <a:r>
                        <a:rPr lang="en-US" sz="1400" baseline="0"/>
                        <a:t>, Monitoring, Basic Governance</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accent4"/>
                      </a:solidFill>
                      <a:prstDash val="solid"/>
                      <a:round/>
                      <a:headEnd type="none" w="med" len="med"/>
                      <a:tailEnd type="none" w="med" len="med"/>
                    </a:lnB>
                    <a:solidFill>
                      <a:schemeClr val="bg2"/>
                    </a:solidFill>
                  </a:tcPr>
                </a:tc>
                <a:extLst>
                  <a:ext uri="{0D108BD9-81ED-4DB2-BD59-A6C34878D82A}">
                    <a16:rowId xmlns:a16="http://schemas.microsoft.com/office/drawing/2014/main" val="70819281"/>
                  </a:ext>
                </a:extLst>
              </a:tr>
              <a:tr h="255063">
                <a:tc rowSpan="4">
                  <a:txBody>
                    <a:bodyPr/>
                    <a:lstStyle/>
                    <a:p>
                      <a:pPr marL="285750" indent="-285750">
                        <a:buFont typeface="Arial" panose="020B0604020202020204" pitchFamily="34" charset="0"/>
                        <a:buChar char="•"/>
                      </a:pPr>
                      <a:r>
                        <a:rPr lang="en-US" sz="1400"/>
                        <a:t>Database Continuity</a:t>
                      </a:r>
                    </a:p>
                    <a:p>
                      <a:pPr marL="285750" indent="-285750">
                        <a:buFont typeface="Arial" panose="020B0604020202020204" pitchFamily="34" charset="0"/>
                        <a:buChar char="•"/>
                      </a:pPr>
                      <a:r>
                        <a:rPr lang="en-US" sz="1400"/>
                        <a:t>Database</a:t>
                      </a:r>
                      <a:r>
                        <a:rPr lang="en-US" sz="1400" baseline="0"/>
                        <a:t> Migrations (online)</a:t>
                      </a:r>
                    </a:p>
                    <a:p>
                      <a:pPr marL="285750" indent="-285750">
                        <a:buFont typeface="Arial" panose="020B0604020202020204" pitchFamily="34" charset="0"/>
                        <a:buChar char="•"/>
                      </a:pPr>
                      <a:r>
                        <a:rPr lang="en-US" sz="1400" baseline="0"/>
                        <a:t>DW Automation (stream/batch)</a:t>
                      </a:r>
                    </a:p>
                    <a:p>
                      <a:pPr marL="742950" lvl="1" indent="-285750">
                        <a:buFont typeface="Arial" panose="020B0604020202020204" pitchFamily="34" charset="0"/>
                        <a:buChar char="•"/>
                      </a:pPr>
                      <a:r>
                        <a:rPr lang="en-US" sz="1400" baseline="0"/>
                        <a:t>Real-time Reporting/Analytics</a:t>
                      </a:r>
                    </a:p>
                    <a:p>
                      <a:pPr marL="285750" indent="-285750">
                        <a:buFont typeface="Arial" panose="020B0604020202020204" pitchFamily="34" charset="0"/>
                        <a:buChar char="•"/>
                      </a:pPr>
                      <a:r>
                        <a:rPr lang="en-US" sz="1400" baseline="0"/>
                        <a:t>Big Data ETL (stream/batch)</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Streaming Database</a:t>
                      </a:r>
                      <a:r>
                        <a:rPr lang="en-US" sz="1400" baseline="0"/>
                        <a:t> Transactions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3719419382"/>
                  </a:ext>
                </a:extLst>
              </a:tr>
              <a:tr h="255063">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r>
                        <a:rPr lang="en-US" sz="1400"/>
                        <a:t>Streaming ETL</a:t>
                      </a:r>
                      <a:r>
                        <a:rPr lang="en-US" sz="1400" baseline="0"/>
                        <a:t> and Complex Transformations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2978273647"/>
                  </a:ext>
                </a:extLst>
              </a:tr>
              <a:tr h="255063">
                <a:tc vMerge="1">
                  <a:txBody>
                    <a:bodyPr/>
                    <a:lstStyle/>
                    <a:p>
                      <a:endParaRPr lang="en-US"/>
                    </a:p>
                  </a:txBody>
                  <a:tcPr/>
                </a:tc>
                <a:tc>
                  <a:txBody>
                    <a:bodyPr/>
                    <a:lstStyle/>
                    <a:p>
                      <a:r>
                        <a:rPr lang="en-US" sz="1400"/>
                        <a:t>Native Big Data (stream/batch) Support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08376996"/>
                  </a:ext>
                </a:extLst>
              </a:tr>
              <a:tr h="272850">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400"/>
                        <a:t>Multi-Directional</a:t>
                      </a:r>
                      <a:r>
                        <a:rPr lang="en-US" sz="1400" baseline="0"/>
                        <a:t> Database Replication</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723677496"/>
                  </a:ext>
                </a:extLst>
              </a:tr>
              <a:tr h="255063">
                <a:tc rowSpan="4">
                  <a:txBody>
                    <a:bodyPr/>
                    <a:lstStyle/>
                    <a:p>
                      <a:pPr marL="285750" indent="-285750">
                        <a:buFont typeface="Arial" panose="020B0604020202020204" pitchFamily="34" charset="0"/>
                        <a:buChar char="•"/>
                      </a:pPr>
                      <a:r>
                        <a:rPr lang="en-US" sz="1400"/>
                        <a:t>Data</a:t>
                      </a:r>
                      <a:r>
                        <a:rPr lang="en-US" sz="1400" baseline="0"/>
                        <a:t> Profiling (advanced)</a:t>
                      </a:r>
                      <a:endParaRPr lang="en-US" sz="1400"/>
                    </a:p>
                    <a:p>
                      <a:pPr marL="285750" indent="-285750">
                        <a:buFont typeface="Arial" panose="020B0604020202020204" pitchFamily="34" charset="0"/>
                        <a:buChar char="•"/>
                      </a:pPr>
                      <a:r>
                        <a:rPr lang="en-US" sz="1400" baseline="0"/>
                        <a:t>Data Cleansing (real-time/batch)</a:t>
                      </a:r>
                    </a:p>
                    <a:p>
                      <a:pPr marL="285750" indent="-285750">
                        <a:buFont typeface="Arial" panose="020B0604020202020204" pitchFamily="34" charset="0"/>
                        <a:buChar char="•"/>
                      </a:pPr>
                      <a:r>
                        <a:rPr lang="en-US" sz="1400" baseline="0"/>
                        <a:t>Data Lineage (comprehensive)</a:t>
                      </a:r>
                    </a:p>
                    <a:p>
                      <a:pPr marL="285750" indent="-285750">
                        <a:buFont typeface="Arial" panose="020B0604020202020204" pitchFamily="34" charset="0"/>
                        <a:buChar char="•"/>
                      </a:pPr>
                      <a:r>
                        <a:rPr lang="en-US" sz="1400" baseline="0"/>
                        <a:t>Audit and Repair, Workflow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Advanced Business Glossary</a:t>
                      </a:r>
                      <a:r>
                        <a:rPr lang="en-US" sz="1400" baseline="0"/>
                        <a:t> and Business Rules</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533887357"/>
                  </a:ext>
                </a:extLst>
              </a:tr>
              <a:tr h="255063">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400"/>
                        <a:t>Comprehensive Data Profiling</a:t>
                      </a:r>
                      <a:r>
                        <a:rPr lang="en-US" sz="1400" baseline="0"/>
                        <a:t> &amp; Cleansing</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4280589356"/>
                  </a:ext>
                </a:extLst>
              </a:tr>
              <a:tr h="255063">
                <a:tc vMerge="1">
                  <a:txBody>
                    <a:bodyPr/>
                    <a:lstStyle/>
                    <a:p>
                      <a:endParaRPr lang="en-US"/>
                    </a:p>
                  </a:txBody>
                  <a:tcPr/>
                </a:tc>
                <a:tc>
                  <a:txBody>
                    <a:bodyPr/>
                    <a:lstStyle/>
                    <a:p>
                      <a:r>
                        <a:rPr lang="en-US" sz="1400"/>
                        <a:t>Compliance, Audit and Case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86207478"/>
                  </a:ext>
                </a:extLst>
              </a:tr>
              <a:tr h="255063">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r>
                        <a:rPr lang="en-US" sz="1400"/>
                        <a:t>Data Lineage – Business, Vertical, Horizontal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400">
                          <a:sym typeface="Wingdings" panose="05000000000000000000" pitchFamily="2" charset="2"/>
                        </a:rPr>
                        <a:t></a:t>
                      </a:r>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50564786"/>
                  </a:ext>
                </a:extLst>
              </a:tr>
            </a:tbl>
          </a:graphicData>
        </a:graphic>
      </p:graphicFrame>
      <p:sp>
        <p:nvSpPr>
          <p:cNvPr id="30" name="Parallelogram 29"/>
          <p:cNvSpPr/>
          <p:nvPr/>
        </p:nvSpPr>
        <p:spPr>
          <a:xfrm>
            <a:off x="-533400" y="508597"/>
            <a:ext cx="7467600" cy="1282216"/>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1" name="TextBox 30"/>
          <p:cNvSpPr txBox="1"/>
          <p:nvPr/>
        </p:nvSpPr>
        <p:spPr>
          <a:xfrm>
            <a:off x="304800" y="613062"/>
            <a:ext cx="6020460" cy="1111046"/>
          </a:xfrm>
          <a:prstGeom prst="rect">
            <a:avLst/>
          </a:prstGeom>
          <a:noFill/>
        </p:spPr>
        <p:txBody>
          <a:bodyPr wrap="square" lIns="0" tIns="0" rIns="0" bIns="0" rtlCol="0" anchor="ctr" anchorCtr="0">
            <a:noAutofit/>
          </a:bodyPr>
          <a:lstStyle/>
          <a:p>
            <a:pPr algn="ctr">
              <a:lnSpc>
                <a:spcPct val="90000"/>
              </a:lnSpc>
            </a:pPr>
            <a:r>
              <a:rPr lang="en-US" sz="6000">
                <a:solidFill>
                  <a:srgbClr val="FFFFFF"/>
                </a:solidFill>
                <a:ea typeface="Calibri" charset="0"/>
                <a:cs typeface="Calibri" charset="0"/>
              </a:rPr>
              <a:t>Flexible Packaging</a:t>
            </a:r>
          </a:p>
        </p:txBody>
      </p:sp>
      <p:sp>
        <p:nvSpPr>
          <p:cNvPr id="5" name="Text Placeholder 4"/>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5638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98231" y="248138"/>
            <a:ext cx="11125200" cy="889000"/>
          </a:xfrm>
        </p:spPr>
        <p:txBody>
          <a:bodyPr/>
          <a:lstStyle/>
          <a:p>
            <a:r>
              <a:rPr lang="en-US" dirty="0">
                <a:ea typeface="Calibri" charset="0"/>
                <a:cs typeface="Calibri" charset="0"/>
              </a:rPr>
              <a:t>Oracle Data Integration Platform Cloud </a:t>
            </a:r>
            <a:br>
              <a:rPr lang="en-US" dirty="0">
                <a:ea typeface="Calibri" charset="0"/>
                <a:cs typeface="Calibri" charset="0"/>
              </a:rPr>
            </a:br>
            <a:endParaRPr lang="en-US" sz="2800" dirty="0">
              <a:solidFill>
                <a:srgbClr val="FFFFFF"/>
              </a:solidFill>
            </a:endParaRPr>
          </a:p>
        </p:txBody>
      </p:sp>
      <p:sp>
        <p:nvSpPr>
          <p:cNvPr id="49" name="Parallelogram 48"/>
          <p:cNvSpPr/>
          <p:nvPr/>
        </p:nvSpPr>
        <p:spPr bwMode="auto">
          <a:xfrm>
            <a:off x="1473202" y="1536601"/>
            <a:ext cx="3254586" cy="951040"/>
          </a:xfrm>
          <a:prstGeom prst="parallelogram">
            <a:avLst/>
          </a:prstGeom>
          <a:solidFill>
            <a:schemeClr val="accent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cs typeface="Calibri"/>
              </a:rPr>
              <a:t> Oracle Data Integration Platform Cloud </a:t>
            </a:r>
            <a:r>
              <a:rPr lang="en-US" b="1" dirty="0">
                <a:solidFill>
                  <a:srgbClr val="FFFFFF"/>
                </a:solidFill>
                <a:cs typeface="Calibri"/>
              </a:rPr>
              <a:t>Standard</a:t>
            </a:r>
          </a:p>
        </p:txBody>
      </p:sp>
      <p:sp>
        <p:nvSpPr>
          <p:cNvPr id="52" name="Rectangle 51"/>
          <p:cNvSpPr/>
          <p:nvPr/>
        </p:nvSpPr>
        <p:spPr bwMode="auto">
          <a:xfrm>
            <a:off x="1473202" y="2574557"/>
            <a:ext cx="3000570" cy="3473818"/>
          </a:xfrm>
          <a:prstGeom prst="rect">
            <a:avLst/>
          </a:prstGeom>
          <a:solidFill>
            <a:schemeClr val="bg1">
              <a:alpha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pPr>
            <a:r>
              <a:rPr lang="en-US" sz="1600" b="1" dirty="0">
                <a:solidFill>
                  <a:srgbClr val="58595B">
                    <a:lumMod val="75000"/>
                  </a:srgbClr>
                </a:solidFill>
              </a:rPr>
              <a:t>Core Use Cases: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Accelerate Data Warehouses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Automate Data Mart Generation</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Simplify Data Migration</a:t>
            </a:r>
            <a:br>
              <a:rPr lang="en-US" sz="1600" dirty="0">
                <a:solidFill>
                  <a:srgbClr val="58595B">
                    <a:lumMod val="75000"/>
                  </a:srgbClr>
                </a:solidFill>
              </a:rPr>
            </a:br>
            <a:endParaRPr lang="en-US" sz="1600" dirty="0">
              <a:solidFill>
                <a:srgbClr val="58595B">
                  <a:lumMod val="75000"/>
                </a:srgbClr>
              </a:solidFill>
            </a:endParaRPr>
          </a:p>
          <a:p>
            <a:pPr marL="222250" indent="-174625" fontAlgn="base">
              <a:spcBef>
                <a:spcPct val="0"/>
              </a:spcBef>
              <a:spcAft>
                <a:spcPct val="0"/>
              </a:spcAft>
              <a:buClr>
                <a:srgbClr val="58595B">
                  <a:lumMod val="75000"/>
                </a:srgbClr>
              </a:buClr>
            </a:pPr>
            <a:r>
              <a:rPr lang="en-US" sz="1600" b="1" dirty="0">
                <a:solidFill>
                  <a:srgbClr val="58595B">
                    <a:lumMod val="75000"/>
                  </a:srgbClr>
                </a:solidFill>
              </a:rPr>
              <a:t>Core Capabilities: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Simplified User Experience</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Bulk Data Movement</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Transformations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Relational Push-down Data Processing</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Basic Data Profiling</a:t>
            </a:r>
          </a:p>
        </p:txBody>
      </p:sp>
      <p:sp>
        <p:nvSpPr>
          <p:cNvPr id="51" name="Parallelogram 50"/>
          <p:cNvSpPr/>
          <p:nvPr/>
        </p:nvSpPr>
        <p:spPr bwMode="auto">
          <a:xfrm>
            <a:off x="4754208" y="1536635"/>
            <a:ext cx="3255264" cy="950975"/>
          </a:xfrm>
          <a:prstGeom prst="parallelogram">
            <a:avLst/>
          </a:prstGeom>
          <a:solidFill>
            <a:schemeClr val="accent4">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cs typeface="Calibri"/>
              </a:rPr>
              <a:t> Oracle Data</a:t>
            </a:r>
          </a:p>
          <a:p>
            <a:pPr algn="ctr">
              <a:lnSpc>
                <a:spcPct val="90000"/>
              </a:lnSpc>
              <a:defRPr/>
            </a:pPr>
            <a:r>
              <a:rPr lang="en-US" dirty="0">
                <a:solidFill>
                  <a:srgbClr val="FFFFFF"/>
                </a:solidFill>
                <a:cs typeface="Calibri"/>
              </a:rPr>
              <a:t>Integration Platform Cloud Enterprise</a:t>
            </a:r>
          </a:p>
        </p:txBody>
      </p:sp>
      <p:sp>
        <p:nvSpPr>
          <p:cNvPr id="55" name="Rectangle 54"/>
          <p:cNvSpPr/>
          <p:nvPr/>
        </p:nvSpPr>
        <p:spPr bwMode="auto">
          <a:xfrm>
            <a:off x="4754208" y="2574557"/>
            <a:ext cx="3000570" cy="3473818"/>
          </a:xfrm>
          <a:prstGeom prst="rect">
            <a:avLst/>
          </a:prstGeom>
          <a:solidFill>
            <a:schemeClr val="bg1">
              <a:alpha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defRPr/>
            </a:pPr>
            <a:r>
              <a:rPr lang="en-US" sz="1600" b="1" dirty="0">
                <a:solidFill>
                  <a:srgbClr val="58595B">
                    <a:lumMod val="75000"/>
                  </a:srgbClr>
                </a:solidFill>
              </a:rPr>
              <a:t>Core Use Cases:</a:t>
            </a:r>
          </a:p>
          <a:p>
            <a:pPr marL="174625" indent="-174625" fontAlgn="base">
              <a:spcBef>
                <a:spcPct val="0"/>
              </a:spcBef>
              <a:spcAft>
                <a:spcPct val="0"/>
              </a:spcAft>
              <a:buClr>
                <a:srgbClr val="58595B">
                  <a:lumMod val="75000"/>
                </a:srgbClr>
              </a:buClr>
              <a:defRPr/>
            </a:pPr>
            <a:r>
              <a:rPr lang="en-US" sz="1600" b="1" dirty="0">
                <a:solidFill>
                  <a:srgbClr val="58595B">
                    <a:lumMod val="75000"/>
                  </a:srgbClr>
                </a:solidFill>
              </a:rPr>
              <a:t>Standard Edition plus: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Big Data Integration</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Data Synchronization</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ZDT Migrations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Active-Active</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Real-time Data Warehouse</a:t>
            </a:r>
          </a:p>
          <a:p>
            <a:pPr marL="174625" indent="-174625" fontAlgn="base">
              <a:spcBef>
                <a:spcPct val="0"/>
              </a:spcBef>
              <a:spcAft>
                <a:spcPct val="0"/>
              </a:spcAft>
              <a:buClr>
                <a:srgbClr val="58595B">
                  <a:lumMod val="75000"/>
                </a:srgbClr>
              </a:buClr>
              <a:defRPr/>
            </a:pPr>
            <a:endParaRPr lang="en-US" sz="1600" dirty="0">
              <a:solidFill>
                <a:srgbClr val="58595B">
                  <a:lumMod val="75000"/>
                </a:srgbClr>
              </a:solidFill>
            </a:endParaRPr>
          </a:p>
          <a:p>
            <a:pPr marL="174625" indent="-174625" fontAlgn="base">
              <a:spcBef>
                <a:spcPct val="0"/>
              </a:spcBef>
              <a:spcAft>
                <a:spcPct val="0"/>
              </a:spcAft>
              <a:buClr>
                <a:srgbClr val="58595B">
                  <a:lumMod val="75000"/>
                </a:srgbClr>
              </a:buClr>
              <a:defRPr/>
            </a:pPr>
            <a:r>
              <a:rPr lang="en-US" sz="1600" b="1" dirty="0">
                <a:solidFill>
                  <a:srgbClr val="58595B">
                    <a:lumMod val="75000"/>
                  </a:srgbClr>
                </a:solidFill>
              </a:rPr>
              <a:t>Core Capabilities:</a:t>
            </a:r>
          </a:p>
          <a:p>
            <a:pPr marL="174625" indent="-174625" fontAlgn="base">
              <a:spcBef>
                <a:spcPct val="0"/>
              </a:spcBef>
              <a:spcAft>
                <a:spcPct val="0"/>
              </a:spcAft>
              <a:buClr>
                <a:srgbClr val="58595B">
                  <a:lumMod val="75000"/>
                </a:srgbClr>
              </a:buClr>
              <a:defRPr/>
            </a:pPr>
            <a:r>
              <a:rPr lang="en-US" sz="1600" b="1" dirty="0">
                <a:solidFill>
                  <a:srgbClr val="58595B">
                    <a:lumMod val="75000"/>
                  </a:srgbClr>
                </a:solidFill>
              </a:rPr>
              <a:t>Standard Edition plus: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Big Data ELT &amp; Big Data Streaming </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Real-time Replication/Streams</a:t>
            </a:r>
          </a:p>
        </p:txBody>
      </p:sp>
      <p:sp>
        <p:nvSpPr>
          <p:cNvPr id="50" name="Parallelogram 49"/>
          <p:cNvSpPr/>
          <p:nvPr/>
        </p:nvSpPr>
        <p:spPr bwMode="auto">
          <a:xfrm>
            <a:off x="8035893" y="1536635"/>
            <a:ext cx="3255264" cy="950975"/>
          </a:xfrm>
          <a:prstGeom prst="parallelogram">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cs typeface="Calibri"/>
              </a:rPr>
              <a:t> Oracle Data</a:t>
            </a:r>
          </a:p>
          <a:p>
            <a:pPr algn="ctr">
              <a:lnSpc>
                <a:spcPct val="90000"/>
              </a:lnSpc>
              <a:defRPr/>
            </a:pPr>
            <a:r>
              <a:rPr lang="en-US" dirty="0">
                <a:solidFill>
                  <a:srgbClr val="FFFFFF"/>
                </a:solidFill>
                <a:cs typeface="Calibri"/>
              </a:rPr>
              <a:t>Integration Platform Cloud Governance</a:t>
            </a:r>
          </a:p>
        </p:txBody>
      </p:sp>
      <p:sp>
        <p:nvSpPr>
          <p:cNvPr id="56" name="Rectangle 55"/>
          <p:cNvSpPr/>
          <p:nvPr/>
        </p:nvSpPr>
        <p:spPr bwMode="auto">
          <a:xfrm>
            <a:off x="8035893" y="2574557"/>
            <a:ext cx="3000570" cy="3473818"/>
          </a:xfrm>
          <a:prstGeom prst="rect">
            <a:avLst/>
          </a:prstGeom>
          <a:solidFill>
            <a:schemeClr val="bg1">
              <a:alpha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pPr>
            <a:r>
              <a:rPr lang="en-US" sz="1600" b="1" dirty="0">
                <a:solidFill>
                  <a:srgbClr val="58595B">
                    <a:lumMod val="75000"/>
                  </a:srgbClr>
                </a:solidFill>
              </a:rPr>
              <a:t>Core Use Cases:</a:t>
            </a:r>
          </a:p>
          <a:p>
            <a:pPr fontAlgn="base">
              <a:spcBef>
                <a:spcPct val="0"/>
              </a:spcBef>
              <a:spcAft>
                <a:spcPct val="0"/>
              </a:spcAft>
              <a:buClr>
                <a:srgbClr val="58595B">
                  <a:lumMod val="75000"/>
                </a:srgbClr>
              </a:buClr>
              <a:defRPr/>
            </a:pPr>
            <a:r>
              <a:rPr lang="en-US" sz="1600" b="1" dirty="0">
                <a:solidFill>
                  <a:srgbClr val="58595B">
                    <a:lumMod val="75000"/>
                  </a:srgbClr>
                </a:solidFill>
              </a:rPr>
              <a:t>Enterprise Edition plus: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Data Health Check</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Enterprise Data Cleansing</a:t>
            </a:r>
          </a:p>
          <a:p>
            <a:pPr marL="222250" indent="-174625" fontAlgn="base">
              <a:spcBef>
                <a:spcPct val="0"/>
              </a:spcBef>
              <a:spcAft>
                <a:spcPct val="0"/>
              </a:spcAft>
              <a:buClr>
                <a:srgbClr val="58595B">
                  <a:lumMod val="75000"/>
                </a:srgbClr>
              </a:buClr>
              <a:buFont typeface="Arial"/>
              <a:buChar char="•"/>
              <a:defRPr/>
            </a:pPr>
            <a:endParaRPr lang="en-US" sz="1600" dirty="0">
              <a:solidFill>
                <a:srgbClr val="58595B">
                  <a:lumMod val="75000"/>
                </a:srgbClr>
              </a:solidFill>
            </a:endParaRPr>
          </a:p>
          <a:p>
            <a:pPr marL="222250" indent="-174625" fontAlgn="base">
              <a:spcBef>
                <a:spcPct val="0"/>
              </a:spcBef>
              <a:spcAft>
                <a:spcPct val="0"/>
              </a:spcAft>
              <a:buClr>
                <a:srgbClr val="58595B">
                  <a:lumMod val="75000"/>
                </a:srgbClr>
              </a:buClr>
              <a:buFont typeface="Arial"/>
              <a:buChar char="•"/>
              <a:defRPr/>
            </a:pPr>
            <a:endParaRPr lang="en-US" sz="1600" dirty="0">
              <a:solidFill>
                <a:srgbClr val="58595B">
                  <a:lumMod val="75000"/>
                </a:srgbClr>
              </a:solidFill>
            </a:endParaRPr>
          </a:p>
          <a:p>
            <a:pPr marL="174625" indent="-174625" fontAlgn="base">
              <a:spcBef>
                <a:spcPct val="0"/>
              </a:spcBef>
              <a:spcAft>
                <a:spcPct val="0"/>
              </a:spcAft>
              <a:buClr>
                <a:srgbClr val="58595B">
                  <a:lumMod val="75000"/>
                </a:srgbClr>
              </a:buClr>
            </a:pPr>
            <a:endParaRPr lang="en-US" sz="1600" b="1" dirty="0">
              <a:solidFill>
                <a:srgbClr val="58595B">
                  <a:lumMod val="75000"/>
                </a:srgbClr>
              </a:solidFill>
            </a:endParaRPr>
          </a:p>
          <a:p>
            <a:pPr marL="174625" indent="-174625" fontAlgn="base">
              <a:spcBef>
                <a:spcPct val="0"/>
              </a:spcBef>
              <a:spcAft>
                <a:spcPct val="0"/>
              </a:spcAft>
              <a:buClr>
                <a:srgbClr val="58595B">
                  <a:lumMod val="75000"/>
                </a:srgbClr>
              </a:buClr>
            </a:pPr>
            <a:r>
              <a:rPr lang="en-US" sz="1600" b="1" dirty="0">
                <a:solidFill>
                  <a:srgbClr val="58595B">
                    <a:lumMod val="75000"/>
                  </a:srgbClr>
                </a:solidFill>
              </a:rPr>
              <a:t>Core Capabilities:</a:t>
            </a:r>
          </a:p>
          <a:p>
            <a:pPr fontAlgn="base">
              <a:spcBef>
                <a:spcPct val="0"/>
              </a:spcBef>
              <a:spcAft>
                <a:spcPct val="0"/>
              </a:spcAft>
              <a:buClr>
                <a:srgbClr val="58595B">
                  <a:lumMod val="75000"/>
                </a:srgbClr>
              </a:buClr>
              <a:defRPr/>
            </a:pPr>
            <a:r>
              <a:rPr lang="en-US" sz="1600" b="1" dirty="0">
                <a:solidFill>
                  <a:srgbClr val="58595B">
                    <a:lumMod val="75000"/>
                  </a:srgbClr>
                </a:solidFill>
              </a:rPr>
              <a:t>Enterprise Edition plus:</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Data Profiling &amp; Validation</a:t>
            </a:r>
          </a:p>
          <a:p>
            <a:pPr marL="222250" indent="-158750" fontAlgn="base">
              <a:spcBef>
                <a:spcPct val="0"/>
              </a:spcBef>
              <a:spcAft>
                <a:spcPct val="0"/>
              </a:spcAft>
              <a:buClr>
                <a:srgbClr val="58595B">
                  <a:lumMod val="75000"/>
                </a:srgbClr>
              </a:buClr>
              <a:buFont typeface="Arial"/>
              <a:buChar char="•"/>
              <a:defRPr/>
            </a:pPr>
            <a:r>
              <a:rPr lang="en-US" sz="1600" dirty="0">
                <a:solidFill>
                  <a:srgbClr val="58595B">
                    <a:lumMod val="75000"/>
                  </a:srgbClr>
                </a:solidFill>
              </a:rPr>
              <a:t>Match &amp; Merge</a:t>
            </a:r>
          </a:p>
        </p:txBody>
      </p:sp>
    </p:spTree>
    <p:extLst>
      <p:ext uri="{BB962C8B-B14F-4D97-AF65-F5344CB8AC3E}">
        <p14:creationId xmlns:p14="http://schemas.microsoft.com/office/powerpoint/2010/main" val="56896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Parallelogram 6"/>
          <p:cNvSpPr/>
          <p:nvPr/>
        </p:nvSpPr>
        <p:spPr>
          <a:xfrm>
            <a:off x="4858401" y="1079293"/>
            <a:ext cx="8987427" cy="577870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 name="TextBox 2"/>
          <p:cNvSpPr txBox="1"/>
          <p:nvPr/>
        </p:nvSpPr>
        <p:spPr>
          <a:xfrm>
            <a:off x="6272229" y="5000142"/>
            <a:ext cx="5356430" cy="1059455"/>
          </a:xfrm>
          <a:prstGeom prst="rect">
            <a:avLst/>
          </a:prstGeom>
          <a:noFill/>
        </p:spPr>
        <p:txBody>
          <a:bodyPr wrap="square" lIns="0" tIns="0" rIns="0" bIns="0" rtlCol="0" anchor="ctr" anchorCtr="0">
            <a:noAutofit/>
          </a:bodyPr>
          <a:lstStyle/>
          <a:p>
            <a:pPr algn="r"/>
            <a:endParaRPr lang="en-US" sz="2400" dirty="0">
              <a:solidFill>
                <a:srgbClr val="FFFFFF"/>
              </a:solidFill>
              <a:ea typeface="Calibri" charset="0"/>
              <a:cs typeface="Calibri" charset="0"/>
            </a:endParaRPr>
          </a:p>
        </p:txBody>
      </p:sp>
      <p:sp>
        <p:nvSpPr>
          <p:cNvPr id="6" name="TextBox 5"/>
          <p:cNvSpPr txBox="1"/>
          <p:nvPr/>
        </p:nvSpPr>
        <p:spPr>
          <a:xfrm>
            <a:off x="5648678" y="2909193"/>
            <a:ext cx="6243065" cy="1059455"/>
          </a:xfrm>
          <a:prstGeom prst="rect">
            <a:avLst/>
          </a:prstGeom>
          <a:noFill/>
        </p:spPr>
        <p:txBody>
          <a:bodyPr wrap="square" lIns="0" tIns="0" rIns="0" bIns="0" rtlCol="0" anchor="ctr" anchorCtr="0">
            <a:noAutofit/>
          </a:bodyPr>
          <a:lstStyle/>
          <a:p>
            <a:pPr algn="r">
              <a:lnSpc>
                <a:spcPct val="90000"/>
              </a:lnSpc>
            </a:pPr>
            <a:r>
              <a:rPr lang="en-US" sz="3200" dirty="0">
                <a:solidFill>
                  <a:srgbClr val="FFFFFF"/>
                </a:solidFill>
                <a:ea typeface="Calibri" charset="0"/>
                <a:cs typeface="Calibri" charset="0"/>
              </a:rPr>
              <a:t>Data Integration Platform Cloud</a:t>
            </a:r>
          </a:p>
          <a:p>
            <a:pPr algn="r">
              <a:lnSpc>
                <a:spcPct val="90000"/>
              </a:lnSpc>
            </a:pPr>
            <a:r>
              <a:rPr lang="en-US" sz="3600" b="1" dirty="0">
                <a:solidFill>
                  <a:srgbClr val="FFFFFF"/>
                </a:solidFill>
                <a:ea typeface="Calibri" charset="0"/>
                <a:cs typeface="Calibri" charset="0"/>
              </a:rPr>
              <a:t>Workshop</a:t>
            </a:r>
            <a:endParaRPr lang="en-US" sz="3200" b="1" dirty="0">
              <a:solidFill>
                <a:srgbClr val="FFFFFF"/>
              </a:solidFill>
              <a:ea typeface="Calibri" charset="0"/>
              <a:cs typeface="Calibri" charset="0"/>
            </a:endParaRPr>
          </a:p>
          <a:p>
            <a:pPr algn="r">
              <a:lnSpc>
                <a:spcPct val="90000"/>
              </a:lnSpc>
            </a:pPr>
            <a:r>
              <a:rPr lang="en-US" sz="3600" dirty="0">
                <a:solidFill>
                  <a:srgbClr val="FFFFFF"/>
                </a:solidFill>
                <a:ea typeface="Calibri" charset="0"/>
                <a:cs typeface="Calibri" charset="0"/>
              </a:rPr>
              <a:t> </a:t>
            </a:r>
          </a:p>
        </p:txBody>
      </p:sp>
      <p:sp>
        <p:nvSpPr>
          <p:cNvPr id="8" name="TextBox 7"/>
          <p:cNvSpPr txBox="1"/>
          <p:nvPr/>
        </p:nvSpPr>
        <p:spPr>
          <a:xfrm>
            <a:off x="5892723" y="4845168"/>
            <a:ext cx="5754977" cy="1059455"/>
          </a:xfrm>
          <a:prstGeom prst="rect">
            <a:avLst/>
          </a:prstGeom>
          <a:noFill/>
        </p:spPr>
        <p:txBody>
          <a:bodyPr wrap="square" lIns="0" tIns="0" rIns="0" bIns="0" rtlCol="0" anchor="ctr" anchorCtr="0">
            <a:noAutofit/>
          </a:bodyPr>
          <a:lstStyle/>
          <a:p>
            <a:pPr algn="r">
              <a:lnSpc>
                <a:spcPct val="90000"/>
              </a:lnSpc>
            </a:pPr>
            <a:endParaRPr lang="en-US" sz="1100" dirty="0">
              <a:solidFill>
                <a:srgbClr val="FFFFFF"/>
              </a:solidFill>
              <a:ea typeface="Calibri" charset="0"/>
              <a:cs typeface="Calibri" charset="0"/>
            </a:endParaRPr>
          </a:p>
          <a:p>
            <a:pPr algn="r">
              <a:lnSpc>
                <a:spcPct val="90000"/>
              </a:lnSpc>
            </a:pPr>
            <a:r>
              <a:rPr lang="en-US" sz="2600" dirty="0">
                <a:solidFill>
                  <a:srgbClr val="FFFFFF"/>
                </a:solidFill>
                <a:ea typeface="Calibri" charset="0"/>
                <a:cs typeface="Calibri" charset="0"/>
              </a:rPr>
              <a:t>[Presenter Name]</a:t>
            </a:r>
          </a:p>
          <a:p>
            <a:pPr algn="r">
              <a:lnSpc>
                <a:spcPct val="90000"/>
              </a:lnSpc>
            </a:pPr>
            <a:r>
              <a:rPr lang="en-US" sz="2600" dirty="0">
                <a:solidFill>
                  <a:srgbClr val="FFFFFF"/>
                </a:solidFill>
                <a:ea typeface="Calibri" charset="0"/>
                <a:cs typeface="Calibri" charset="0"/>
              </a:rPr>
              <a:t>[Date]</a:t>
            </a:r>
          </a:p>
        </p:txBody>
      </p:sp>
    </p:spTree>
    <p:extLst>
      <p:ext uri="{BB962C8B-B14F-4D97-AF65-F5344CB8AC3E}">
        <p14:creationId xmlns:p14="http://schemas.microsoft.com/office/powerpoint/2010/main" val="208255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76200"/>
            <a:ext cx="11125200" cy="889000"/>
          </a:xfrm>
        </p:spPr>
        <p:txBody>
          <a:bodyPr/>
          <a:lstStyle/>
          <a:p>
            <a:r>
              <a:rPr lang="en-US"/>
              <a:t>DIPC | </a:t>
            </a:r>
            <a:r>
              <a:rPr lang="en-US" b="1">
                <a:solidFill>
                  <a:srgbClr val="FF0000"/>
                </a:solidFill>
              </a:rPr>
              <a:t>Core Personas</a:t>
            </a:r>
          </a:p>
        </p:txBody>
      </p:sp>
      <p:sp>
        <p:nvSpPr>
          <p:cNvPr id="8" name="Rectangle 7"/>
          <p:cNvSpPr/>
          <p:nvPr/>
        </p:nvSpPr>
        <p:spPr>
          <a:xfrm>
            <a:off x="677856" y="1100146"/>
            <a:ext cx="3278512" cy="9525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a:solidFill>
                  <a:srgbClr val="FFFFFF"/>
                </a:solidFill>
              </a:rPr>
              <a:t>Database Administrator</a:t>
            </a:r>
          </a:p>
        </p:txBody>
      </p:sp>
      <p:sp>
        <p:nvSpPr>
          <p:cNvPr id="10" name="Rectangle 9"/>
          <p:cNvSpPr/>
          <p:nvPr/>
        </p:nvSpPr>
        <p:spPr>
          <a:xfrm>
            <a:off x="8069685" y="1100146"/>
            <a:ext cx="3290152" cy="952500"/>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a:solidFill>
                  <a:srgbClr val="FFFFFF"/>
                </a:solidFill>
              </a:rPr>
              <a:t>Data Steward</a:t>
            </a:r>
          </a:p>
        </p:txBody>
      </p:sp>
      <p:graphicFrame>
        <p:nvGraphicFramePr>
          <p:cNvPr id="14" name="Table 13"/>
          <p:cNvGraphicFramePr>
            <a:graphicFrameLocks noGrp="1"/>
          </p:cNvGraphicFramePr>
          <p:nvPr>
            <p:extLst>
              <p:ext uri="{D42A27DB-BD31-4B8C-83A1-F6EECF244321}">
                <p14:modId xmlns:p14="http://schemas.microsoft.com/office/powerpoint/2010/main" val="3191937697"/>
              </p:ext>
            </p:extLst>
          </p:nvPr>
        </p:nvGraphicFramePr>
        <p:xfrm>
          <a:off x="677857" y="2057400"/>
          <a:ext cx="3295217" cy="4152900"/>
        </p:xfrm>
        <a:graphic>
          <a:graphicData uri="http://schemas.openxmlformats.org/drawingml/2006/table">
            <a:tbl>
              <a:tblPr>
                <a:tableStyleId>{5940675A-B579-460E-94D1-54222C63F5DA}</a:tableStyleId>
              </a:tblPr>
              <a:tblGrid>
                <a:gridCol w="3295217">
                  <a:extLst>
                    <a:ext uri="{9D8B030D-6E8A-4147-A177-3AD203B41FA5}">
                      <a16:colId xmlns:a16="http://schemas.microsoft.com/office/drawing/2014/main" val="20000"/>
                    </a:ext>
                  </a:extLst>
                </a:gridCol>
              </a:tblGrid>
              <a:tr h="1006824">
                <a:tc>
                  <a:txBody>
                    <a:bodyPr/>
                    <a:lstStyle/>
                    <a:p>
                      <a:r>
                        <a:rPr lang="en-US" sz="1050" dirty="0"/>
                        <a:t>Manages the administration of an organization's databases, analyzes the organization's database needs, and develops a long-term strategy for data storage. She establishes policies and procedures related to data security,</a:t>
                      </a:r>
                      <a:r>
                        <a:rPr lang="en-US" sz="1050" baseline="0" dirty="0"/>
                        <a:t> </a:t>
                      </a:r>
                      <a:r>
                        <a:rPr lang="en-US" sz="1050" dirty="0"/>
                        <a:t>integrity and operational</a:t>
                      </a:r>
                      <a:r>
                        <a:rPr lang="en-US" sz="1050" baseline="0" dirty="0"/>
                        <a:t> replication of data across databases</a:t>
                      </a:r>
                      <a:r>
                        <a:rPr lang="en-US" sz="1050" dirty="0"/>
                        <a:t>. Laura also oversees the design, maintenance, and implementation of the systems that manage an internal database. She performs a variety of tasks and leads and directs the work of others. A wide degree of creativity and latitude is expected.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553299">
                <a:tc>
                  <a:txBody>
                    <a:bodyPr/>
                    <a:lstStyle/>
                    <a:p>
                      <a:r>
                        <a:rPr lang="en-US" sz="1100" b="1">
                          <a:solidFill>
                            <a:schemeClr val="accent2"/>
                          </a:solidFill>
                        </a:rPr>
                        <a:t>Challenges:</a:t>
                      </a:r>
                    </a:p>
                    <a:p>
                      <a:pPr marL="171450" indent="-171450">
                        <a:buFont typeface="Arial" panose="020B0604020202020204" pitchFamily="34" charset="0"/>
                        <a:buChar char="•"/>
                      </a:pPr>
                      <a:r>
                        <a:rPr lang="en-US" sz="1100"/>
                        <a:t>Pressure to keep mission-critical apps</a:t>
                      </a:r>
                      <a:r>
                        <a:rPr lang="en-US" sz="1100" baseline="0"/>
                        <a:t> online</a:t>
                      </a:r>
                      <a:endParaRPr lang="en-US" sz="1100"/>
                    </a:p>
                    <a:p>
                      <a:pPr marL="171450" indent="-171450">
                        <a:buFont typeface="Arial" panose="020B0604020202020204" pitchFamily="34" charset="0"/>
                        <a:buChar char="•"/>
                      </a:pPr>
                      <a:r>
                        <a:rPr lang="en-US" sz="1100"/>
                        <a:t>DB design by non-relational database programmers</a:t>
                      </a:r>
                    </a:p>
                    <a:p>
                      <a:pPr marL="171450" indent="-171450">
                        <a:buFont typeface="Arial" panose="020B0604020202020204" pitchFamily="34" charset="0"/>
                        <a:buChar char="•"/>
                      </a:pPr>
                      <a:r>
                        <a:rPr lang="en-US" sz="1100"/>
                        <a:t>“Rationalize” all enterprise data elements</a:t>
                      </a:r>
                    </a:p>
                    <a:p>
                      <a:pPr marL="171450" indent="-171450">
                        <a:buFont typeface="Arial" panose="020B0604020202020204" pitchFamily="34" charset="0"/>
                        <a:buChar char="•"/>
                      </a:pPr>
                      <a:r>
                        <a:rPr lang="en-US" sz="1100"/>
                        <a:t>Maintain</a:t>
                      </a:r>
                      <a:r>
                        <a:rPr lang="en-US" sz="1100" baseline="0"/>
                        <a:t> </a:t>
                      </a:r>
                      <a:r>
                        <a:rPr lang="en-US" sz="1100"/>
                        <a:t>“Systems of Record”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530623">
                <a:tc>
                  <a:txBody>
                    <a:bodyPr/>
                    <a:lstStyle/>
                    <a:p>
                      <a:r>
                        <a:rPr lang="en-US" sz="1050" b="1" dirty="0">
                          <a:solidFill>
                            <a:schemeClr val="accent2"/>
                          </a:solidFill>
                        </a:rPr>
                        <a:t>Core Skills / Comfort Zone:</a:t>
                      </a:r>
                    </a:p>
                    <a:p>
                      <a:pPr marL="171450" indent="-171450">
                        <a:buFont typeface="Arial" panose="020B0604020202020204" pitchFamily="34" charset="0"/>
                        <a:buChar char="•"/>
                      </a:pPr>
                      <a:r>
                        <a:rPr lang="en-US" sz="1050" dirty="0"/>
                        <a:t>Installing and upgrading the DB servers</a:t>
                      </a:r>
                    </a:p>
                    <a:p>
                      <a:pPr marL="171450" indent="-171450">
                        <a:buFont typeface="Arial" panose="020B0604020202020204" pitchFamily="34" charset="0"/>
                        <a:buChar char="•"/>
                      </a:pPr>
                      <a:r>
                        <a:rPr lang="en-US" sz="1050" dirty="0"/>
                        <a:t>Database modeling,</a:t>
                      </a:r>
                      <a:r>
                        <a:rPr lang="en-US" sz="1050" baseline="0" dirty="0"/>
                        <a:t> relational, ER modeling</a:t>
                      </a:r>
                      <a:endParaRPr lang="en-US" sz="1050" dirty="0"/>
                    </a:p>
                    <a:p>
                      <a:pPr marL="171450" indent="-171450">
                        <a:buFont typeface="Arial" panose="020B0604020202020204" pitchFamily="34" charset="0"/>
                        <a:buChar char="•"/>
                      </a:pPr>
                      <a:r>
                        <a:rPr lang="en-US" sz="1050" dirty="0"/>
                        <a:t>Ensuring compliance with database vendor licenses</a:t>
                      </a:r>
                    </a:p>
                    <a:p>
                      <a:pPr marL="171450" indent="-171450">
                        <a:buFont typeface="Arial" panose="020B0604020202020204" pitchFamily="34" charset="0"/>
                        <a:buChar char="•"/>
                      </a:pPr>
                      <a:r>
                        <a:rPr lang="en-US" sz="1050" dirty="0"/>
                        <a:t>Monitoring and optimizing the performance of the</a:t>
                      </a:r>
                      <a:r>
                        <a:rPr lang="en-US" sz="1050" baseline="0" dirty="0"/>
                        <a:t> DB</a:t>
                      </a:r>
                      <a:endParaRPr lang="en-US" sz="1050" dirty="0"/>
                    </a:p>
                    <a:p>
                      <a:pPr marL="171450" indent="-171450">
                        <a:buFont typeface="Arial" panose="020B0604020202020204" pitchFamily="34" charset="0"/>
                        <a:buChar char="•"/>
                      </a:pPr>
                      <a:r>
                        <a:rPr lang="en-US" sz="1050" dirty="0"/>
                        <a:t>Planning for backup and recovery of DB information</a:t>
                      </a:r>
                    </a:p>
                    <a:p>
                      <a:pPr marL="171450" indent="-171450">
                        <a:buFont typeface="Arial" panose="020B0604020202020204" pitchFamily="34" charset="0"/>
                        <a:buChar char="•"/>
                      </a:pPr>
                      <a:r>
                        <a:rPr lang="en-US" sz="1050" dirty="0"/>
                        <a:t>Maintaining archived data</a:t>
                      </a:r>
                    </a:p>
                    <a:p>
                      <a:pPr marL="171450" indent="-171450">
                        <a:buFont typeface="Arial" panose="020B0604020202020204" pitchFamily="34" charset="0"/>
                        <a:buChar char="•"/>
                      </a:pPr>
                      <a:r>
                        <a:rPr lang="en-US" sz="1050" dirty="0"/>
                        <a:t>Backing up and restoring databases</a:t>
                      </a:r>
                    </a:p>
                    <a:p>
                      <a:pPr marL="171450" indent="-171450">
                        <a:buFont typeface="Arial" panose="020B0604020202020204" pitchFamily="34" charset="0"/>
                        <a:buChar char="•"/>
                      </a:pPr>
                      <a:r>
                        <a:rPr lang="en-US" sz="1050" dirty="0"/>
                        <a:t>Generating various reports</a:t>
                      </a:r>
                      <a:r>
                        <a:rPr lang="en-US" sz="1050" baseline="0" dirty="0"/>
                        <a:t> (ad hoc)</a:t>
                      </a:r>
                      <a:endParaRPr lang="en-US" sz="105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796593664"/>
              </p:ext>
            </p:extLst>
          </p:nvPr>
        </p:nvGraphicFramePr>
        <p:xfrm>
          <a:off x="4369085" y="2057400"/>
          <a:ext cx="3295217" cy="4175760"/>
        </p:xfrm>
        <a:graphic>
          <a:graphicData uri="http://schemas.openxmlformats.org/drawingml/2006/table">
            <a:tbl>
              <a:tblPr>
                <a:tableStyleId>{5940675A-B579-460E-94D1-54222C63F5DA}</a:tableStyleId>
              </a:tblPr>
              <a:tblGrid>
                <a:gridCol w="3295217">
                  <a:extLst>
                    <a:ext uri="{9D8B030D-6E8A-4147-A177-3AD203B41FA5}">
                      <a16:colId xmlns:a16="http://schemas.microsoft.com/office/drawing/2014/main" val="20000"/>
                    </a:ext>
                  </a:extLst>
                </a:gridCol>
              </a:tblGrid>
              <a:tr h="1124471">
                <a:tc>
                  <a:txBody>
                    <a:bodyPr/>
                    <a:lstStyle/>
                    <a:p>
                      <a:r>
                        <a:rPr lang="en-US" sz="1050" dirty="0"/>
                        <a:t>Is responsible for ETL development in the company’s analytical infrastructure and tools, which has mostly been relational databases for the past</a:t>
                      </a:r>
                      <a:r>
                        <a:rPr lang="en-US" sz="1050" baseline="0" dirty="0"/>
                        <a:t> 20 years</a:t>
                      </a:r>
                      <a:r>
                        <a:rPr lang="en-US" sz="1050" dirty="0"/>
                        <a:t>. He is experienced with using tools to move and transform</a:t>
                      </a:r>
                      <a:r>
                        <a:rPr lang="en-US" sz="1050" baseline="0" dirty="0"/>
                        <a:t> the </a:t>
                      </a:r>
                      <a:r>
                        <a:rPr lang="en-US" sz="1050" dirty="0"/>
                        <a:t>exploding amounts of data</a:t>
                      </a:r>
                      <a:r>
                        <a:rPr lang="en-US" sz="1050" baseline="0" dirty="0"/>
                        <a:t> and in finding ways to help it </a:t>
                      </a:r>
                      <a:r>
                        <a:rPr lang="en-US" sz="1050" dirty="0"/>
                        <a:t>cost less to make the data broadly available across various corporate</a:t>
                      </a:r>
                      <a:r>
                        <a:rPr lang="en-US" sz="1050" baseline="0" dirty="0"/>
                        <a:t> data repositories</a:t>
                      </a:r>
                      <a:r>
                        <a:rPr lang="en-US" sz="1050" dirty="0"/>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902238">
                <a:tc>
                  <a:txBody>
                    <a:bodyPr/>
                    <a:lstStyle/>
                    <a:p>
                      <a:r>
                        <a:rPr lang="en-US" sz="1100" b="1">
                          <a:solidFill>
                            <a:schemeClr val="accent3"/>
                          </a:solidFill>
                        </a:rPr>
                        <a:t>Challenges:</a:t>
                      </a:r>
                    </a:p>
                    <a:p>
                      <a:pPr marL="171450" indent="-171450">
                        <a:buFont typeface="Arial" panose="020B0604020202020204" pitchFamily="34" charset="0"/>
                        <a:buChar char="•"/>
                      </a:pPr>
                      <a:r>
                        <a:rPr lang="en-US" sz="1100"/>
                        <a:t>Help business make better</a:t>
                      </a:r>
                      <a:r>
                        <a:rPr lang="en-US" sz="1100" baseline="0"/>
                        <a:t> decisions more quickly by making data more easily accessible</a:t>
                      </a:r>
                      <a:endParaRPr lang="en-US" sz="1100"/>
                    </a:p>
                    <a:p>
                      <a:pPr marL="171450" indent="-171450">
                        <a:buFont typeface="Arial" panose="020B0604020202020204" pitchFamily="34" charset="0"/>
                        <a:buChar char="•"/>
                      </a:pPr>
                      <a:r>
                        <a:rPr lang="en-US" sz="1100"/>
                        <a:t>Deliver high quality data used for new</a:t>
                      </a:r>
                      <a:r>
                        <a:rPr lang="en-US" sz="1100" baseline="0"/>
                        <a:t> competitive opportunities, profitability and business efficiency</a:t>
                      </a:r>
                      <a:endParaRPr lang="en-US" sz="1100"/>
                    </a:p>
                    <a:p>
                      <a:pPr marL="171450" indent="-171450">
                        <a:buFont typeface="Arial" panose="020B0604020202020204" pitchFamily="34" charset="0"/>
                        <a:buChar char="•"/>
                      </a:pPr>
                      <a:r>
                        <a:rPr lang="en-US" sz="1100"/>
                        <a:t>Lower costs</a:t>
                      </a:r>
                      <a:r>
                        <a:rPr lang="en-US" sz="1100" baseline="0"/>
                        <a:t> of operations around IT led data integration (could be operational ETL or focused on analytic ETL)</a:t>
                      </a:r>
                      <a:endParaRPr lang="en-US" sz="110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902238">
                <a:tc>
                  <a:txBody>
                    <a:bodyPr/>
                    <a:lstStyle/>
                    <a:p>
                      <a:r>
                        <a:rPr lang="en-US" sz="1050" b="1" dirty="0">
                          <a:solidFill>
                            <a:schemeClr val="accent3"/>
                          </a:solidFill>
                        </a:rPr>
                        <a:t>Core Skills / Comfort Zone:</a:t>
                      </a:r>
                    </a:p>
                    <a:p>
                      <a:pPr marL="171450" indent="-171450">
                        <a:buFont typeface="Arial" panose="020B0604020202020204" pitchFamily="34" charset="0"/>
                        <a:buChar char="•"/>
                      </a:pPr>
                      <a:r>
                        <a:rPr lang="en-US" sz="1050" dirty="0"/>
                        <a:t>Relational data modeling,</a:t>
                      </a:r>
                      <a:r>
                        <a:rPr lang="en-US" sz="1050" baseline="0" dirty="0"/>
                        <a:t> ER modeling, tools such as </a:t>
                      </a:r>
                      <a:r>
                        <a:rPr lang="en-US" sz="1050" baseline="0" dirty="0" err="1"/>
                        <a:t>ERWin</a:t>
                      </a:r>
                      <a:r>
                        <a:rPr lang="en-US" sz="1050" baseline="0" dirty="0"/>
                        <a:t> and Power Designer</a:t>
                      </a:r>
                      <a:endParaRPr lang="en-US" sz="1050" dirty="0"/>
                    </a:p>
                    <a:p>
                      <a:pPr marL="171450" indent="-171450">
                        <a:buFont typeface="Arial" panose="020B0604020202020204" pitchFamily="34" charset="0"/>
                        <a:buChar char="•"/>
                      </a:pPr>
                      <a:r>
                        <a:rPr lang="en-US" sz="1050" dirty="0"/>
                        <a:t>SQL and procedural</a:t>
                      </a:r>
                      <a:r>
                        <a:rPr lang="en-US" sz="1050" baseline="0" dirty="0"/>
                        <a:t> programming (</a:t>
                      </a:r>
                      <a:r>
                        <a:rPr lang="en-US" sz="1050" baseline="0" dirty="0" err="1"/>
                        <a:t>eg</a:t>
                      </a:r>
                      <a:r>
                        <a:rPr lang="en-US" sz="1050" baseline="0" dirty="0"/>
                        <a:t>; stored procedures)</a:t>
                      </a:r>
                    </a:p>
                    <a:p>
                      <a:pPr marL="171450" indent="-171450">
                        <a:buFont typeface="Arial" panose="020B0604020202020204" pitchFamily="34" charset="0"/>
                        <a:buChar char="•"/>
                      </a:pPr>
                      <a:r>
                        <a:rPr lang="en-US" sz="1050" baseline="0" dirty="0"/>
                        <a:t>Classic ETL tools such as PowerCenter or </a:t>
                      </a:r>
                      <a:r>
                        <a:rPr lang="en-US" sz="1050" baseline="0" dirty="0" err="1"/>
                        <a:t>DataStage</a:t>
                      </a:r>
                      <a:endParaRPr lang="en-US" sz="1050" baseline="0" dirty="0"/>
                    </a:p>
                    <a:p>
                      <a:pPr marL="171450" indent="-171450">
                        <a:buFont typeface="Arial" panose="020B0604020202020204" pitchFamily="34" charset="0"/>
                        <a:buChar char="•"/>
                      </a:pPr>
                      <a:r>
                        <a:rPr lang="en-US" sz="1050" dirty="0"/>
                        <a:t>Familiarity with a range of</a:t>
                      </a:r>
                      <a:r>
                        <a:rPr lang="en-US" sz="1050" baseline="0" dirty="0"/>
                        <a:t> EIM tools such as Data Quality (add-on to ETL) and Metadata Management or Business Glossary tools</a:t>
                      </a:r>
                      <a:endParaRPr lang="en-US" sz="105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183012864"/>
              </p:ext>
            </p:extLst>
          </p:nvPr>
        </p:nvGraphicFramePr>
        <p:xfrm>
          <a:off x="8074158" y="2052647"/>
          <a:ext cx="3295217" cy="4191054"/>
        </p:xfrm>
        <a:graphic>
          <a:graphicData uri="http://schemas.openxmlformats.org/drawingml/2006/table">
            <a:tbl>
              <a:tblPr>
                <a:tableStyleId>{5940675A-B579-460E-94D1-54222C63F5DA}</a:tableStyleId>
              </a:tblPr>
              <a:tblGrid>
                <a:gridCol w="3295217">
                  <a:extLst>
                    <a:ext uri="{9D8B030D-6E8A-4147-A177-3AD203B41FA5}">
                      <a16:colId xmlns:a16="http://schemas.microsoft.com/office/drawing/2014/main" val="20000"/>
                    </a:ext>
                  </a:extLst>
                </a:gridCol>
              </a:tblGrid>
              <a:tr h="1038315">
                <a:tc>
                  <a:txBody>
                    <a:bodyPr/>
                    <a:lstStyle/>
                    <a:p>
                      <a:r>
                        <a:rPr lang="en-US" sz="1050" b="0" dirty="0">
                          <a:solidFill>
                            <a:schemeClr val="tx1"/>
                          </a:solidFill>
                        </a:rPr>
                        <a:t>I</a:t>
                      </a:r>
                      <a:r>
                        <a:rPr lang="en-US" sz="1050" dirty="0">
                          <a:solidFill>
                            <a:schemeClr val="tx1"/>
                          </a:solidFill>
                        </a:rPr>
                        <a:t>s responsible for the management and fitness of enterprise data assets. Data stewards have a specialist role that incorporates processes, policies, guidelines and responsibilities for administering organizations' entire data access, data quality, and data usage in compliance with policy and/or regulatory obligations</a:t>
                      </a:r>
                      <a:r>
                        <a:rPr lang="en-US" sz="1050" baseline="0" dirty="0">
                          <a:solidFill>
                            <a:schemeClr val="tx1"/>
                          </a:solidFill>
                        </a:rPr>
                        <a:t>.</a:t>
                      </a:r>
                      <a:endParaRPr lang="en-US" sz="105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580045">
                <a:tc>
                  <a:txBody>
                    <a:bodyPr/>
                    <a:lstStyle/>
                    <a:p>
                      <a:r>
                        <a:rPr lang="en-US" sz="1100" b="1">
                          <a:solidFill>
                            <a:schemeClr val="tx1"/>
                          </a:solidFill>
                        </a:rPr>
                        <a:t>Challenges:</a:t>
                      </a:r>
                    </a:p>
                    <a:p>
                      <a:pPr marL="171450" indent="-171450">
                        <a:buFont typeface="Arial" panose="020B0604020202020204" pitchFamily="34" charset="0"/>
                        <a:buChar char="•"/>
                      </a:pPr>
                      <a:r>
                        <a:rPr lang="en-US" sz="1100">
                          <a:solidFill>
                            <a:schemeClr val="tx1"/>
                          </a:solidFill>
                        </a:rPr>
                        <a:t>Collaborate</a:t>
                      </a:r>
                      <a:r>
                        <a:rPr lang="en-US" sz="1100" baseline="0">
                          <a:solidFill>
                            <a:schemeClr val="tx1"/>
                          </a:solidFill>
                        </a:rPr>
                        <a:t> with various units of the organizations– must foster positive relationships across IT and the business</a:t>
                      </a:r>
                      <a:endParaRPr lang="en-US" sz="1100">
                        <a:solidFill>
                          <a:schemeClr val="tx1"/>
                        </a:solidFill>
                      </a:endParaRPr>
                    </a:p>
                    <a:p>
                      <a:pPr marL="171450" indent="-171450">
                        <a:buFont typeface="Arial" panose="020B0604020202020204" pitchFamily="34" charset="0"/>
                        <a:buChar char="•"/>
                      </a:pPr>
                      <a:r>
                        <a:rPr lang="en-US" sz="1100">
                          <a:solidFill>
                            <a:schemeClr val="tx1"/>
                          </a:solidFill>
                        </a:rPr>
                        <a:t>Advocates</a:t>
                      </a:r>
                      <a:r>
                        <a:rPr lang="en-US" sz="1100" baseline="0">
                          <a:solidFill>
                            <a:schemeClr val="tx1"/>
                          </a:solidFill>
                        </a:rPr>
                        <a:t> change in the organization in order to improve data that is not meeting business targets </a:t>
                      </a:r>
                    </a:p>
                    <a:p>
                      <a:pPr marL="171450" indent="-171450">
                        <a:buFont typeface="Arial" panose="020B0604020202020204" pitchFamily="34" charset="0"/>
                        <a:buChar char="•"/>
                      </a:pPr>
                      <a:r>
                        <a:rPr lang="en-US" sz="1100">
                          <a:solidFill>
                            <a:schemeClr val="tx1"/>
                          </a:solidFill>
                        </a:rPr>
                        <a:t>Works </a:t>
                      </a:r>
                      <a:r>
                        <a:rPr lang="en-US" sz="1100" baseline="0">
                          <a:solidFill>
                            <a:schemeClr val="tx1"/>
                          </a:solidFill>
                        </a:rPr>
                        <a:t> to create greater trust and usage rates across the enterprise of data as a whole embracing data quality  and governance</a:t>
                      </a:r>
                      <a:endParaRPr lang="en-US" sz="110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539294">
                <a:tc>
                  <a:txBody>
                    <a:bodyPr/>
                    <a:lstStyle/>
                    <a:p>
                      <a:r>
                        <a:rPr lang="en-US" sz="1050" b="1" dirty="0">
                          <a:solidFill>
                            <a:schemeClr val="tx1"/>
                          </a:solidFill>
                        </a:rPr>
                        <a:t>Core Skills / Comfort Zone:</a:t>
                      </a:r>
                    </a:p>
                    <a:p>
                      <a:pPr marL="171450" indent="-171450">
                        <a:buFont typeface="Arial" panose="020B0604020202020204" pitchFamily="34" charset="0"/>
                        <a:buChar char="•"/>
                      </a:pPr>
                      <a:r>
                        <a:rPr lang="en-US" sz="1050" dirty="0">
                          <a:solidFill>
                            <a:schemeClr val="tx1"/>
                          </a:solidFill>
                        </a:rPr>
                        <a:t>Developing and</a:t>
                      </a:r>
                      <a:r>
                        <a:rPr lang="en-US" sz="1050" baseline="0" dirty="0">
                          <a:solidFill>
                            <a:schemeClr val="tx1"/>
                          </a:solidFill>
                        </a:rPr>
                        <a:t> </a:t>
                      </a:r>
                      <a:r>
                        <a:rPr lang="en-US" sz="1050" dirty="0">
                          <a:solidFill>
                            <a:schemeClr val="tx1"/>
                          </a:solidFill>
                        </a:rPr>
                        <a:t>enforcing enterprise data standards </a:t>
                      </a:r>
                    </a:p>
                    <a:p>
                      <a:pPr marL="171450" indent="-171450">
                        <a:buFont typeface="Arial" panose="020B0604020202020204" pitchFamily="34" charset="0"/>
                        <a:buChar char="•"/>
                      </a:pPr>
                      <a:r>
                        <a:rPr lang="en-US" sz="1050" dirty="0">
                          <a:solidFill>
                            <a:schemeClr val="tx1"/>
                          </a:solidFill>
                        </a:rPr>
                        <a:t>Ensuring enterprise</a:t>
                      </a:r>
                      <a:r>
                        <a:rPr lang="en-US" sz="1050" baseline="0" dirty="0">
                          <a:solidFill>
                            <a:schemeClr val="tx1"/>
                          </a:solidFill>
                        </a:rPr>
                        <a:t> data is clearly</a:t>
                      </a:r>
                      <a:r>
                        <a:rPr lang="en-US" sz="1050" dirty="0">
                          <a:solidFill>
                            <a:schemeClr val="tx1"/>
                          </a:solidFill>
                        </a:rPr>
                        <a:t> understood, is fit for purpose, has adequate documentation etc.</a:t>
                      </a:r>
                    </a:p>
                    <a:p>
                      <a:pPr marL="171450" indent="-171450">
                        <a:buFont typeface="Arial" panose="020B0604020202020204" pitchFamily="34" charset="0"/>
                        <a:buChar char="•"/>
                      </a:pPr>
                      <a:r>
                        <a:rPr lang="en-US" sz="1050" dirty="0">
                          <a:solidFill>
                            <a:schemeClr val="tx1"/>
                          </a:solidFill>
                        </a:rPr>
                        <a:t>Understanding</a:t>
                      </a:r>
                      <a:r>
                        <a:rPr lang="en-US" sz="1050" baseline="0" dirty="0">
                          <a:solidFill>
                            <a:schemeClr val="tx1"/>
                          </a:solidFill>
                        </a:rPr>
                        <a:t> business data consumption requirements</a:t>
                      </a:r>
                    </a:p>
                    <a:p>
                      <a:pPr marL="171450" indent="-171450">
                        <a:buFont typeface="Arial" panose="020B0604020202020204" pitchFamily="34" charset="0"/>
                        <a:buChar char="•"/>
                      </a:pPr>
                      <a:r>
                        <a:rPr lang="en-GB" sz="1050" dirty="0">
                          <a:solidFill>
                            <a:schemeClr val="tx1"/>
                          </a:solidFill>
                        </a:rPr>
                        <a:t>Business</a:t>
                      </a:r>
                      <a:r>
                        <a:rPr lang="en-GB" sz="1050" baseline="0" dirty="0">
                          <a:solidFill>
                            <a:schemeClr val="tx1"/>
                          </a:solidFill>
                        </a:rPr>
                        <a:t> process improvement</a:t>
                      </a:r>
                      <a:endParaRPr lang="en-US" sz="1050" dirty="0">
                        <a:solidFill>
                          <a:schemeClr val="tx1"/>
                        </a:solidFill>
                      </a:endParaRPr>
                    </a:p>
                    <a:p>
                      <a:pPr marL="171450" indent="-171450">
                        <a:buFont typeface="Arial" panose="020B0604020202020204" pitchFamily="34" charset="0"/>
                        <a:buChar char="•"/>
                      </a:pPr>
                      <a:r>
                        <a:rPr lang="en-US" sz="1050" dirty="0">
                          <a:solidFill>
                            <a:schemeClr val="tx1"/>
                          </a:solidFill>
                        </a:rPr>
                        <a:t>Familiar w/ strategy planning, process design, project requirements gathering and</a:t>
                      </a:r>
                      <a:r>
                        <a:rPr lang="en-US" sz="1050" baseline="0" dirty="0">
                          <a:solidFill>
                            <a:schemeClr val="tx1"/>
                          </a:solidFill>
                        </a:rPr>
                        <a:t> write up</a:t>
                      </a:r>
                      <a:endParaRPr lang="en-US" sz="105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bl>
          </a:graphicData>
        </a:graphic>
      </p:graphicFrame>
      <p:sp>
        <p:nvSpPr>
          <p:cNvPr id="9" name="Rectangle 8"/>
          <p:cNvSpPr/>
          <p:nvPr/>
        </p:nvSpPr>
        <p:spPr>
          <a:xfrm>
            <a:off x="4369085" y="1100146"/>
            <a:ext cx="3299689" cy="952500"/>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a:solidFill>
                  <a:srgbClr val="FFFFFF"/>
                </a:solidFill>
              </a:rPr>
              <a:t>Data Warehouse</a:t>
            </a:r>
            <a:br>
              <a:rPr lang="en-US">
                <a:solidFill>
                  <a:srgbClr val="FFFFFF"/>
                </a:solidFill>
              </a:rPr>
            </a:br>
            <a:r>
              <a:rPr lang="en-US">
                <a:solidFill>
                  <a:srgbClr val="FFFFFF"/>
                </a:solidFill>
              </a:rPr>
              <a:t>ETL Developer</a:t>
            </a:r>
          </a:p>
        </p:txBody>
      </p:sp>
    </p:spTree>
    <p:extLst>
      <p:ext uri="{BB962C8B-B14F-4D97-AF65-F5344CB8AC3E}">
        <p14:creationId xmlns:p14="http://schemas.microsoft.com/office/powerpoint/2010/main" val="201154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533390" y="6262903"/>
            <a:ext cx="1624715" cy="594205"/>
          </a:xfrm>
          <a:prstGeom prst="rect">
            <a:avLst/>
          </a:prstGeom>
        </p:spPr>
      </p:pic>
      <p:sp>
        <p:nvSpPr>
          <p:cNvPr id="70" name="TextBox 69"/>
          <p:cNvSpPr txBox="1"/>
          <p:nvPr/>
        </p:nvSpPr>
        <p:spPr bwMode="auto">
          <a:xfrm>
            <a:off x="6779637" y="1798313"/>
            <a:ext cx="4911818" cy="4031673"/>
          </a:xfrm>
          <a:prstGeom prst="rect">
            <a:avLst/>
          </a:prstGeom>
          <a:noFill/>
        </p:spPr>
        <p:txBody>
          <a:bodyPr wrap="square" lIns="0" tIns="0" rIns="0" bIns="0" rtlCol="0">
            <a:noAutofit/>
          </a:bodyPr>
          <a:lstStyle/>
          <a:p>
            <a:pPr marL="265113" indent="-265113">
              <a:spcBef>
                <a:spcPts val="600"/>
              </a:spcBef>
              <a:buFont typeface="Arial"/>
              <a:buChar char="•"/>
            </a:pPr>
            <a:r>
              <a:rPr lang="en-US" sz="2800" dirty="0">
                <a:solidFill>
                  <a:srgbClr val="FFFFFF"/>
                </a:solidFill>
              </a:rPr>
              <a:t>One Platform</a:t>
            </a:r>
          </a:p>
          <a:p>
            <a:pPr lvl="1" indent="-276225">
              <a:spcBef>
                <a:spcPts val="600"/>
              </a:spcBef>
              <a:buFont typeface="Lucida Grande"/>
              <a:buChar char="-"/>
            </a:pPr>
            <a:r>
              <a:rPr lang="en-US" sz="2000" dirty="0">
                <a:solidFill>
                  <a:srgbClr val="FFFFFF"/>
                </a:solidFill>
              </a:rPr>
              <a:t>For all Integration Needs</a:t>
            </a:r>
          </a:p>
          <a:p>
            <a:pPr marL="265113" indent="-265113">
              <a:spcBef>
                <a:spcPts val="600"/>
              </a:spcBef>
              <a:buFont typeface="Arial"/>
              <a:buChar char="•"/>
            </a:pPr>
            <a:r>
              <a:rPr lang="en-US" sz="2800" dirty="0">
                <a:solidFill>
                  <a:srgbClr val="FFFFFF"/>
                </a:solidFill>
              </a:rPr>
              <a:t>Zero Code</a:t>
            </a:r>
          </a:p>
          <a:p>
            <a:pPr lvl="1" indent="-276225">
              <a:spcBef>
                <a:spcPts val="600"/>
              </a:spcBef>
              <a:buFont typeface="Lucida Grande"/>
              <a:buChar char="-"/>
            </a:pPr>
            <a:r>
              <a:rPr lang="en-US" sz="2000" dirty="0">
                <a:solidFill>
                  <a:srgbClr val="FFFFFF"/>
                </a:solidFill>
              </a:rPr>
              <a:t>Point and Click Experience</a:t>
            </a:r>
          </a:p>
          <a:p>
            <a:pPr marL="265113" indent="-265113">
              <a:spcBef>
                <a:spcPts val="600"/>
              </a:spcBef>
              <a:buFont typeface="Arial"/>
              <a:buChar char="•"/>
            </a:pPr>
            <a:r>
              <a:rPr lang="en-US" sz="2800" dirty="0">
                <a:solidFill>
                  <a:srgbClr val="FFFFFF"/>
                </a:solidFill>
              </a:rPr>
              <a:t>Complete</a:t>
            </a:r>
          </a:p>
          <a:p>
            <a:pPr lvl="1" indent="-276225">
              <a:spcBef>
                <a:spcPts val="600"/>
              </a:spcBef>
              <a:buFont typeface="Lucida Grande"/>
              <a:buChar char="-"/>
            </a:pPr>
            <a:r>
              <a:rPr lang="en-US" sz="2000" dirty="0">
                <a:solidFill>
                  <a:srgbClr val="FFFFFF"/>
                </a:solidFill>
              </a:rPr>
              <a:t>Hybrid Integration Support</a:t>
            </a:r>
          </a:p>
          <a:p>
            <a:pPr marL="265113" indent="-265113">
              <a:spcBef>
                <a:spcPts val="600"/>
              </a:spcBef>
              <a:buFont typeface="Arial"/>
              <a:buChar char="•"/>
            </a:pPr>
            <a:r>
              <a:rPr lang="en-US" sz="2800" dirty="0">
                <a:solidFill>
                  <a:srgbClr val="FFFFFF"/>
                </a:solidFill>
              </a:rPr>
              <a:t>Single Pane of Glass</a:t>
            </a:r>
          </a:p>
          <a:p>
            <a:pPr lvl="1" indent="-276225">
              <a:spcBef>
                <a:spcPts val="600"/>
              </a:spcBef>
              <a:buFont typeface="Lucida Grande"/>
              <a:buChar char="-"/>
            </a:pPr>
            <a:r>
              <a:rPr lang="en-US" sz="2000" dirty="0">
                <a:solidFill>
                  <a:srgbClr val="FFFFFF"/>
                </a:solidFill>
              </a:rPr>
              <a:t>For Monitoring &amp; Management</a:t>
            </a:r>
          </a:p>
        </p:txBody>
      </p:sp>
      <p:sp>
        <p:nvSpPr>
          <p:cNvPr id="75" name="TextBox 74"/>
          <p:cNvSpPr txBox="1"/>
          <p:nvPr/>
        </p:nvSpPr>
        <p:spPr bwMode="auto">
          <a:xfrm>
            <a:off x="4367059" y="2513263"/>
            <a:ext cx="1195869"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1200" dirty="0">
                <a:solidFill>
                  <a:srgbClr val="58595B">
                    <a:lumMod val="75000"/>
                  </a:srgbClr>
                </a:solidFill>
              </a:rPr>
              <a:t>DATA INTEGRATION</a:t>
            </a:r>
          </a:p>
        </p:txBody>
      </p:sp>
      <p:sp>
        <p:nvSpPr>
          <p:cNvPr id="76" name="TextBox 75"/>
          <p:cNvSpPr txBox="1"/>
          <p:nvPr/>
        </p:nvSpPr>
        <p:spPr bwMode="auto">
          <a:xfrm>
            <a:off x="1589" y="4609885"/>
            <a:ext cx="1262853"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r>
              <a:rPr lang="en-US" sz="1200" dirty="0">
                <a:solidFill>
                  <a:srgbClr val="58595B">
                    <a:lumMod val="75000"/>
                  </a:srgbClr>
                </a:solidFill>
              </a:rPr>
              <a:t>Stream integration</a:t>
            </a:r>
          </a:p>
        </p:txBody>
      </p:sp>
      <p:sp>
        <p:nvSpPr>
          <p:cNvPr id="77" name="TextBox 76"/>
          <p:cNvSpPr txBox="1"/>
          <p:nvPr/>
        </p:nvSpPr>
        <p:spPr bwMode="auto">
          <a:xfrm>
            <a:off x="885181" y="5535199"/>
            <a:ext cx="1554480"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r>
              <a:rPr lang="en-US" sz="1200" dirty="0">
                <a:solidFill>
                  <a:srgbClr val="58595B">
                    <a:lumMod val="75000"/>
                  </a:srgbClr>
                </a:solidFill>
              </a:rPr>
              <a:t>Bulk data &amp; FILE </a:t>
            </a:r>
          </a:p>
          <a:p>
            <a:pPr algn="r"/>
            <a:r>
              <a:rPr lang="en-US" sz="1200" dirty="0">
                <a:solidFill>
                  <a:srgbClr val="58595B">
                    <a:lumMod val="75000"/>
                  </a:srgbClr>
                </a:solidFill>
              </a:rPr>
              <a:t>TRANSFER</a:t>
            </a:r>
          </a:p>
        </p:txBody>
      </p:sp>
      <p:sp>
        <p:nvSpPr>
          <p:cNvPr id="78" name="TextBox 77"/>
          <p:cNvSpPr txBox="1"/>
          <p:nvPr/>
        </p:nvSpPr>
        <p:spPr bwMode="auto">
          <a:xfrm>
            <a:off x="3255336" y="5601368"/>
            <a:ext cx="1144524"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1200" dirty="0">
                <a:solidFill>
                  <a:srgbClr val="58595B">
                    <a:lumMod val="75000"/>
                  </a:srgbClr>
                </a:solidFill>
              </a:rPr>
              <a:t>BUSINESS PROCESS</a:t>
            </a:r>
          </a:p>
        </p:txBody>
      </p:sp>
      <p:sp>
        <p:nvSpPr>
          <p:cNvPr id="79" name="TextBox 78"/>
          <p:cNvSpPr txBox="1"/>
          <p:nvPr/>
        </p:nvSpPr>
        <p:spPr bwMode="auto">
          <a:xfrm>
            <a:off x="-311363" y="2563903"/>
            <a:ext cx="1554481"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r>
              <a:rPr lang="en-US" sz="1200" dirty="0">
                <a:solidFill>
                  <a:srgbClr val="58595B">
                    <a:lumMod val="75000"/>
                  </a:srgbClr>
                </a:solidFill>
              </a:rPr>
              <a:t>SELF-SERVICE AUTOMATION</a:t>
            </a:r>
          </a:p>
        </p:txBody>
      </p:sp>
      <p:sp>
        <p:nvSpPr>
          <p:cNvPr id="95" name="TextBox 94"/>
          <p:cNvSpPr txBox="1"/>
          <p:nvPr/>
        </p:nvSpPr>
        <p:spPr bwMode="auto">
          <a:xfrm>
            <a:off x="1510203" y="1657372"/>
            <a:ext cx="2603319" cy="276961"/>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r>
              <a:rPr lang="en-US" sz="1200" dirty="0">
                <a:solidFill>
                  <a:srgbClr val="58595B">
                    <a:lumMod val="75000"/>
                  </a:srgbClr>
                </a:solidFill>
              </a:rPr>
              <a:t>APPLICATION INTEGRATION</a:t>
            </a:r>
          </a:p>
        </p:txBody>
      </p:sp>
      <p:sp>
        <p:nvSpPr>
          <p:cNvPr id="80" name="Freeform 15"/>
          <p:cNvSpPr>
            <a:spLocks noChangeArrowheads="1"/>
          </p:cNvSpPr>
          <p:nvPr/>
        </p:nvSpPr>
        <p:spPr bwMode="auto">
          <a:xfrm>
            <a:off x="991630" y="3779314"/>
            <a:ext cx="641972" cy="861214"/>
          </a:xfrm>
          <a:custGeom>
            <a:avLst/>
            <a:gdLst>
              <a:gd name="T0" fmla="*/ 1502 w 2155"/>
              <a:gd name="T1" fmla="*/ 347 h 2893"/>
              <a:gd name="T2" fmla="*/ 1502 w 2155"/>
              <a:gd name="T3" fmla="*/ 347 h 2893"/>
              <a:gd name="T4" fmla="*/ 1502 w 2155"/>
              <a:gd name="T5" fmla="*/ 21 h 2893"/>
              <a:gd name="T6" fmla="*/ 1458 w 2155"/>
              <a:gd name="T7" fmla="*/ 0 h 2893"/>
              <a:gd name="T8" fmla="*/ 0 w 2155"/>
              <a:gd name="T9" fmla="*/ 1457 h 2893"/>
              <a:gd name="T10" fmla="*/ 1458 w 2155"/>
              <a:gd name="T11" fmla="*/ 2892 h 2893"/>
              <a:gd name="T12" fmla="*/ 2154 w 2155"/>
              <a:gd name="T13" fmla="*/ 2718 h 2893"/>
              <a:gd name="T14" fmla="*/ 1502 w 2155"/>
              <a:gd name="T15" fmla="*/ 347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5" h="2893">
                <a:moveTo>
                  <a:pt x="1502" y="347"/>
                </a:moveTo>
                <a:lnTo>
                  <a:pt x="1502" y="347"/>
                </a:lnTo>
                <a:cubicBezTo>
                  <a:pt x="1502" y="239"/>
                  <a:pt x="1502" y="130"/>
                  <a:pt x="1502" y="21"/>
                </a:cubicBezTo>
                <a:cubicBezTo>
                  <a:pt x="1502" y="0"/>
                  <a:pt x="1480" y="0"/>
                  <a:pt x="1458" y="0"/>
                </a:cubicBezTo>
                <a:cubicBezTo>
                  <a:pt x="653" y="0"/>
                  <a:pt x="0" y="652"/>
                  <a:pt x="0" y="1457"/>
                </a:cubicBezTo>
                <a:cubicBezTo>
                  <a:pt x="0" y="2240"/>
                  <a:pt x="653" y="2892"/>
                  <a:pt x="1458" y="2892"/>
                </a:cubicBezTo>
                <a:cubicBezTo>
                  <a:pt x="1698" y="2892"/>
                  <a:pt x="1937" y="2828"/>
                  <a:pt x="2154" y="2718"/>
                </a:cubicBezTo>
                <a:cubicBezTo>
                  <a:pt x="1741" y="2022"/>
                  <a:pt x="1502" y="1218"/>
                  <a:pt x="1502" y="347"/>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81" name="Freeform 14"/>
          <p:cNvSpPr>
            <a:spLocks noChangeArrowheads="1"/>
          </p:cNvSpPr>
          <p:nvPr/>
        </p:nvSpPr>
        <p:spPr bwMode="auto">
          <a:xfrm>
            <a:off x="1439305" y="3785878"/>
            <a:ext cx="414853" cy="803449"/>
          </a:xfrm>
          <a:custGeom>
            <a:avLst/>
            <a:gdLst>
              <a:gd name="T0" fmla="*/ 0 w 1393"/>
              <a:gd name="T1" fmla="*/ 0 h 2698"/>
              <a:gd name="T2" fmla="*/ 0 w 1393"/>
              <a:gd name="T3" fmla="*/ 0 h 2698"/>
              <a:gd name="T4" fmla="*/ 0 w 1393"/>
              <a:gd name="T5" fmla="*/ 326 h 2698"/>
              <a:gd name="T6" fmla="*/ 652 w 1393"/>
              <a:gd name="T7" fmla="*/ 2697 h 2698"/>
              <a:gd name="T8" fmla="*/ 1392 w 1393"/>
              <a:gd name="T9" fmla="*/ 1436 h 2698"/>
              <a:gd name="T10" fmla="*/ 0 w 1393"/>
              <a:gd name="T11" fmla="*/ 0 h 2698"/>
            </a:gdLst>
            <a:ahLst/>
            <a:cxnLst>
              <a:cxn ang="0">
                <a:pos x="T0" y="T1"/>
              </a:cxn>
              <a:cxn ang="0">
                <a:pos x="T2" y="T3"/>
              </a:cxn>
              <a:cxn ang="0">
                <a:pos x="T4" y="T5"/>
              </a:cxn>
              <a:cxn ang="0">
                <a:pos x="T6" y="T7"/>
              </a:cxn>
              <a:cxn ang="0">
                <a:pos x="T8" y="T9"/>
              </a:cxn>
              <a:cxn ang="0">
                <a:pos x="T10" y="T11"/>
              </a:cxn>
            </a:cxnLst>
            <a:rect l="0" t="0" r="r" b="b"/>
            <a:pathLst>
              <a:path w="1393" h="2698">
                <a:moveTo>
                  <a:pt x="0" y="0"/>
                </a:moveTo>
                <a:lnTo>
                  <a:pt x="0" y="0"/>
                </a:lnTo>
                <a:cubicBezTo>
                  <a:pt x="0" y="109"/>
                  <a:pt x="0" y="218"/>
                  <a:pt x="0" y="326"/>
                </a:cubicBezTo>
                <a:cubicBezTo>
                  <a:pt x="0" y="1197"/>
                  <a:pt x="239" y="2001"/>
                  <a:pt x="652" y="2697"/>
                </a:cubicBezTo>
                <a:cubicBezTo>
                  <a:pt x="1087" y="2436"/>
                  <a:pt x="1392" y="1980"/>
                  <a:pt x="1392" y="1436"/>
                </a:cubicBezTo>
                <a:cubicBezTo>
                  <a:pt x="1392" y="653"/>
                  <a:pt x="783" y="21"/>
                  <a:pt x="0" y="0"/>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82" name="Freeform 13"/>
          <p:cNvSpPr>
            <a:spLocks noChangeArrowheads="1"/>
          </p:cNvSpPr>
          <p:nvPr/>
        </p:nvSpPr>
        <p:spPr bwMode="auto">
          <a:xfrm>
            <a:off x="1762259" y="4874209"/>
            <a:ext cx="849397" cy="706300"/>
          </a:xfrm>
          <a:custGeom>
            <a:avLst/>
            <a:gdLst>
              <a:gd name="T0" fmla="*/ 349 w 2852"/>
              <a:gd name="T1" fmla="*/ 0 h 2372"/>
              <a:gd name="T2" fmla="*/ 349 w 2852"/>
              <a:gd name="T3" fmla="*/ 0 h 2372"/>
              <a:gd name="T4" fmla="*/ 0 w 2852"/>
              <a:gd name="T5" fmla="*/ 935 h 2372"/>
              <a:gd name="T6" fmla="*/ 1437 w 2852"/>
              <a:gd name="T7" fmla="*/ 2371 h 2372"/>
              <a:gd name="T8" fmla="*/ 2851 w 2852"/>
              <a:gd name="T9" fmla="*/ 1218 h 2372"/>
              <a:gd name="T10" fmla="*/ 349 w 2852"/>
              <a:gd name="T11" fmla="*/ 0 h 2372"/>
            </a:gdLst>
            <a:ahLst/>
            <a:cxnLst>
              <a:cxn ang="0">
                <a:pos x="T0" y="T1"/>
              </a:cxn>
              <a:cxn ang="0">
                <a:pos x="T2" y="T3"/>
              </a:cxn>
              <a:cxn ang="0">
                <a:pos x="T4" y="T5"/>
              </a:cxn>
              <a:cxn ang="0">
                <a:pos x="T6" y="T7"/>
              </a:cxn>
              <a:cxn ang="0">
                <a:pos x="T8" y="T9"/>
              </a:cxn>
              <a:cxn ang="0">
                <a:pos x="T10" y="T11"/>
              </a:cxn>
            </a:cxnLst>
            <a:rect l="0" t="0" r="r" b="b"/>
            <a:pathLst>
              <a:path w="2852" h="2372">
                <a:moveTo>
                  <a:pt x="349" y="0"/>
                </a:moveTo>
                <a:lnTo>
                  <a:pt x="349" y="0"/>
                </a:lnTo>
                <a:cubicBezTo>
                  <a:pt x="131" y="261"/>
                  <a:pt x="0" y="587"/>
                  <a:pt x="0" y="935"/>
                </a:cubicBezTo>
                <a:cubicBezTo>
                  <a:pt x="0" y="1740"/>
                  <a:pt x="632" y="2371"/>
                  <a:pt x="1437" y="2371"/>
                </a:cubicBezTo>
                <a:cubicBezTo>
                  <a:pt x="2133" y="2371"/>
                  <a:pt x="2720" y="1871"/>
                  <a:pt x="2851" y="1218"/>
                </a:cubicBezTo>
                <a:cubicBezTo>
                  <a:pt x="1893" y="1066"/>
                  <a:pt x="1023" y="631"/>
                  <a:pt x="349" y="0"/>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83" name="Freeform 12"/>
          <p:cNvSpPr>
            <a:spLocks noChangeArrowheads="1"/>
          </p:cNvSpPr>
          <p:nvPr/>
        </p:nvSpPr>
        <p:spPr bwMode="auto">
          <a:xfrm>
            <a:off x="1865971" y="4724547"/>
            <a:ext cx="750936" cy="512002"/>
          </a:xfrm>
          <a:custGeom>
            <a:avLst/>
            <a:gdLst>
              <a:gd name="T0" fmla="*/ 1088 w 2524"/>
              <a:gd name="T1" fmla="*/ 0 h 1719"/>
              <a:gd name="T2" fmla="*/ 1088 w 2524"/>
              <a:gd name="T3" fmla="*/ 0 h 1719"/>
              <a:gd name="T4" fmla="*/ 0 w 2524"/>
              <a:gd name="T5" fmla="*/ 500 h 1719"/>
              <a:gd name="T6" fmla="*/ 2502 w 2524"/>
              <a:gd name="T7" fmla="*/ 1718 h 1719"/>
              <a:gd name="T8" fmla="*/ 2523 w 2524"/>
              <a:gd name="T9" fmla="*/ 1435 h 1719"/>
              <a:gd name="T10" fmla="*/ 1088 w 2524"/>
              <a:gd name="T11" fmla="*/ 0 h 1719"/>
            </a:gdLst>
            <a:ahLst/>
            <a:cxnLst>
              <a:cxn ang="0">
                <a:pos x="T0" y="T1"/>
              </a:cxn>
              <a:cxn ang="0">
                <a:pos x="T2" y="T3"/>
              </a:cxn>
              <a:cxn ang="0">
                <a:pos x="T4" y="T5"/>
              </a:cxn>
              <a:cxn ang="0">
                <a:pos x="T6" y="T7"/>
              </a:cxn>
              <a:cxn ang="0">
                <a:pos x="T8" y="T9"/>
              </a:cxn>
              <a:cxn ang="0">
                <a:pos x="T10" y="T11"/>
              </a:cxn>
            </a:cxnLst>
            <a:rect l="0" t="0" r="r" b="b"/>
            <a:pathLst>
              <a:path w="2524" h="1719">
                <a:moveTo>
                  <a:pt x="1088" y="0"/>
                </a:moveTo>
                <a:lnTo>
                  <a:pt x="1088" y="0"/>
                </a:lnTo>
                <a:cubicBezTo>
                  <a:pt x="653" y="0"/>
                  <a:pt x="261" y="195"/>
                  <a:pt x="0" y="500"/>
                </a:cubicBezTo>
                <a:cubicBezTo>
                  <a:pt x="674" y="1131"/>
                  <a:pt x="1544" y="1566"/>
                  <a:pt x="2502" y="1718"/>
                </a:cubicBezTo>
                <a:cubicBezTo>
                  <a:pt x="2523" y="1631"/>
                  <a:pt x="2523" y="1522"/>
                  <a:pt x="2523" y="1435"/>
                </a:cubicBezTo>
                <a:cubicBezTo>
                  <a:pt x="2523" y="630"/>
                  <a:pt x="1892" y="0"/>
                  <a:pt x="1088" y="0"/>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84" name="Freeform 11"/>
          <p:cNvSpPr>
            <a:spLocks noChangeArrowheads="1"/>
          </p:cNvSpPr>
          <p:nvPr/>
        </p:nvSpPr>
        <p:spPr bwMode="auto">
          <a:xfrm>
            <a:off x="3038326" y="4847954"/>
            <a:ext cx="848085" cy="725993"/>
          </a:xfrm>
          <a:custGeom>
            <a:avLst/>
            <a:gdLst>
              <a:gd name="T0" fmla="*/ 0 w 2850"/>
              <a:gd name="T1" fmla="*/ 1283 h 2437"/>
              <a:gd name="T2" fmla="*/ 0 w 2850"/>
              <a:gd name="T3" fmla="*/ 1283 h 2437"/>
              <a:gd name="T4" fmla="*/ 1414 w 2850"/>
              <a:gd name="T5" fmla="*/ 2436 h 2437"/>
              <a:gd name="T6" fmla="*/ 2849 w 2850"/>
              <a:gd name="T7" fmla="*/ 1001 h 2437"/>
              <a:gd name="T8" fmla="*/ 2458 w 2850"/>
              <a:gd name="T9" fmla="*/ 0 h 2437"/>
              <a:gd name="T10" fmla="*/ 0 w 2850"/>
              <a:gd name="T11" fmla="*/ 1283 h 2437"/>
            </a:gdLst>
            <a:ahLst/>
            <a:cxnLst>
              <a:cxn ang="0">
                <a:pos x="T0" y="T1"/>
              </a:cxn>
              <a:cxn ang="0">
                <a:pos x="T2" y="T3"/>
              </a:cxn>
              <a:cxn ang="0">
                <a:pos x="T4" y="T5"/>
              </a:cxn>
              <a:cxn ang="0">
                <a:pos x="T6" y="T7"/>
              </a:cxn>
              <a:cxn ang="0">
                <a:pos x="T8" y="T9"/>
              </a:cxn>
              <a:cxn ang="0">
                <a:pos x="T10" y="T11"/>
              </a:cxn>
            </a:cxnLst>
            <a:rect l="0" t="0" r="r" b="b"/>
            <a:pathLst>
              <a:path w="2850" h="2437">
                <a:moveTo>
                  <a:pt x="0" y="1283"/>
                </a:moveTo>
                <a:lnTo>
                  <a:pt x="0" y="1283"/>
                </a:lnTo>
                <a:cubicBezTo>
                  <a:pt x="130" y="1936"/>
                  <a:pt x="718" y="2436"/>
                  <a:pt x="1414" y="2436"/>
                </a:cubicBezTo>
                <a:cubicBezTo>
                  <a:pt x="2197" y="2436"/>
                  <a:pt x="2849" y="1784"/>
                  <a:pt x="2849" y="1001"/>
                </a:cubicBezTo>
                <a:cubicBezTo>
                  <a:pt x="2849" y="609"/>
                  <a:pt x="2698" y="261"/>
                  <a:pt x="2458" y="0"/>
                </a:cubicBezTo>
                <a:cubicBezTo>
                  <a:pt x="1805" y="653"/>
                  <a:pt x="957" y="1109"/>
                  <a:pt x="0" y="1283"/>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85" name="Freeform 10"/>
          <p:cNvSpPr>
            <a:spLocks noChangeArrowheads="1"/>
          </p:cNvSpPr>
          <p:nvPr/>
        </p:nvSpPr>
        <p:spPr bwMode="auto">
          <a:xfrm>
            <a:off x="3031761" y="4717984"/>
            <a:ext cx="739121" cy="512002"/>
          </a:xfrm>
          <a:custGeom>
            <a:avLst/>
            <a:gdLst>
              <a:gd name="T0" fmla="*/ 2480 w 2481"/>
              <a:gd name="T1" fmla="*/ 436 h 1720"/>
              <a:gd name="T2" fmla="*/ 2480 w 2481"/>
              <a:gd name="T3" fmla="*/ 436 h 1720"/>
              <a:gd name="T4" fmla="*/ 1436 w 2481"/>
              <a:gd name="T5" fmla="*/ 0 h 1720"/>
              <a:gd name="T6" fmla="*/ 0 w 2481"/>
              <a:gd name="T7" fmla="*/ 1437 h 1720"/>
              <a:gd name="T8" fmla="*/ 22 w 2481"/>
              <a:gd name="T9" fmla="*/ 1719 h 1720"/>
              <a:gd name="T10" fmla="*/ 2480 w 2481"/>
              <a:gd name="T11" fmla="*/ 436 h 1720"/>
            </a:gdLst>
            <a:ahLst/>
            <a:cxnLst>
              <a:cxn ang="0">
                <a:pos x="T0" y="T1"/>
              </a:cxn>
              <a:cxn ang="0">
                <a:pos x="T2" y="T3"/>
              </a:cxn>
              <a:cxn ang="0">
                <a:pos x="T4" y="T5"/>
              </a:cxn>
              <a:cxn ang="0">
                <a:pos x="T6" y="T7"/>
              </a:cxn>
              <a:cxn ang="0">
                <a:pos x="T8" y="T9"/>
              </a:cxn>
              <a:cxn ang="0">
                <a:pos x="T10" y="T11"/>
              </a:cxn>
            </a:cxnLst>
            <a:rect l="0" t="0" r="r" b="b"/>
            <a:pathLst>
              <a:path w="2481" h="1720">
                <a:moveTo>
                  <a:pt x="2480" y="436"/>
                </a:moveTo>
                <a:lnTo>
                  <a:pt x="2480" y="436"/>
                </a:lnTo>
                <a:cubicBezTo>
                  <a:pt x="2219" y="153"/>
                  <a:pt x="1849" y="0"/>
                  <a:pt x="1436" y="0"/>
                </a:cubicBezTo>
                <a:cubicBezTo>
                  <a:pt x="631" y="0"/>
                  <a:pt x="0" y="632"/>
                  <a:pt x="0" y="1437"/>
                </a:cubicBezTo>
                <a:cubicBezTo>
                  <a:pt x="0" y="1524"/>
                  <a:pt x="0" y="1611"/>
                  <a:pt x="22" y="1719"/>
                </a:cubicBezTo>
                <a:cubicBezTo>
                  <a:pt x="979" y="1545"/>
                  <a:pt x="1827" y="1089"/>
                  <a:pt x="2480" y="436"/>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86" name="Freeform 9"/>
          <p:cNvSpPr>
            <a:spLocks noChangeArrowheads="1"/>
          </p:cNvSpPr>
          <p:nvPr/>
        </p:nvSpPr>
        <p:spPr bwMode="auto">
          <a:xfrm>
            <a:off x="3984872" y="3772749"/>
            <a:ext cx="647223" cy="861214"/>
          </a:xfrm>
          <a:custGeom>
            <a:avLst/>
            <a:gdLst>
              <a:gd name="T0" fmla="*/ 740 w 2176"/>
              <a:gd name="T1" fmla="*/ 0 h 2893"/>
              <a:gd name="T2" fmla="*/ 740 w 2176"/>
              <a:gd name="T3" fmla="*/ 0 h 2893"/>
              <a:gd name="T4" fmla="*/ 609 w 2176"/>
              <a:gd name="T5" fmla="*/ 21 h 2893"/>
              <a:gd name="T6" fmla="*/ 609 w 2176"/>
              <a:gd name="T7" fmla="*/ 368 h 2893"/>
              <a:gd name="T8" fmla="*/ 0 w 2176"/>
              <a:gd name="T9" fmla="*/ 2675 h 2893"/>
              <a:gd name="T10" fmla="*/ 740 w 2176"/>
              <a:gd name="T11" fmla="*/ 2892 h 2893"/>
              <a:gd name="T12" fmla="*/ 2175 w 2176"/>
              <a:gd name="T13" fmla="*/ 1456 h 2893"/>
              <a:gd name="T14" fmla="*/ 740 w 2176"/>
              <a:gd name="T15" fmla="*/ 0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6" h="2893">
                <a:moveTo>
                  <a:pt x="740" y="0"/>
                </a:moveTo>
                <a:lnTo>
                  <a:pt x="740" y="0"/>
                </a:lnTo>
                <a:cubicBezTo>
                  <a:pt x="696" y="0"/>
                  <a:pt x="653" y="0"/>
                  <a:pt x="609" y="21"/>
                </a:cubicBezTo>
                <a:cubicBezTo>
                  <a:pt x="609" y="129"/>
                  <a:pt x="609" y="238"/>
                  <a:pt x="609" y="368"/>
                </a:cubicBezTo>
                <a:cubicBezTo>
                  <a:pt x="609" y="1217"/>
                  <a:pt x="392" y="2000"/>
                  <a:pt x="0" y="2675"/>
                </a:cubicBezTo>
                <a:cubicBezTo>
                  <a:pt x="218" y="2805"/>
                  <a:pt x="457" y="2892"/>
                  <a:pt x="740" y="2892"/>
                </a:cubicBezTo>
                <a:cubicBezTo>
                  <a:pt x="1523" y="2892"/>
                  <a:pt x="2175" y="2240"/>
                  <a:pt x="2175" y="1456"/>
                </a:cubicBezTo>
                <a:cubicBezTo>
                  <a:pt x="2175" y="651"/>
                  <a:pt x="1523" y="0"/>
                  <a:pt x="740" y="0"/>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87" name="Freeform 8"/>
          <p:cNvSpPr>
            <a:spLocks noChangeArrowheads="1"/>
          </p:cNvSpPr>
          <p:nvPr/>
        </p:nvSpPr>
        <p:spPr bwMode="auto">
          <a:xfrm>
            <a:off x="3770881" y="3779315"/>
            <a:ext cx="395160" cy="790321"/>
          </a:xfrm>
          <a:custGeom>
            <a:avLst/>
            <a:gdLst>
              <a:gd name="T0" fmla="*/ 0 w 1328"/>
              <a:gd name="T1" fmla="*/ 1435 h 2655"/>
              <a:gd name="T2" fmla="*/ 0 w 1328"/>
              <a:gd name="T3" fmla="*/ 1435 h 2655"/>
              <a:gd name="T4" fmla="*/ 718 w 1328"/>
              <a:gd name="T5" fmla="*/ 2654 h 2655"/>
              <a:gd name="T6" fmla="*/ 1327 w 1328"/>
              <a:gd name="T7" fmla="*/ 347 h 2655"/>
              <a:gd name="T8" fmla="*/ 1327 w 1328"/>
              <a:gd name="T9" fmla="*/ 0 h 2655"/>
              <a:gd name="T10" fmla="*/ 0 w 1328"/>
              <a:gd name="T11" fmla="*/ 1435 h 2655"/>
            </a:gdLst>
            <a:ahLst/>
            <a:cxnLst>
              <a:cxn ang="0">
                <a:pos x="T0" y="T1"/>
              </a:cxn>
              <a:cxn ang="0">
                <a:pos x="T2" y="T3"/>
              </a:cxn>
              <a:cxn ang="0">
                <a:pos x="T4" y="T5"/>
              </a:cxn>
              <a:cxn ang="0">
                <a:pos x="T6" y="T7"/>
              </a:cxn>
              <a:cxn ang="0">
                <a:pos x="T8" y="T9"/>
              </a:cxn>
              <a:cxn ang="0">
                <a:pos x="T10" y="T11"/>
              </a:cxn>
            </a:cxnLst>
            <a:rect l="0" t="0" r="r" b="b"/>
            <a:pathLst>
              <a:path w="1328" h="2655">
                <a:moveTo>
                  <a:pt x="0" y="1435"/>
                </a:moveTo>
                <a:lnTo>
                  <a:pt x="0" y="1435"/>
                </a:lnTo>
                <a:cubicBezTo>
                  <a:pt x="0" y="1958"/>
                  <a:pt x="283" y="2414"/>
                  <a:pt x="718" y="2654"/>
                </a:cubicBezTo>
                <a:cubicBezTo>
                  <a:pt x="1110" y="1979"/>
                  <a:pt x="1327" y="1196"/>
                  <a:pt x="1327" y="347"/>
                </a:cubicBezTo>
                <a:cubicBezTo>
                  <a:pt x="1327" y="217"/>
                  <a:pt x="1327" y="108"/>
                  <a:pt x="1327" y="0"/>
                </a:cubicBezTo>
                <a:cubicBezTo>
                  <a:pt x="588" y="65"/>
                  <a:pt x="0" y="674"/>
                  <a:pt x="0" y="1435"/>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88" name="Freeform 7"/>
          <p:cNvSpPr>
            <a:spLocks noChangeArrowheads="1"/>
          </p:cNvSpPr>
          <p:nvPr/>
        </p:nvSpPr>
        <p:spPr bwMode="auto">
          <a:xfrm>
            <a:off x="3583147" y="2549196"/>
            <a:ext cx="796886" cy="842834"/>
          </a:xfrm>
          <a:custGeom>
            <a:avLst/>
            <a:gdLst>
              <a:gd name="T0" fmla="*/ 1240 w 2677"/>
              <a:gd name="T1" fmla="*/ 0 h 2829"/>
              <a:gd name="T2" fmla="*/ 1240 w 2677"/>
              <a:gd name="T3" fmla="*/ 0 h 2829"/>
              <a:gd name="T4" fmla="*/ 0 w 2677"/>
              <a:gd name="T5" fmla="*/ 718 h 2829"/>
              <a:gd name="T6" fmla="*/ 1654 w 2677"/>
              <a:gd name="T7" fmla="*/ 2828 h 2829"/>
              <a:gd name="T8" fmla="*/ 2676 w 2677"/>
              <a:gd name="T9" fmla="*/ 1436 h 2829"/>
              <a:gd name="T10" fmla="*/ 1240 w 2677"/>
              <a:gd name="T11" fmla="*/ 0 h 2829"/>
            </a:gdLst>
            <a:ahLst/>
            <a:cxnLst>
              <a:cxn ang="0">
                <a:pos x="T0" y="T1"/>
              </a:cxn>
              <a:cxn ang="0">
                <a:pos x="T2" y="T3"/>
              </a:cxn>
              <a:cxn ang="0">
                <a:pos x="T4" y="T5"/>
              </a:cxn>
              <a:cxn ang="0">
                <a:pos x="T6" y="T7"/>
              </a:cxn>
              <a:cxn ang="0">
                <a:pos x="T8" y="T9"/>
              </a:cxn>
              <a:cxn ang="0">
                <a:pos x="T10" y="T11"/>
              </a:cxn>
            </a:cxnLst>
            <a:rect l="0" t="0" r="r" b="b"/>
            <a:pathLst>
              <a:path w="2677" h="2829">
                <a:moveTo>
                  <a:pt x="1240" y="0"/>
                </a:moveTo>
                <a:lnTo>
                  <a:pt x="1240" y="0"/>
                </a:lnTo>
                <a:cubicBezTo>
                  <a:pt x="718" y="0"/>
                  <a:pt x="239" y="283"/>
                  <a:pt x="0" y="718"/>
                </a:cubicBezTo>
                <a:cubicBezTo>
                  <a:pt x="740" y="1240"/>
                  <a:pt x="1327" y="1958"/>
                  <a:pt x="1654" y="2828"/>
                </a:cubicBezTo>
                <a:cubicBezTo>
                  <a:pt x="2241" y="2654"/>
                  <a:pt x="2676" y="2089"/>
                  <a:pt x="2676" y="1436"/>
                </a:cubicBezTo>
                <a:cubicBezTo>
                  <a:pt x="2676" y="653"/>
                  <a:pt x="2045" y="0"/>
                  <a:pt x="1240" y="0"/>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89" name="Freeform 6"/>
          <p:cNvSpPr>
            <a:spLocks noChangeArrowheads="1"/>
          </p:cNvSpPr>
          <p:nvPr/>
        </p:nvSpPr>
        <p:spPr bwMode="auto">
          <a:xfrm>
            <a:off x="3524069" y="2763186"/>
            <a:ext cx="551386" cy="641972"/>
          </a:xfrm>
          <a:custGeom>
            <a:avLst/>
            <a:gdLst>
              <a:gd name="T0" fmla="*/ 1850 w 1851"/>
              <a:gd name="T1" fmla="*/ 2110 h 2155"/>
              <a:gd name="T2" fmla="*/ 1850 w 1851"/>
              <a:gd name="T3" fmla="*/ 2110 h 2155"/>
              <a:gd name="T4" fmla="*/ 196 w 1851"/>
              <a:gd name="T5" fmla="*/ 0 h 2155"/>
              <a:gd name="T6" fmla="*/ 0 w 1851"/>
              <a:gd name="T7" fmla="*/ 718 h 2155"/>
              <a:gd name="T8" fmla="*/ 1436 w 1851"/>
              <a:gd name="T9" fmla="*/ 2154 h 2155"/>
              <a:gd name="T10" fmla="*/ 1850 w 1851"/>
              <a:gd name="T11" fmla="*/ 2110 h 2155"/>
            </a:gdLst>
            <a:ahLst/>
            <a:cxnLst>
              <a:cxn ang="0">
                <a:pos x="T0" y="T1"/>
              </a:cxn>
              <a:cxn ang="0">
                <a:pos x="T2" y="T3"/>
              </a:cxn>
              <a:cxn ang="0">
                <a:pos x="T4" y="T5"/>
              </a:cxn>
              <a:cxn ang="0">
                <a:pos x="T6" y="T7"/>
              </a:cxn>
              <a:cxn ang="0">
                <a:pos x="T8" y="T9"/>
              </a:cxn>
              <a:cxn ang="0">
                <a:pos x="T10" y="T11"/>
              </a:cxn>
            </a:cxnLst>
            <a:rect l="0" t="0" r="r" b="b"/>
            <a:pathLst>
              <a:path w="1851" h="2155">
                <a:moveTo>
                  <a:pt x="1850" y="2110"/>
                </a:moveTo>
                <a:lnTo>
                  <a:pt x="1850" y="2110"/>
                </a:lnTo>
                <a:cubicBezTo>
                  <a:pt x="1523" y="1240"/>
                  <a:pt x="936" y="522"/>
                  <a:pt x="196" y="0"/>
                </a:cubicBezTo>
                <a:cubicBezTo>
                  <a:pt x="65" y="217"/>
                  <a:pt x="0" y="457"/>
                  <a:pt x="0" y="718"/>
                </a:cubicBezTo>
                <a:cubicBezTo>
                  <a:pt x="0" y="1523"/>
                  <a:pt x="653" y="2154"/>
                  <a:pt x="1436" y="2154"/>
                </a:cubicBezTo>
                <a:cubicBezTo>
                  <a:pt x="1589" y="2154"/>
                  <a:pt x="1719" y="2154"/>
                  <a:pt x="1850" y="2110"/>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90" name="Freeform 3"/>
          <p:cNvSpPr>
            <a:spLocks noChangeArrowheads="1"/>
          </p:cNvSpPr>
          <p:nvPr/>
        </p:nvSpPr>
        <p:spPr bwMode="auto">
          <a:xfrm>
            <a:off x="1225313" y="2522940"/>
            <a:ext cx="810014" cy="842834"/>
          </a:xfrm>
          <a:custGeom>
            <a:avLst/>
            <a:gdLst>
              <a:gd name="T0" fmla="*/ 2720 w 2721"/>
              <a:gd name="T1" fmla="*/ 783 h 2829"/>
              <a:gd name="T2" fmla="*/ 2720 w 2721"/>
              <a:gd name="T3" fmla="*/ 783 h 2829"/>
              <a:gd name="T4" fmla="*/ 1457 w 2721"/>
              <a:gd name="T5" fmla="*/ 0 h 2829"/>
              <a:gd name="T6" fmla="*/ 0 w 2721"/>
              <a:gd name="T7" fmla="*/ 1436 h 2829"/>
              <a:gd name="T8" fmla="*/ 1066 w 2721"/>
              <a:gd name="T9" fmla="*/ 2828 h 2829"/>
              <a:gd name="T10" fmla="*/ 2720 w 2721"/>
              <a:gd name="T11" fmla="*/ 783 h 2829"/>
            </a:gdLst>
            <a:ahLst/>
            <a:cxnLst>
              <a:cxn ang="0">
                <a:pos x="T0" y="T1"/>
              </a:cxn>
              <a:cxn ang="0">
                <a:pos x="T2" y="T3"/>
              </a:cxn>
              <a:cxn ang="0">
                <a:pos x="T4" y="T5"/>
              </a:cxn>
              <a:cxn ang="0">
                <a:pos x="T6" y="T7"/>
              </a:cxn>
              <a:cxn ang="0">
                <a:pos x="T8" y="T9"/>
              </a:cxn>
              <a:cxn ang="0">
                <a:pos x="T10" y="T11"/>
              </a:cxn>
            </a:cxnLst>
            <a:rect l="0" t="0" r="r" b="b"/>
            <a:pathLst>
              <a:path w="2721" h="2829">
                <a:moveTo>
                  <a:pt x="2720" y="783"/>
                </a:moveTo>
                <a:lnTo>
                  <a:pt x="2720" y="783"/>
                </a:lnTo>
                <a:cubicBezTo>
                  <a:pt x="2480" y="305"/>
                  <a:pt x="2002" y="0"/>
                  <a:pt x="1457" y="0"/>
                </a:cubicBezTo>
                <a:cubicBezTo>
                  <a:pt x="653" y="0"/>
                  <a:pt x="0" y="631"/>
                  <a:pt x="0" y="1436"/>
                </a:cubicBezTo>
                <a:cubicBezTo>
                  <a:pt x="0" y="2089"/>
                  <a:pt x="457" y="2654"/>
                  <a:pt x="1066" y="2828"/>
                </a:cubicBezTo>
                <a:cubicBezTo>
                  <a:pt x="1414" y="1979"/>
                  <a:pt x="1979" y="1283"/>
                  <a:pt x="2720" y="783"/>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91" name="Freeform 2"/>
          <p:cNvSpPr>
            <a:spLocks noChangeArrowheads="1"/>
          </p:cNvSpPr>
          <p:nvPr/>
        </p:nvSpPr>
        <p:spPr bwMode="auto">
          <a:xfrm>
            <a:off x="1543017" y="2756624"/>
            <a:ext cx="544823" cy="622279"/>
          </a:xfrm>
          <a:custGeom>
            <a:avLst/>
            <a:gdLst>
              <a:gd name="T0" fmla="*/ 0 w 1829"/>
              <a:gd name="T1" fmla="*/ 2045 h 2090"/>
              <a:gd name="T2" fmla="*/ 0 w 1829"/>
              <a:gd name="T3" fmla="*/ 2045 h 2090"/>
              <a:gd name="T4" fmla="*/ 391 w 1829"/>
              <a:gd name="T5" fmla="*/ 2089 h 2090"/>
              <a:gd name="T6" fmla="*/ 1828 w 1829"/>
              <a:gd name="T7" fmla="*/ 653 h 2090"/>
              <a:gd name="T8" fmla="*/ 1654 w 1829"/>
              <a:gd name="T9" fmla="*/ 0 h 2090"/>
              <a:gd name="T10" fmla="*/ 0 w 1829"/>
              <a:gd name="T11" fmla="*/ 2045 h 2090"/>
            </a:gdLst>
            <a:ahLst/>
            <a:cxnLst>
              <a:cxn ang="0">
                <a:pos x="T0" y="T1"/>
              </a:cxn>
              <a:cxn ang="0">
                <a:pos x="T2" y="T3"/>
              </a:cxn>
              <a:cxn ang="0">
                <a:pos x="T4" y="T5"/>
              </a:cxn>
              <a:cxn ang="0">
                <a:pos x="T6" y="T7"/>
              </a:cxn>
              <a:cxn ang="0">
                <a:pos x="T8" y="T9"/>
              </a:cxn>
              <a:cxn ang="0">
                <a:pos x="T10" y="T11"/>
              </a:cxn>
            </a:cxnLst>
            <a:rect l="0" t="0" r="r" b="b"/>
            <a:pathLst>
              <a:path w="1829" h="2090">
                <a:moveTo>
                  <a:pt x="0" y="2045"/>
                </a:moveTo>
                <a:lnTo>
                  <a:pt x="0" y="2045"/>
                </a:lnTo>
                <a:cubicBezTo>
                  <a:pt x="109" y="2067"/>
                  <a:pt x="240" y="2089"/>
                  <a:pt x="391" y="2089"/>
                </a:cubicBezTo>
                <a:cubicBezTo>
                  <a:pt x="1175" y="2089"/>
                  <a:pt x="1828" y="1458"/>
                  <a:pt x="1828" y="653"/>
                </a:cubicBezTo>
                <a:cubicBezTo>
                  <a:pt x="1828" y="413"/>
                  <a:pt x="1762" y="196"/>
                  <a:pt x="1654" y="0"/>
                </a:cubicBezTo>
                <a:cubicBezTo>
                  <a:pt x="913" y="500"/>
                  <a:pt x="348" y="1196"/>
                  <a:pt x="0" y="2045"/>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92" name="Freeform 5"/>
          <p:cNvSpPr>
            <a:spLocks noChangeArrowheads="1"/>
          </p:cNvSpPr>
          <p:nvPr/>
        </p:nvSpPr>
        <p:spPr bwMode="auto">
          <a:xfrm>
            <a:off x="2377654" y="1967751"/>
            <a:ext cx="862526" cy="602587"/>
          </a:xfrm>
          <a:custGeom>
            <a:avLst/>
            <a:gdLst>
              <a:gd name="T0" fmla="*/ 1415 w 2895"/>
              <a:gd name="T1" fmla="*/ 1806 h 2025"/>
              <a:gd name="T2" fmla="*/ 1415 w 2895"/>
              <a:gd name="T3" fmla="*/ 1806 h 2025"/>
              <a:gd name="T4" fmla="*/ 2763 w 2895"/>
              <a:gd name="T5" fmla="*/ 2024 h 2025"/>
              <a:gd name="T6" fmla="*/ 2894 w 2895"/>
              <a:gd name="T7" fmla="*/ 1436 h 2025"/>
              <a:gd name="T8" fmla="*/ 1458 w 2895"/>
              <a:gd name="T9" fmla="*/ 0 h 2025"/>
              <a:gd name="T10" fmla="*/ 0 w 2895"/>
              <a:gd name="T11" fmla="*/ 1436 h 2025"/>
              <a:gd name="T12" fmla="*/ 131 w 2895"/>
              <a:gd name="T13" fmla="*/ 2002 h 2025"/>
              <a:gd name="T14" fmla="*/ 1415 w 2895"/>
              <a:gd name="T15" fmla="*/ 1806 h 20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5" h="2025">
                <a:moveTo>
                  <a:pt x="1415" y="1806"/>
                </a:moveTo>
                <a:lnTo>
                  <a:pt x="1415" y="1806"/>
                </a:lnTo>
                <a:cubicBezTo>
                  <a:pt x="1871" y="1806"/>
                  <a:pt x="2350" y="1893"/>
                  <a:pt x="2763" y="2024"/>
                </a:cubicBezTo>
                <a:cubicBezTo>
                  <a:pt x="2850" y="1850"/>
                  <a:pt x="2894" y="1654"/>
                  <a:pt x="2894" y="1436"/>
                </a:cubicBezTo>
                <a:cubicBezTo>
                  <a:pt x="2894" y="632"/>
                  <a:pt x="2241" y="0"/>
                  <a:pt x="1458" y="0"/>
                </a:cubicBezTo>
                <a:cubicBezTo>
                  <a:pt x="653" y="0"/>
                  <a:pt x="0" y="632"/>
                  <a:pt x="0" y="1436"/>
                </a:cubicBezTo>
                <a:cubicBezTo>
                  <a:pt x="0" y="1632"/>
                  <a:pt x="44" y="1828"/>
                  <a:pt x="131" y="2002"/>
                </a:cubicBezTo>
                <a:cubicBezTo>
                  <a:pt x="522" y="1872"/>
                  <a:pt x="957" y="1806"/>
                  <a:pt x="1415" y="1806"/>
                </a:cubicBezTo>
              </a:path>
            </a:pathLst>
          </a:custGeom>
          <a:solidFill>
            <a:srgbClr val="374A58">
              <a:alpha val="72000"/>
            </a:srgbClr>
          </a:solidFill>
          <a:ln>
            <a:solidFill>
              <a:schemeClr val="bg1"/>
            </a:solidFill>
          </a:ln>
          <a:effectLst/>
          <a:extLst/>
        </p:spPr>
        <p:txBody>
          <a:bodyPr wrap="none" anchor="ctr"/>
          <a:lstStyle/>
          <a:p>
            <a:endParaRPr lang="en-US" sz="2399">
              <a:solidFill>
                <a:srgbClr val="FFFFFF"/>
              </a:solidFill>
            </a:endParaRPr>
          </a:p>
        </p:txBody>
      </p:sp>
      <p:sp>
        <p:nvSpPr>
          <p:cNvPr id="93" name="Freeform 4"/>
          <p:cNvSpPr>
            <a:spLocks noChangeArrowheads="1"/>
          </p:cNvSpPr>
          <p:nvPr/>
        </p:nvSpPr>
        <p:spPr bwMode="auto">
          <a:xfrm>
            <a:off x="2417039" y="2506008"/>
            <a:ext cx="783756" cy="317704"/>
          </a:xfrm>
          <a:custGeom>
            <a:avLst/>
            <a:gdLst>
              <a:gd name="T0" fmla="*/ 1284 w 2633"/>
              <a:gd name="T1" fmla="*/ 0 h 1068"/>
              <a:gd name="T2" fmla="*/ 1284 w 2633"/>
              <a:gd name="T3" fmla="*/ 0 h 1068"/>
              <a:gd name="T4" fmla="*/ 0 w 2633"/>
              <a:gd name="T5" fmla="*/ 196 h 1068"/>
              <a:gd name="T6" fmla="*/ 1327 w 2633"/>
              <a:gd name="T7" fmla="*/ 1067 h 1068"/>
              <a:gd name="T8" fmla="*/ 2632 w 2633"/>
              <a:gd name="T9" fmla="*/ 218 h 1068"/>
              <a:gd name="T10" fmla="*/ 1284 w 2633"/>
              <a:gd name="T11" fmla="*/ 0 h 1068"/>
            </a:gdLst>
            <a:ahLst/>
            <a:cxnLst>
              <a:cxn ang="0">
                <a:pos x="T0" y="T1"/>
              </a:cxn>
              <a:cxn ang="0">
                <a:pos x="T2" y="T3"/>
              </a:cxn>
              <a:cxn ang="0">
                <a:pos x="T4" y="T5"/>
              </a:cxn>
              <a:cxn ang="0">
                <a:pos x="T6" y="T7"/>
              </a:cxn>
              <a:cxn ang="0">
                <a:pos x="T8" y="T9"/>
              </a:cxn>
              <a:cxn ang="0">
                <a:pos x="T10" y="T11"/>
              </a:cxn>
            </a:cxnLst>
            <a:rect l="0" t="0" r="r" b="b"/>
            <a:pathLst>
              <a:path w="2633" h="1068">
                <a:moveTo>
                  <a:pt x="1284" y="0"/>
                </a:moveTo>
                <a:lnTo>
                  <a:pt x="1284" y="0"/>
                </a:lnTo>
                <a:cubicBezTo>
                  <a:pt x="826" y="0"/>
                  <a:pt x="391" y="66"/>
                  <a:pt x="0" y="196"/>
                </a:cubicBezTo>
                <a:cubicBezTo>
                  <a:pt x="217" y="718"/>
                  <a:pt x="718" y="1067"/>
                  <a:pt x="1327" y="1067"/>
                </a:cubicBezTo>
                <a:cubicBezTo>
                  <a:pt x="1914" y="1067"/>
                  <a:pt x="2415" y="718"/>
                  <a:pt x="2632" y="218"/>
                </a:cubicBezTo>
                <a:cubicBezTo>
                  <a:pt x="2219" y="87"/>
                  <a:pt x="1740" y="0"/>
                  <a:pt x="1284" y="0"/>
                </a:cubicBezTo>
              </a:path>
            </a:pathLst>
          </a:custGeom>
          <a:solidFill>
            <a:srgbClr val="007395"/>
          </a:solidFill>
          <a:ln>
            <a:solidFill>
              <a:srgbClr val="FFFFFF"/>
            </a:solidFill>
          </a:ln>
          <a:effectLst/>
          <a:extLst/>
        </p:spPr>
        <p:txBody>
          <a:bodyPr wrap="none" anchor="ctr"/>
          <a:lstStyle/>
          <a:p>
            <a:endParaRPr lang="en-US" sz="2399">
              <a:solidFill>
                <a:srgbClr val="FFFFFF"/>
              </a:solidFill>
            </a:endParaRPr>
          </a:p>
        </p:txBody>
      </p:sp>
      <p:sp>
        <p:nvSpPr>
          <p:cNvPr id="94" name="Freeform 1"/>
          <p:cNvSpPr>
            <a:spLocks noChangeArrowheads="1"/>
          </p:cNvSpPr>
          <p:nvPr/>
        </p:nvSpPr>
        <p:spPr bwMode="auto">
          <a:xfrm>
            <a:off x="1439305" y="2516375"/>
            <a:ext cx="2726737" cy="2733302"/>
          </a:xfrm>
          <a:custGeom>
            <a:avLst/>
            <a:gdLst>
              <a:gd name="T0" fmla="*/ 9159 w 9160"/>
              <a:gd name="T1" fmla="*/ 4589 h 9181"/>
              <a:gd name="T2" fmla="*/ 9159 w 9160"/>
              <a:gd name="T3" fmla="*/ 4589 h 9181"/>
              <a:gd name="T4" fmla="*/ 4591 w 9160"/>
              <a:gd name="T5" fmla="*/ 9180 h 9181"/>
              <a:gd name="T6" fmla="*/ 0 w 9160"/>
              <a:gd name="T7" fmla="*/ 4589 h 9181"/>
              <a:gd name="T8" fmla="*/ 4591 w 9160"/>
              <a:gd name="T9" fmla="*/ 0 h 9181"/>
              <a:gd name="T10" fmla="*/ 9159 w 9160"/>
              <a:gd name="T11" fmla="*/ 4589 h 9181"/>
            </a:gdLst>
            <a:ahLst/>
            <a:cxnLst>
              <a:cxn ang="0">
                <a:pos x="T0" y="T1"/>
              </a:cxn>
              <a:cxn ang="0">
                <a:pos x="T2" y="T3"/>
              </a:cxn>
              <a:cxn ang="0">
                <a:pos x="T4" y="T5"/>
              </a:cxn>
              <a:cxn ang="0">
                <a:pos x="T6" y="T7"/>
              </a:cxn>
              <a:cxn ang="0">
                <a:pos x="T8" y="T9"/>
              </a:cxn>
              <a:cxn ang="0">
                <a:pos x="T10" y="T11"/>
              </a:cxn>
            </a:cxnLst>
            <a:rect l="0" t="0" r="r" b="b"/>
            <a:pathLst>
              <a:path w="9160" h="9181">
                <a:moveTo>
                  <a:pt x="9159" y="4589"/>
                </a:moveTo>
                <a:lnTo>
                  <a:pt x="9159" y="4589"/>
                </a:lnTo>
                <a:cubicBezTo>
                  <a:pt x="9159" y="7113"/>
                  <a:pt x="7114" y="9180"/>
                  <a:pt x="4591" y="9180"/>
                </a:cubicBezTo>
                <a:cubicBezTo>
                  <a:pt x="2045" y="9180"/>
                  <a:pt x="0" y="7113"/>
                  <a:pt x="0" y="4589"/>
                </a:cubicBezTo>
                <a:cubicBezTo>
                  <a:pt x="0" y="2067"/>
                  <a:pt x="2045" y="0"/>
                  <a:pt x="4591" y="0"/>
                </a:cubicBezTo>
                <a:cubicBezTo>
                  <a:pt x="7114" y="0"/>
                  <a:pt x="9159" y="2067"/>
                  <a:pt x="9159" y="4589"/>
                </a:cubicBezTo>
              </a:path>
            </a:pathLst>
          </a:custGeom>
          <a:noFill/>
          <a:ln w="19050">
            <a:solidFill>
              <a:schemeClr val="accent4"/>
            </a:solidFill>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nvGrpSpPr>
          <p:cNvPr id="3" name="Group 2"/>
          <p:cNvGrpSpPr/>
          <p:nvPr/>
        </p:nvGrpSpPr>
        <p:grpSpPr bwMode="auto">
          <a:xfrm>
            <a:off x="1732501" y="2820786"/>
            <a:ext cx="2140345" cy="1924927"/>
            <a:chOff x="4154871" y="2582333"/>
            <a:chExt cx="2589817" cy="2329160"/>
          </a:xfrm>
        </p:grpSpPr>
        <p:grpSp>
          <p:nvGrpSpPr>
            <p:cNvPr id="136" name="Group 3"/>
            <p:cNvGrpSpPr>
              <a:grpSpLocks noChangeAspect="1"/>
            </p:cNvGrpSpPr>
            <p:nvPr/>
          </p:nvGrpSpPr>
          <p:grpSpPr bwMode="auto">
            <a:xfrm>
              <a:off x="4154871" y="2582333"/>
              <a:ext cx="2589817" cy="2329160"/>
              <a:chOff x="3175892" y="723029"/>
              <a:chExt cx="5837328" cy="5249817"/>
            </a:xfrm>
          </p:grpSpPr>
          <p:pic>
            <p:nvPicPr>
              <p:cNvPr id="137" name="Picture 13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3175892" y="723029"/>
                <a:ext cx="5837328" cy="5173592"/>
              </a:xfrm>
              <a:prstGeom prst="rect">
                <a:avLst/>
              </a:prstGeom>
              <a:effectLst/>
            </p:spPr>
          </p:pic>
          <p:sp>
            <p:nvSpPr>
              <p:cNvPr id="138" name="Triangle 36"/>
              <p:cNvSpPr>
                <a:spLocks noChangeArrowheads="1"/>
              </p:cNvSpPr>
              <p:nvPr/>
            </p:nvSpPr>
            <p:spPr bwMode="auto">
              <a:xfrm>
                <a:off x="5083673" y="2463434"/>
                <a:ext cx="1990785" cy="1782876"/>
              </a:xfrm>
              <a:prstGeom prst="triangle">
                <a:avLst>
                  <a:gd name="adj" fmla="val 50881"/>
                </a:avLst>
              </a:prstGeom>
              <a:solidFill>
                <a:schemeClr val="bg1"/>
              </a:solidFill>
              <a:ln w="38100" algn="ctr">
                <a:solidFill>
                  <a:srgbClr val="FFFFFF"/>
                </a:solidFill>
                <a:round/>
                <a:headEnd/>
                <a:tailEnd/>
              </a:ln>
              <a:effectLst/>
            </p:spPr>
            <p:txBody>
              <a:bodyPr lIns="0" tIns="0" rIns="0" bIns="0" anchor="ctr"/>
              <a:lstStyle/>
              <a:p>
                <a:pPr algn="ctr">
                  <a:lnSpc>
                    <a:spcPct val="90000"/>
                  </a:lnSpc>
                </a:pPr>
                <a:endParaRPr lang="en-US" sz="1000" dirty="0">
                  <a:solidFill>
                    <a:srgbClr val="5F5F5F"/>
                  </a:solidFill>
                  <a:cs typeface="Arial" charset="0"/>
                </a:endParaRPr>
              </a:p>
            </p:txBody>
          </p:sp>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auto">
              <a:xfrm>
                <a:off x="5446177" y="3373275"/>
                <a:ext cx="1278245" cy="566855"/>
              </a:xfrm>
              <a:prstGeom prst="rect">
                <a:avLst/>
              </a:prstGeom>
            </p:spPr>
          </p:pic>
          <p:sp>
            <p:nvSpPr>
              <p:cNvPr id="146" name="Rectangle 145"/>
              <p:cNvSpPr/>
              <p:nvPr/>
            </p:nvSpPr>
            <p:spPr bwMode="auto">
              <a:xfrm rot="18000000">
                <a:off x="3422044" y="2405819"/>
                <a:ext cx="1497597" cy="598069"/>
              </a:xfrm>
              <a:prstGeom prst="rect">
                <a:avLst/>
              </a:prstGeom>
            </p:spPr>
            <p:txBody>
              <a:bodyPr wrap="none">
                <a:spAutoFit/>
              </a:bodyPr>
              <a:lstStyle/>
              <a:p>
                <a:pPr algn="ctr">
                  <a:lnSpc>
                    <a:spcPct val="90000"/>
                  </a:lnSpc>
                </a:pPr>
                <a:r>
                  <a:rPr lang="en-US" sz="900" dirty="0">
                    <a:solidFill>
                      <a:srgbClr val="FFFFFF"/>
                    </a:solidFill>
                    <a:cs typeface="Arial" charset="0"/>
                  </a:rPr>
                  <a:t>Analyze</a:t>
                </a:r>
              </a:p>
            </p:txBody>
          </p:sp>
          <p:sp>
            <p:nvSpPr>
              <p:cNvPr id="148" name="Rectangle 147"/>
              <p:cNvSpPr/>
              <p:nvPr/>
            </p:nvSpPr>
            <p:spPr bwMode="auto">
              <a:xfrm rot="3600000">
                <a:off x="7243473" y="2382247"/>
                <a:ext cx="1556618" cy="598069"/>
              </a:xfrm>
              <a:prstGeom prst="rect">
                <a:avLst/>
              </a:prstGeom>
            </p:spPr>
            <p:txBody>
              <a:bodyPr wrap="none">
                <a:spAutoFit/>
              </a:bodyPr>
              <a:lstStyle/>
              <a:p>
                <a:pPr algn="ctr">
                  <a:lnSpc>
                    <a:spcPct val="90000"/>
                  </a:lnSpc>
                </a:pPr>
                <a:r>
                  <a:rPr lang="en-US" sz="900" dirty="0">
                    <a:solidFill>
                      <a:srgbClr val="FFFFFF"/>
                    </a:solidFill>
                    <a:cs typeface="Arial" charset="0"/>
                  </a:rPr>
                  <a:t>Operate</a:t>
                </a:r>
              </a:p>
            </p:txBody>
          </p:sp>
          <p:sp>
            <p:nvSpPr>
              <p:cNvPr id="149" name="Rectangle 148"/>
              <p:cNvSpPr/>
              <p:nvPr/>
            </p:nvSpPr>
            <p:spPr bwMode="auto">
              <a:xfrm>
                <a:off x="5223280" y="5374778"/>
                <a:ext cx="1632800" cy="598068"/>
              </a:xfrm>
              <a:prstGeom prst="rect">
                <a:avLst/>
              </a:prstGeom>
            </p:spPr>
            <p:txBody>
              <a:bodyPr wrap="square">
                <a:spAutoFit/>
              </a:bodyPr>
              <a:lstStyle/>
              <a:p>
                <a:pPr algn="ctr">
                  <a:lnSpc>
                    <a:spcPct val="90000"/>
                  </a:lnSpc>
                </a:pPr>
                <a:r>
                  <a:rPr lang="en-US" sz="900" dirty="0">
                    <a:solidFill>
                      <a:srgbClr val="FFFFFF"/>
                    </a:solidFill>
                    <a:cs typeface="Arial" charset="0"/>
                  </a:rPr>
                  <a:t>Secure</a:t>
                </a:r>
              </a:p>
            </p:txBody>
          </p:sp>
        </p:grpSp>
        <p:grpSp>
          <p:nvGrpSpPr>
            <p:cNvPr id="198" name="Group 197"/>
            <p:cNvGrpSpPr/>
            <p:nvPr/>
          </p:nvGrpSpPr>
          <p:grpSpPr bwMode="auto">
            <a:xfrm>
              <a:off x="4408743" y="2840946"/>
              <a:ext cx="2102881" cy="1859035"/>
              <a:chOff x="7231063" y="835909"/>
              <a:chExt cx="3306729" cy="2923290"/>
            </a:xfrm>
          </p:grpSpPr>
          <p:sp>
            <p:nvSpPr>
              <p:cNvPr id="199" name="Freeform 1"/>
              <p:cNvSpPr>
                <a:spLocks noChangeArrowheads="1"/>
              </p:cNvSpPr>
              <p:nvPr/>
            </p:nvSpPr>
            <p:spPr bwMode="auto">
              <a:xfrm>
                <a:off x="7231063" y="846186"/>
                <a:ext cx="1672331" cy="2884237"/>
              </a:xfrm>
              <a:custGeom>
                <a:avLst/>
                <a:gdLst>
                  <a:gd name="T0" fmla="*/ 8938 w 8970"/>
                  <a:gd name="T1" fmla="*/ 4250 h 15469"/>
                  <a:gd name="T2" fmla="*/ 8938 w 8970"/>
                  <a:gd name="T3" fmla="*/ 4250 h 15469"/>
                  <a:gd name="T4" fmla="*/ 6750 w 8970"/>
                  <a:gd name="T5" fmla="*/ 469 h 15469"/>
                  <a:gd name="T6" fmla="*/ 6500 w 8970"/>
                  <a:gd name="T7" fmla="*/ 188 h 15469"/>
                  <a:gd name="T8" fmla="*/ 6250 w 8970"/>
                  <a:gd name="T9" fmla="*/ 63 h 15469"/>
                  <a:gd name="T10" fmla="*/ 5469 w 8970"/>
                  <a:gd name="T11" fmla="*/ 282 h 15469"/>
                  <a:gd name="T12" fmla="*/ 5438 w 8970"/>
                  <a:gd name="T13" fmla="*/ 375 h 15469"/>
                  <a:gd name="T14" fmla="*/ 250 w 8970"/>
                  <a:gd name="T15" fmla="*/ 9374 h 15469"/>
                  <a:gd name="T16" fmla="*/ 219 w 8970"/>
                  <a:gd name="T17" fmla="*/ 10718 h 15469"/>
                  <a:gd name="T18" fmla="*/ 2594 w 8970"/>
                  <a:gd name="T19" fmla="*/ 14843 h 15469"/>
                  <a:gd name="T20" fmla="*/ 2875 w 8970"/>
                  <a:gd name="T21" fmla="*/ 15218 h 15469"/>
                  <a:gd name="T22" fmla="*/ 3313 w 8970"/>
                  <a:gd name="T23" fmla="*/ 15468 h 15469"/>
                  <a:gd name="T24" fmla="*/ 3250 w 8970"/>
                  <a:gd name="T25" fmla="*/ 15406 h 15469"/>
                  <a:gd name="T26" fmla="*/ 3063 w 8970"/>
                  <a:gd name="T27" fmla="*/ 14812 h 15469"/>
                  <a:gd name="T28" fmla="*/ 3281 w 8970"/>
                  <a:gd name="T29" fmla="*/ 14187 h 15469"/>
                  <a:gd name="T30" fmla="*/ 3563 w 8970"/>
                  <a:gd name="T31" fmla="*/ 13656 h 15469"/>
                  <a:gd name="T32" fmla="*/ 3875 w 8970"/>
                  <a:gd name="T33" fmla="*/ 13156 h 15469"/>
                  <a:gd name="T34" fmla="*/ 4188 w 8970"/>
                  <a:gd name="T35" fmla="*/ 12624 h 15469"/>
                  <a:gd name="T36" fmla="*/ 4469 w 8970"/>
                  <a:gd name="T37" fmla="*/ 12124 h 15469"/>
                  <a:gd name="T38" fmla="*/ 4781 w 8970"/>
                  <a:gd name="T39" fmla="*/ 11593 h 15469"/>
                  <a:gd name="T40" fmla="*/ 5063 w 8970"/>
                  <a:gd name="T41" fmla="*/ 11093 h 15469"/>
                  <a:gd name="T42" fmla="*/ 5375 w 8970"/>
                  <a:gd name="T43" fmla="*/ 10562 h 15469"/>
                  <a:gd name="T44" fmla="*/ 5656 w 8970"/>
                  <a:gd name="T45" fmla="*/ 10031 h 15469"/>
                  <a:gd name="T46" fmla="*/ 5969 w 8970"/>
                  <a:gd name="T47" fmla="*/ 9531 h 15469"/>
                  <a:gd name="T48" fmla="*/ 6250 w 8970"/>
                  <a:gd name="T49" fmla="*/ 8999 h 15469"/>
                  <a:gd name="T50" fmla="*/ 6563 w 8970"/>
                  <a:gd name="T51" fmla="*/ 8499 h 15469"/>
                  <a:gd name="T52" fmla="*/ 6625 w 8970"/>
                  <a:gd name="T53" fmla="*/ 8374 h 15469"/>
                  <a:gd name="T54" fmla="*/ 6625 w 8970"/>
                  <a:gd name="T55" fmla="*/ 8374 h 15469"/>
                  <a:gd name="T56" fmla="*/ 6813 w 8970"/>
                  <a:gd name="T57" fmla="*/ 8031 h 15469"/>
                  <a:gd name="T58" fmla="*/ 6844 w 8970"/>
                  <a:gd name="T59" fmla="*/ 7968 h 15469"/>
                  <a:gd name="T60" fmla="*/ 6938 w 8970"/>
                  <a:gd name="T61" fmla="*/ 7812 h 15469"/>
                  <a:gd name="T62" fmla="*/ 7156 w 8970"/>
                  <a:gd name="T63" fmla="*/ 7469 h 15469"/>
                  <a:gd name="T64" fmla="*/ 7156 w 8970"/>
                  <a:gd name="T65" fmla="*/ 7438 h 15469"/>
                  <a:gd name="T66" fmla="*/ 7250 w 8970"/>
                  <a:gd name="T67" fmla="*/ 7313 h 15469"/>
                  <a:gd name="T68" fmla="*/ 7250 w 8970"/>
                  <a:gd name="T69" fmla="*/ 7282 h 15469"/>
                  <a:gd name="T70" fmla="*/ 7344 w 8970"/>
                  <a:gd name="T71" fmla="*/ 7125 h 15469"/>
                  <a:gd name="T72" fmla="*/ 7375 w 8970"/>
                  <a:gd name="T73" fmla="*/ 7094 h 15469"/>
                  <a:gd name="T74" fmla="*/ 7500 w 8970"/>
                  <a:gd name="T75" fmla="*/ 6844 h 15469"/>
                  <a:gd name="T76" fmla="*/ 7500 w 8970"/>
                  <a:gd name="T77" fmla="*/ 6844 h 15469"/>
                  <a:gd name="T78" fmla="*/ 8938 w 8970"/>
                  <a:gd name="T79" fmla="*/ 4344 h 15469"/>
                  <a:gd name="T80" fmla="*/ 8938 w 8970"/>
                  <a:gd name="T81" fmla="*/ 4250 h 15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70" h="15469">
                    <a:moveTo>
                      <a:pt x="8938" y="4250"/>
                    </a:moveTo>
                    <a:lnTo>
                      <a:pt x="8938" y="4250"/>
                    </a:lnTo>
                    <a:cubicBezTo>
                      <a:pt x="8188" y="3000"/>
                      <a:pt x="7469" y="1719"/>
                      <a:pt x="6750" y="469"/>
                    </a:cubicBezTo>
                    <a:cubicBezTo>
                      <a:pt x="6688" y="375"/>
                      <a:pt x="6594" y="282"/>
                      <a:pt x="6500" y="188"/>
                    </a:cubicBezTo>
                    <a:cubicBezTo>
                      <a:pt x="6438" y="125"/>
                      <a:pt x="6344" y="63"/>
                      <a:pt x="6250" y="63"/>
                    </a:cubicBezTo>
                    <a:cubicBezTo>
                      <a:pt x="5969" y="0"/>
                      <a:pt x="5719" y="94"/>
                      <a:pt x="5469" y="282"/>
                    </a:cubicBezTo>
                    <a:cubicBezTo>
                      <a:pt x="5469" y="313"/>
                      <a:pt x="5438" y="344"/>
                      <a:pt x="5438" y="375"/>
                    </a:cubicBezTo>
                    <a:cubicBezTo>
                      <a:pt x="3688" y="3375"/>
                      <a:pt x="1969" y="6375"/>
                      <a:pt x="250" y="9374"/>
                    </a:cubicBezTo>
                    <a:cubicBezTo>
                      <a:pt x="0" y="9812"/>
                      <a:pt x="0" y="10281"/>
                      <a:pt x="219" y="10718"/>
                    </a:cubicBezTo>
                    <a:cubicBezTo>
                      <a:pt x="1000" y="12093"/>
                      <a:pt x="1813" y="13468"/>
                      <a:pt x="2594" y="14843"/>
                    </a:cubicBezTo>
                    <a:cubicBezTo>
                      <a:pt x="2688" y="14968"/>
                      <a:pt x="2750" y="15093"/>
                      <a:pt x="2875" y="15218"/>
                    </a:cubicBezTo>
                    <a:cubicBezTo>
                      <a:pt x="3000" y="15312"/>
                      <a:pt x="3125" y="15406"/>
                      <a:pt x="3313" y="15468"/>
                    </a:cubicBezTo>
                    <a:cubicBezTo>
                      <a:pt x="3281" y="15437"/>
                      <a:pt x="3250" y="15406"/>
                      <a:pt x="3250" y="15406"/>
                    </a:cubicBezTo>
                    <a:cubicBezTo>
                      <a:pt x="3094" y="15218"/>
                      <a:pt x="3031" y="15031"/>
                      <a:pt x="3063" y="14812"/>
                    </a:cubicBezTo>
                    <a:cubicBezTo>
                      <a:pt x="3094" y="14562"/>
                      <a:pt x="3156" y="14374"/>
                      <a:pt x="3281" y="14187"/>
                    </a:cubicBezTo>
                    <a:cubicBezTo>
                      <a:pt x="3375" y="13999"/>
                      <a:pt x="3469" y="13843"/>
                      <a:pt x="3563" y="13656"/>
                    </a:cubicBezTo>
                    <a:cubicBezTo>
                      <a:pt x="3688" y="13499"/>
                      <a:pt x="3781" y="13312"/>
                      <a:pt x="3875" y="13156"/>
                    </a:cubicBezTo>
                    <a:cubicBezTo>
                      <a:pt x="3969" y="12968"/>
                      <a:pt x="4063" y="12812"/>
                      <a:pt x="4188" y="12624"/>
                    </a:cubicBezTo>
                    <a:cubicBezTo>
                      <a:pt x="4281" y="12468"/>
                      <a:pt x="4375" y="12281"/>
                      <a:pt x="4469" y="12124"/>
                    </a:cubicBezTo>
                    <a:cubicBezTo>
                      <a:pt x="4563" y="11937"/>
                      <a:pt x="4688" y="11781"/>
                      <a:pt x="4781" y="11593"/>
                    </a:cubicBezTo>
                    <a:cubicBezTo>
                      <a:pt x="4875" y="11437"/>
                      <a:pt x="4969" y="11249"/>
                      <a:pt x="5063" y="11093"/>
                    </a:cubicBezTo>
                    <a:cubicBezTo>
                      <a:pt x="5156" y="10906"/>
                      <a:pt x="5281" y="10718"/>
                      <a:pt x="5375" y="10562"/>
                    </a:cubicBezTo>
                    <a:cubicBezTo>
                      <a:pt x="5469" y="10374"/>
                      <a:pt x="5563" y="10218"/>
                      <a:pt x="5656" y="10031"/>
                    </a:cubicBezTo>
                    <a:cubicBezTo>
                      <a:pt x="5781" y="9874"/>
                      <a:pt x="5875" y="9687"/>
                      <a:pt x="5969" y="9531"/>
                    </a:cubicBezTo>
                    <a:cubicBezTo>
                      <a:pt x="6063" y="9343"/>
                      <a:pt x="6156" y="9187"/>
                      <a:pt x="6250" y="8999"/>
                    </a:cubicBezTo>
                    <a:cubicBezTo>
                      <a:pt x="6375" y="8843"/>
                      <a:pt x="6469" y="8656"/>
                      <a:pt x="6563" y="8499"/>
                    </a:cubicBezTo>
                    <a:cubicBezTo>
                      <a:pt x="6594" y="8468"/>
                      <a:pt x="6594" y="8437"/>
                      <a:pt x="6625" y="8374"/>
                    </a:cubicBezTo>
                    <a:lnTo>
                      <a:pt x="6625" y="8374"/>
                    </a:lnTo>
                    <a:cubicBezTo>
                      <a:pt x="6813" y="8031"/>
                      <a:pt x="6813" y="8031"/>
                      <a:pt x="6813" y="8031"/>
                    </a:cubicBezTo>
                    <a:cubicBezTo>
                      <a:pt x="6844" y="7999"/>
                      <a:pt x="6844" y="7999"/>
                      <a:pt x="6844" y="7968"/>
                    </a:cubicBezTo>
                    <a:cubicBezTo>
                      <a:pt x="6906" y="7937"/>
                      <a:pt x="6906" y="7874"/>
                      <a:pt x="6938" y="7812"/>
                    </a:cubicBezTo>
                    <a:cubicBezTo>
                      <a:pt x="7156" y="7469"/>
                      <a:pt x="7156" y="7469"/>
                      <a:pt x="7156" y="7469"/>
                    </a:cubicBezTo>
                    <a:lnTo>
                      <a:pt x="7156" y="7438"/>
                    </a:lnTo>
                    <a:cubicBezTo>
                      <a:pt x="7250" y="7313"/>
                      <a:pt x="7250" y="7313"/>
                      <a:pt x="7250" y="7313"/>
                    </a:cubicBezTo>
                    <a:cubicBezTo>
                      <a:pt x="7250" y="7282"/>
                      <a:pt x="7250" y="7282"/>
                      <a:pt x="7250" y="7282"/>
                    </a:cubicBezTo>
                    <a:cubicBezTo>
                      <a:pt x="7344" y="7125"/>
                      <a:pt x="7344" y="7125"/>
                      <a:pt x="7344" y="7125"/>
                    </a:cubicBezTo>
                    <a:lnTo>
                      <a:pt x="7375" y="7094"/>
                    </a:lnTo>
                    <a:cubicBezTo>
                      <a:pt x="7500" y="6844"/>
                      <a:pt x="7500" y="6844"/>
                      <a:pt x="7500" y="6844"/>
                    </a:cubicBezTo>
                    <a:lnTo>
                      <a:pt x="7500" y="6844"/>
                    </a:lnTo>
                    <a:cubicBezTo>
                      <a:pt x="8000" y="6000"/>
                      <a:pt x="8469" y="5188"/>
                      <a:pt x="8938" y="4344"/>
                    </a:cubicBezTo>
                    <a:cubicBezTo>
                      <a:pt x="8969" y="4313"/>
                      <a:pt x="8938" y="4282"/>
                      <a:pt x="8938" y="4250"/>
                    </a:cubicBezTo>
                  </a:path>
                </a:pathLst>
              </a:custGeom>
              <a:solidFill>
                <a:srgbClr val="617F8E"/>
              </a:solidFill>
              <a:ln>
                <a:noFill/>
              </a:ln>
              <a:effectLst/>
            </p:spPr>
            <p:txBody>
              <a:bodyPr wrap="none" anchor="ctr"/>
              <a:lstStyle/>
              <a:p>
                <a:pPr>
                  <a:defRPr/>
                </a:pPr>
                <a:endParaRPr lang="en-US" kern="0">
                  <a:solidFill>
                    <a:sysClr val="windowText" lastClr="000000"/>
                  </a:solidFill>
                </a:endParaRPr>
              </a:p>
            </p:txBody>
          </p:sp>
          <p:sp>
            <p:nvSpPr>
              <p:cNvPr id="200" name="Freeform 2"/>
              <p:cNvSpPr>
                <a:spLocks noChangeArrowheads="1"/>
              </p:cNvSpPr>
              <p:nvPr/>
            </p:nvSpPr>
            <p:spPr bwMode="auto">
              <a:xfrm>
                <a:off x="8276774" y="835909"/>
                <a:ext cx="2261017" cy="2004495"/>
              </a:xfrm>
              <a:custGeom>
                <a:avLst/>
                <a:gdLst>
                  <a:gd name="T0" fmla="*/ 6936 w 12125"/>
                  <a:gd name="T1" fmla="*/ 10749 h 10750"/>
                  <a:gd name="T2" fmla="*/ 6936 w 12125"/>
                  <a:gd name="T3" fmla="*/ 10749 h 10750"/>
                  <a:gd name="T4" fmla="*/ 11311 w 12125"/>
                  <a:gd name="T5" fmla="*/ 10749 h 10750"/>
                  <a:gd name="T6" fmla="*/ 11686 w 12125"/>
                  <a:gd name="T7" fmla="*/ 10686 h 10750"/>
                  <a:gd name="T8" fmla="*/ 11905 w 12125"/>
                  <a:gd name="T9" fmla="*/ 10530 h 10750"/>
                  <a:gd name="T10" fmla="*/ 12092 w 12125"/>
                  <a:gd name="T11" fmla="*/ 9718 h 10750"/>
                  <a:gd name="T12" fmla="*/ 12061 w 12125"/>
                  <a:gd name="T13" fmla="*/ 9655 h 10750"/>
                  <a:gd name="T14" fmla="*/ 6811 w 12125"/>
                  <a:gd name="T15" fmla="*/ 687 h 10750"/>
                  <a:gd name="T16" fmla="*/ 5624 w 12125"/>
                  <a:gd name="T17" fmla="*/ 0 h 10750"/>
                  <a:gd name="T18" fmla="*/ 906 w 12125"/>
                  <a:gd name="T19" fmla="*/ 31 h 10750"/>
                  <a:gd name="T20" fmla="*/ 406 w 12125"/>
                  <a:gd name="T21" fmla="*/ 94 h 10750"/>
                  <a:gd name="T22" fmla="*/ 0 w 12125"/>
                  <a:gd name="T23" fmla="*/ 312 h 10750"/>
                  <a:gd name="T24" fmla="*/ 62 w 12125"/>
                  <a:gd name="T25" fmla="*/ 312 h 10750"/>
                  <a:gd name="T26" fmla="*/ 687 w 12125"/>
                  <a:gd name="T27" fmla="*/ 437 h 10750"/>
                  <a:gd name="T28" fmla="*/ 1125 w 12125"/>
                  <a:gd name="T29" fmla="*/ 937 h 10750"/>
                  <a:gd name="T30" fmla="*/ 1406 w 12125"/>
                  <a:gd name="T31" fmla="*/ 1469 h 10750"/>
                  <a:gd name="T32" fmla="*/ 1718 w 12125"/>
                  <a:gd name="T33" fmla="*/ 1969 h 10750"/>
                  <a:gd name="T34" fmla="*/ 2031 w 12125"/>
                  <a:gd name="T35" fmla="*/ 2500 h 10750"/>
                  <a:gd name="T36" fmla="*/ 2312 w 12125"/>
                  <a:gd name="T37" fmla="*/ 3000 h 10750"/>
                  <a:gd name="T38" fmla="*/ 2625 w 12125"/>
                  <a:gd name="T39" fmla="*/ 3531 h 10750"/>
                  <a:gd name="T40" fmla="*/ 2906 w 12125"/>
                  <a:gd name="T41" fmla="*/ 4031 h 10750"/>
                  <a:gd name="T42" fmla="*/ 3217 w 12125"/>
                  <a:gd name="T43" fmla="*/ 4562 h 10750"/>
                  <a:gd name="T44" fmla="*/ 3530 w 12125"/>
                  <a:gd name="T45" fmla="*/ 5062 h 10750"/>
                  <a:gd name="T46" fmla="*/ 3811 w 12125"/>
                  <a:gd name="T47" fmla="*/ 5594 h 10750"/>
                  <a:gd name="T48" fmla="*/ 4124 w 12125"/>
                  <a:gd name="T49" fmla="*/ 6094 h 10750"/>
                  <a:gd name="T50" fmla="*/ 4436 w 12125"/>
                  <a:gd name="T51" fmla="*/ 6625 h 10750"/>
                  <a:gd name="T52" fmla="*/ 4499 w 12125"/>
                  <a:gd name="T53" fmla="*/ 6719 h 10750"/>
                  <a:gd name="T54" fmla="*/ 4499 w 12125"/>
                  <a:gd name="T55" fmla="*/ 6719 h 10750"/>
                  <a:gd name="T56" fmla="*/ 4686 w 12125"/>
                  <a:gd name="T57" fmla="*/ 7062 h 10750"/>
                  <a:gd name="T58" fmla="*/ 4717 w 12125"/>
                  <a:gd name="T59" fmla="*/ 7125 h 10750"/>
                  <a:gd name="T60" fmla="*/ 4811 w 12125"/>
                  <a:gd name="T61" fmla="*/ 7281 h 10750"/>
                  <a:gd name="T62" fmla="*/ 5030 w 12125"/>
                  <a:gd name="T63" fmla="*/ 7625 h 10750"/>
                  <a:gd name="T64" fmla="*/ 5030 w 12125"/>
                  <a:gd name="T65" fmla="*/ 7656 h 10750"/>
                  <a:gd name="T66" fmla="*/ 5124 w 12125"/>
                  <a:gd name="T67" fmla="*/ 7781 h 10750"/>
                  <a:gd name="T68" fmla="*/ 5155 w 12125"/>
                  <a:gd name="T69" fmla="*/ 7844 h 10750"/>
                  <a:gd name="T70" fmla="*/ 5217 w 12125"/>
                  <a:gd name="T71" fmla="*/ 7969 h 10750"/>
                  <a:gd name="T72" fmla="*/ 5249 w 12125"/>
                  <a:gd name="T73" fmla="*/ 8000 h 10750"/>
                  <a:gd name="T74" fmla="*/ 5405 w 12125"/>
                  <a:gd name="T75" fmla="*/ 8249 h 10750"/>
                  <a:gd name="T76" fmla="*/ 5405 w 12125"/>
                  <a:gd name="T77" fmla="*/ 8249 h 10750"/>
                  <a:gd name="T78" fmla="*/ 6842 w 12125"/>
                  <a:gd name="T79" fmla="*/ 10718 h 10750"/>
                  <a:gd name="T80" fmla="*/ 6936 w 12125"/>
                  <a:gd name="T81" fmla="*/ 10749 h 10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25" h="10750">
                    <a:moveTo>
                      <a:pt x="6936" y="10749"/>
                    </a:moveTo>
                    <a:lnTo>
                      <a:pt x="6936" y="10749"/>
                    </a:lnTo>
                    <a:cubicBezTo>
                      <a:pt x="8374" y="10749"/>
                      <a:pt x="9842" y="10749"/>
                      <a:pt x="11311" y="10749"/>
                    </a:cubicBezTo>
                    <a:cubicBezTo>
                      <a:pt x="11436" y="10749"/>
                      <a:pt x="11561" y="10718"/>
                      <a:pt x="11686" y="10686"/>
                    </a:cubicBezTo>
                    <a:cubicBezTo>
                      <a:pt x="11749" y="10655"/>
                      <a:pt x="11842" y="10593"/>
                      <a:pt x="11905" y="10530"/>
                    </a:cubicBezTo>
                    <a:cubicBezTo>
                      <a:pt x="12124" y="10311"/>
                      <a:pt x="12124" y="10030"/>
                      <a:pt x="12092" y="9718"/>
                    </a:cubicBezTo>
                    <a:cubicBezTo>
                      <a:pt x="12092" y="9718"/>
                      <a:pt x="12061" y="9686"/>
                      <a:pt x="12061" y="9655"/>
                    </a:cubicBezTo>
                    <a:cubicBezTo>
                      <a:pt x="10311" y="6656"/>
                      <a:pt x="8561" y="3687"/>
                      <a:pt x="6811" y="687"/>
                    </a:cubicBezTo>
                    <a:cubicBezTo>
                      <a:pt x="6530" y="250"/>
                      <a:pt x="6123" y="0"/>
                      <a:pt x="5624" y="0"/>
                    </a:cubicBezTo>
                    <a:cubicBezTo>
                      <a:pt x="4061" y="0"/>
                      <a:pt x="2468" y="31"/>
                      <a:pt x="906" y="31"/>
                    </a:cubicBezTo>
                    <a:cubicBezTo>
                      <a:pt x="718" y="31"/>
                      <a:pt x="562" y="31"/>
                      <a:pt x="406" y="94"/>
                    </a:cubicBezTo>
                    <a:cubicBezTo>
                      <a:pt x="281" y="156"/>
                      <a:pt x="125" y="219"/>
                      <a:pt x="0" y="312"/>
                    </a:cubicBezTo>
                    <a:cubicBezTo>
                      <a:pt x="31" y="312"/>
                      <a:pt x="62" y="312"/>
                      <a:pt x="62" y="312"/>
                    </a:cubicBezTo>
                    <a:cubicBezTo>
                      <a:pt x="312" y="281"/>
                      <a:pt x="500" y="312"/>
                      <a:pt x="687" y="437"/>
                    </a:cubicBezTo>
                    <a:cubicBezTo>
                      <a:pt x="875" y="594"/>
                      <a:pt x="1000" y="750"/>
                      <a:pt x="1125" y="937"/>
                    </a:cubicBezTo>
                    <a:cubicBezTo>
                      <a:pt x="1218" y="1125"/>
                      <a:pt x="1312" y="1281"/>
                      <a:pt x="1406" y="1469"/>
                    </a:cubicBezTo>
                    <a:cubicBezTo>
                      <a:pt x="1531" y="1625"/>
                      <a:pt x="1625" y="1812"/>
                      <a:pt x="1718" y="1969"/>
                    </a:cubicBezTo>
                    <a:cubicBezTo>
                      <a:pt x="1812" y="2156"/>
                      <a:pt x="1906" y="2312"/>
                      <a:pt x="2031" y="2500"/>
                    </a:cubicBezTo>
                    <a:cubicBezTo>
                      <a:pt x="2125" y="2656"/>
                      <a:pt x="2218" y="2844"/>
                      <a:pt x="2312" y="3000"/>
                    </a:cubicBezTo>
                    <a:cubicBezTo>
                      <a:pt x="2406" y="3187"/>
                      <a:pt x="2531" y="3344"/>
                      <a:pt x="2625" y="3531"/>
                    </a:cubicBezTo>
                    <a:cubicBezTo>
                      <a:pt x="2718" y="3687"/>
                      <a:pt x="2812" y="3875"/>
                      <a:pt x="2906" y="4031"/>
                    </a:cubicBezTo>
                    <a:cubicBezTo>
                      <a:pt x="3031" y="4219"/>
                      <a:pt x="3125" y="4375"/>
                      <a:pt x="3217" y="4562"/>
                    </a:cubicBezTo>
                    <a:cubicBezTo>
                      <a:pt x="3311" y="4719"/>
                      <a:pt x="3436" y="4906"/>
                      <a:pt x="3530" y="5062"/>
                    </a:cubicBezTo>
                    <a:cubicBezTo>
                      <a:pt x="3624" y="5250"/>
                      <a:pt x="3717" y="5406"/>
                      <a:pt x="3811" y="5594"/>
                    </a:cubicBezTo>
                    <a:cubicBezTo>
                      <a:pt x="3936" y="5750"/>
                      <a:pt x="4030" y="5937"/>
                      <a:pt x="4124" y="6094"/>
                    </a:cubicBezTo>
                    <a:cubicBezTo>
                      <a:pt x="4217" y="6281"/>
                      <a:pt x="4342" y="6437"/>
                      <a:pt x="4436" y="6625"/>
                    </a:cubicBezTo>
                    <a:cubicBezTo>
                      <a:pt x="4436" y="6656"/>
                      <a:pt x="4467" y="6687"/>
                      <a:pt x="4499" y="6719"/>
                    </a:cubicBezTo>
                    <a:lnTo>
                      <a:pt x="4499" y="6719"/>
                    </a:lnTo>
                    <a:cubicBezTo>
                      <a:pt x="4686" y="7062"/>
                      <a:pt x="4686" y="7062"/>
                      <a:pt x="4686" y="7062"/>
                    </a:cubicBezTo>
                    <a:cubicBezTo>
                      <a:pt x="4717" y="7094"/>
                      <a:pt x="4717" y="7094"/>
                      <a:pt x="4717" y="7125"/>
                    </a:cubicBezTo>
                    <a:cubicBezTo>
                      <a:pt x="4749" y="7187"/>
                      <a:pt x="4780" y="7219"/>
                      <a:pt x="4811" y="7281"/>
                    </a:cubicBezTo>
                    <a:cubicBezTo>
                      <a:pt x="5030" y="7625"/>
                      <a:pt x="5030" y="7625"/>
                      <a:pt x="5030" y="7625"/>
                    </a:cubicBezTo>
                    <a:cubicBezTo>
                      <a:pt x="5030" y="7656"/>
                      <a:pt x="5030" y="7656"/>
                      <a:pt x="5030" y="7656"/>
                    </a:cubicBezTo>
                    <a:cubicBezTo>
                      <a:pt x="5124" y="7781"/>
                      <a:pt x="5124" y="7781"/>
                      <a:pt x="5124" y="7781"/>
                    </a:cubicBezTo>
                    <a:cubicBezTo>
                      <a:pt x="5124" y="7812"/>
                      <a:pt x="5124" y="7812"/>
                      <a:pt x="5155" y="7844"/>
                    </a:cubicBezTo>
                    <a:cubicBezTo>
                      <a:pt x="5217" y="7969"/>
                      <a:pt x="5217" y="7969"/>
                      <a:pt x="5217" y="7969"/>
                    </a:cubicBezTo>
                    <a:cubicBezTo>
                      <a:pt x="5249" y="8000"/>
                      <a:pt x="5249" y="8000"/>
                      <a:pt x="5249" y="8000"/>
                    </a:cubicBezTo>
                    <a:cubicBezTo>
                      <a:pt x="5405" y="8249"/>
                      <a:pt x="5405" y="8249"/>
                      <a:pt x="5405" y="8249"/>
                    </a:cubicBezTo>
                    <a:lnTo>
                      <a:pt x="5405" y="8249"/>
                    </a:lnTo>
                    <a:cubicBezTo>
                      <a:pt x="5874" y="9093"/>
                      <a:pt x="6374" y="9905"/>
                      <a:pt x="6842" y="10718"/>
                    </a:cubicBezTo>
                    <a:cubicBezTo>
                      <a:pt x="6874" y="10749"/>
                      <a:pt x="6905" y="10749"/>
                      <a:pt x="6936" y="10749"/>
                    </a:cubicBezTo>
                  </a:path>
                </a:pathLst>
              </a:custGeom>
              <a:solidFill>
                <a:srgbClr val="8DA6B1">
                  <a:lumMod val="50000"/>
                </a:srgbClr>
              </a:solidFill>
              <a:ln>
                <a:noFill/>
              </a:ln>
              <a:effectLst/>
            </p:spPr>
            <p:txBody>
              <a:bodyPr wrap="none" anchor="ctr"/>
              <a:lstStyle/>
              <a:p>
                <a:pPr>
                  <a:defRPr/>
                </a:pPr>
                <a:endParaRPr lang="en-US" kern="0">
                  <a:solidFill>
                    <a:sysClr val="windowText" lastClr="000000"/>
                  </a:solidFill>
                </a:endParaRPr>
              </a:p>
            </p:txBody>
          </p:sp>
          <p:grpSp>
            <p:nvGrpSpPr>
              <p:cNvPr id="201" name="Group 200"/>
              <p:cNvGrpSpPr/>
              <p:nvPr/>
            </p:nvGrpSpPr>
            <p:grpSpPr bwMode="auto">
              <a:xfrm>
                <a:off x="7963061" y="1559613"/>
                <a:ext cx="537193" cy="554590"/>
                <a:chOff x="3962426" y="2586788"/>
                <a:chExt cx="1242434" cy="1282677"/>
              </a:xfrm>
              <a:solidFill>
                <a:srgbClr val="FFFFFF"/>
              </a:solidFill>
            </p:grpSpPr>
            <p:sp>
              <p:nvSpPr>
                <p:cNvPr id="225" name="object 75"/>
                <p:cNvSpPr/>
                <p:nvPr/>
              </p:nvSpPr>
              <p:spPr bwMode="auto">
                <a:xfrm>
                  <a:off x="4443429" y="3284162"/>
                  <a:ext cx="80586" cy="78218"/>
                </a:xfrm>
                <a:custGeom>
                  <a:avLst/>
                  <a:gdLst/>
                  <a:ahLst/>
                  <a:cxnLst/>
                  <a:rect l="l" t="t" r="r" b="b"/>
                  <a:pathLst>
                    <a:path w="88646" h="88646">
                      <a:moveTo>
                        <a:pt x="76123" y="0"/>
                      </a:moveTo>
                      <a:lnTo>
                        <a:pt x="5638" y="0"/>
                      </a:lnTo>
                      <a:lnTo>
                        <a:pt x="0" y="5638"/>
                      </a:lnTo>
                      <a:lnTo>
                        <a:pt x="0" y="83007"/>
                      </a:lnTo>
                      <a:lnTo>
                        <a:pt x="5638" y="88646"/>
                      </a:lnTo>
                      <a:lnTo>
                        <a:pt x="83007" y="88646"/>
                      </a:lnTo>
                      <a:lnTo>
                        <a:pt x="88645" y="83007"/>
                      </a:lnTo>
                      <a:lnTo>
                        <a:pt x="88645"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6" name="object 76"/>
                <p:cNvSpPr/>
                <p:nvPr/>
              </p:nvSpPr>
              <p:spPr bwMode="auto">
                <a:xfrm>
                  <a:off x="4559540" y="3284162"/>
                  <a:ext cx="80586" cy="78218"/>
                </a:xfrm>
                <a:custGeom>
                  <a:avLst/>
                  <a:gdLst/>
                  <a:ahLst/>
                  <a:cxnLst/>
                  <a:rect l="l" t="t" r="r" b="b"/>
                  <a:pathLst>
                    <a:path w="88646" h="88646">
                      <a:moveTo>
                        <a:pt x="76111" y="0"/>
                      </a:moveTo>
                      <a:lnTo>
                        <a:pt x="5638" y="0"/>
                      </a:lnTo>
                      <a:lnTo>
                        <a:pt x="0" y="5638"/>
                      </a:lnTo>
                      <a:lnTo>
                        <a:pt x="0" y="83007"/>
                      </a:lnTo>
                      <a:lnTo>
                        <a:pt x="5638" y="88646"/>
                      </a:lnTo>
                      <a:lnTo>
                        <a:pt x="83007" y="88646"/>
                      </a:lnTo>
                      <a:lnTo>
                        <a:pt x="88645" y="83007"/>
                      </a:lnTo>
                      <a:lnTo>
                        <a:pt x="88645" y="5638"/>
                      </a:lnTo>
                      <a:lnTo>
                        <a:pt x="83007" y="0"/>
                      </a:lnTo>
                      <a:lnTo>
                        <a:pt x="76111"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7" name="object 77"/>
                <p:cNvSpPr/>
                <p:nvPr/>
              </p:nvSpPr>
              <p:spPr bwMode="auto">
                <a:xfrm>
                  <a:off x="4443429" y="3396855"/>
                  <a:ext cx="80586" cy="78227"/>
                </a:xfrm>
                <a:custGeom>
                  <a:avLst/>
                  <a:gdLst/>
                  <a:ahLst/>
                  <a:cxnLst/>
                  <a:rect l="l" t="t" r="r" b="b"/>
                  <a:pathLst>
                    <a:path w="88646" h="88658">
                      <a:moveTo>
                        <a:pt x="76123" y="0"/>
                      </a:moveTo>
                      <a:lnTo>
                        <a:pt x="5638" y="0"/>
                      </a:lnTo>
                      <a:lnTo>
                        <a:pt x="0" y="5638"/>
                      </a:lnTo>
                      <a:lnTo>
                        <a:pt x="0" y="83019"/>
                      </a:lnTo>
                      <a:lnTo>
                        <a:pt x="5638" y="88658"/>
                      </a:lnTo>
                      <a:lnTo>
                        <a:pt x="83007" y="88658"/>
                      </a:lnTo>
                      <a:lnTo>
                        <a:pt x="88645" y="83019"/>
                      </a:lnTo>
                      <a:lnTo>
                        <a:pt x="88645"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8" name="object 78"/>
                <p:cNvSpPr/>
                <p:nvPr/>
              </p:nvSpPr>
              <p:spPr bwMode="auto">
                <a:xfrm>
                  <a:off x="4559540" y="3396855"/>
                  <a:ext cx="80586" cy="78227"/>
                </a:xfrm>
                <a:custGeom>
                  <a:avLst/>
                  <a:gdLst/>
                  <a:ahLst/>
                  <a:cxnLst/>
                  <a:rect l="l" t="t" r="r" b="b"/>
                  <a:pathLst>
                    <a:path w="88646" h="88658">
                      <a:moveTo>
                        <a:pt x="76111" y="0"/>
                      </a:moveTo>
                      <a:lnTo>
                        <a:pt x="5638" y="0"/>
                      </a:lnTo>
                      <a:lnTo>
                        <a:pt x="0" y="5638"/>
                      </a:lnTo>
                      <a:lnTo>
                        <a:pt x="0" y="83019"/>
                      </a:lnTo>
                      <a:lnTo>
                        <a:pt x="5638" y="88658"/>
                      </a:lnTo>
                      <a:lnTo>
                        <a:pt x="83007" y="88658"/>
                      </a:lnTo>
                      <a:lnTo>
                        <a:pt x="88645" y="83019"/>
                      </a:lnTo>
                      <a:lnTo>
                        <a:pt x="88645" y="5638"/>
                      </a:lnTo>
                      <a:lnTo>
                        <a:pt x="83007" y="0"/>
                      </a:lnTo>
                      <a:lnTo>
                        <a:pt x="76111"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9" name="object 79"/>
                <p:cNvSpPr/>
                <p:nvPr/>
              </p:nvSpPr>
              <p:spPr bwMode="auto">
                <a:xfrm>
                  <a:off x="4674797" y="3284162"/>
                  <a:ext cx="80597" cy="78218"/>
                </a:xfrm>
                <a:custGeom>
                  <a:avLst/>
                  <a:gdLst/>
                  <a:ahLst/>
                  <a:cxnLst/>
                  <a:rect l="l" t="t" r="r" b="b"/>
                  <a:pathLst>
                    <a:path w="88658" h="88646">
                      <a:moveTo>
                        <a:pt x="76123" y="0"/>
                      </a:moveTo>
                      <a:lnTo>
                        <a:pt x="5626" y="0"/>
                      </a:lnTo>
                      <a:lnTo>
                        <a:pt x="0" y="5638"/>
                      </a:lnTo>
                      <a:lnTo>
                        <a:pt x="0" y="83007"/>
                      </a:lnTo>
                      <a:lnTo>
                        <a:pt x="5626" y="88646"/>
                      </a:lnTo>
                      <a:lnTo>
                        <a:pt x="83007" y="88646"/>
                      </a:lnTo>
                      <a:lnTo>
                        <a:pt x="88658" y="83007"/>
                      </a:lnTo>
                      <a:lnTo>
                        <a:pt x="88658"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0" name="object 80"/>
                <p:cNvSpPr/>
                <p:nvPr/>
              </p:nvSpPr>
              <p:spPr bwMode="auto">
                <a:xfrm>
                  <a:off x="4790291" y="3060504"/>
                  <a:ext cx="229152" cy="222414"/>
                </a:xfrm>
                <a:custGeom>
                  <a:avLst/>
                  <a:gdLst/>
                  <a:ahLst/>
                  <a:cxnLst/>
                  <a:rect l="l" t="t" r="r" b="b"/>
                  <a:pathLst>
                    <a:path w="252069" h="252069">
                      <a:moveTo>
                        <a:pt x="216471" y="0"/>
                      </a:moveTo>
                      <a:lnTo>
                        <a:pt x="35598" y="0"/>
                      </a:lnTo>
                      <a:lnTo>
                        <a:pt x="22122" y="2662"/>
                      </a:lnTo>
                      <a:lnTo>
                        <a:pt x="10631" y="10280"/>
                      </a:lnTo>
                      <a:lnTo>
                        <a:pt x="2857" y="21658"/>
                      </a:lnTo>
                      <a:lnTo>
                        <a:pt x="0" y="35598"/>
                      </a:lnTo>
                      <a:lnTo>
                        <a:pt x="0" y="216458"/>
                      </a:lnTo>
                      <a:lnTo>
                        <a:pt x="2665" y="229943"/>
                      </a:lnTo>
                      <a:lnTo>
                        <a:pt x="10283" y="241435"/>
                      </a:lnTo>
                      <a:lnTo>
                        <a:pt x="21660" y="249210"/>
                      </a:lnTo>
                      <a:lnTo>
                        <a:pt x="35598" y="252069"/>
                      </a:lnTo>
                      <a:lnTo>
                        <a:pt x="216471" y="252069"/>
                      </a:lnTo>
                      <a:lnTo>
                        <a:pt x="229954" y="249402"/>
                      </a:lnTo>
                      <a:lnTo>
                        <a:pt x="241441" y="241779"/>
                      </a:lnTo>
                      <a:lnTo>
                        <a:pt x="249212" y="230398"/>
                      </a:lnTo>
                      <a:lnTo>
                        <a:pt x="252069" y="216458"/>
                      </a:lnTo>
                      <a:lnTo>
                        <a:pt x="252069" y="35598"/>
                      </a:lnTo>
                      <a:lnTo>
                        <a:pt x="249407" y="22122"/>
                      </a:lnTo>
                      <a:lnTo>
                        <a:pt x="241789" y="10631"/>
                      </a:lnTo>
                      <a:lnTo>
                        <a:pt x="230411" y="2857"/>
                      </a:lnTo>
                      <a:lnTo>
                        <a:pt x="216471"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1" name="object 81"/>
                <p:cNvSpPr/>
                <p:nvPr/>
              </p:nvSpPr>
              <p:spPr bwMode="auto">
                <a:xfrm>
                  <a:off x="4559540" y="3509002"/>
                  <a:ext cx="80586" cy="78227"/>
                </a:xfrm>
                <a:custGeom>
                  <a:avLst/>
                  <a:gdLst/>
                  <a:ahLst/>
                  <a:cxnLst/>
                  <a:rect l="l" t="t" r="r" b="b"/>
                  <a:pathLst>
                    <a:path w="88646" h="88658">
                      <a:moveTo>
                        <a:pt x="76111" y="0"/>
                      </a:moveTo>
                      <a:lnTo>
                        <a:pt x="5638" y="0"/>
                      </a:lnTo>
                      <a:lnTo>
                        <a:pt x="0" y="5638"/>
                      </a:lnTo>
                      <a:lnTo>
                        <a:pt x="0" y="83019"/>
                      </a:lnTo>
                      <a:lnTo>
                        <a:pt x="5638" y="88658"/>
                      </a:lnTo>
                      <a:lnTo>
                        <a:pt x="83007" y="88658"/>
                      </a:lnTo>
                      <a:lnTo>
                        <a:pt x="88645" y="83019"/>
                      </a:lnTo>
                      <a:lnTo>
                        <a:pt x="88645" y="5638"/>
                      </a:lnTo>
                      <a:lnTo>
                        <a:pt x="83007" y="0"/>
                      </a:lnTo>
                      <a:lnTo>
                        <a:pt x="76111"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2" name="object 82"/>
                <p:cNvSpPr/>
                <p:nvPr/>
              </p:nvSpPr>
              <p:spPr bwMode="auto">
                <a:xfrm>
                  <a:off x="4674797" y="3509002"/>
                  <a:ext cx="80597" cy="78227"/>
                </a:xfrm>
                <a:custGeom>
                  <a:avLst/>
                  <a:gdLst/>
                  <a:ahLst/>
                  <a:cxnLst/>
                  <a:rect l="l" t="t" r="r" b="b"/>
                  <a:pathLst>
                    <a:path w="88658" h="88658">
                      <a:moveTo>
                        <a:pt x="76123" y="0"/>
                      </a:moveTo>
                      <a:lnTo>
                        <a:pt x="5626" y="0"/>
                      </a:lnTo>
                      <a:lnTo>
                        <a:pt x="0" y="5638"/>
                      </a:lnTo>
                      <a:lnTo>
                        <a:pt x="0" y="83019"/>
                      </a:lnTo>
                      <a:lnTo>
                        <a:pt x="5626" y="88658"/>
                      </a:lnTo>
                      <a:lnTo>
                        <a:pt x="83007" y="88658"/>
                      </a:lnTo>
                      <a:lnTo>
                        <a:pt x="88658" y="83019"/>
                      </a:lnTo>
                      <a:lnTo>
                        <a:pt x="88658"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3" name="object 83"/>
                <p:cNvSpPr/>
                <p:nvPr/>
              </p:nvSpPr>
              <p:spPr bwMode="auto">
                <a:xfrm>
                  <a:off x="4443429" y="3621133"/>
                  <a:ext cx="80586" cy="78227"/>
                </a:xfrm>
                <a:custGeom>
                  <a:avLst/>
                  <a:gdLst/>
                  <a:ahLst/>
                  <a:cxnLst/>
                  <a:rect l="l" t="t" r="r" b="b"/>
                  <a:pathLst>
                    <a:path w="88646" h="88658">
                      <a:moveTo>
                        <a:pt x="76123" y="0"/>
                      </a:moveTo>
                      <a:lnTo>
                        <a:pt x="5638" y="0"/>
                      </a:lnTo>
                      <a:lnTo>
                        <a:pt x="0" y="5638"/>
                      </a:lnTo>
                      <a:lnTo>
                        <a:pt x="0" y="83019"/>
                      </a:lnTo>
                      <a:lnTo>
                        <a:pt x="5638" y="88658"/>
                      </a:lnTo>
                      <a:lnTo>
                        <a:pt x="83007" y="88658"/>
                      </a:lnTo>
                      <a:lnTo>
                        <a:pt x="88645" y="83019"/>
                      </a:lnTo>
                      <a:lnTo>
                        <a:pt x="88645"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4" name="object 84"/>
                <p:cNvSpPr/>
                <p:nvPr/>
              </p:nvSpPr>
              <p:spPr bwMode="auto">
                <a:xfrm>
                  <a:off x="4559540" y="3621133"/>
                  <a:ext cx="80586" cy="78227"/>
                </a:xfrm>
                <a:custGeom>
                  <a:avLst/>
                  <a:gdLst/>
                  <a:ahLst/>
                  <a:cxnLst/>
                  <a:rect l="l" t="t" r="r" b="b"/>
                  <a:pathLst>
                    <a:path w="88646" h="88658">
                      <a:moveTo>
                        <a:pt x="76111" y="0"/>
                      </a:moveTo>
                      <a:lnTo>
                        <a:pt x="5638" y="0"/>
                      </a:lnTo>
                      <a:lnTo>
                        <a:pt x="0" y="5638"/>
                      </a:lnTo>
                      <a:lnTo>
                        <a:pt x="0" y="83019"/>
                      </a:lnTo>
                      <a:lnTo>
                        <a:pt x="5638" y="88658"/>
                      </a:lnTo>
                      <a:lnTo>
                        <a:pt x="83007" y="88658"/>
                      </a:lnTo>
                      <a:lnTo>
                        <a:pt x="88645" y="83019"/>
                      </a:lnTo>
                      <a:lnTo>
                        <a:pt x="88645" y="5638"/>
                      </a:lnTo>
                      <a:lnTo>
                        <a:pt x="83007" y="0"/>
                      </a:lnTo>
                      <a:lnTo>
                        <a:pt x="76111"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5" name="object 85"/>
                <p:cNvSpPr/>
                <p:nvPr/>
              </p:nvSpPr>
              <p:spPr bwMode="auto">
                <a:xfrm>
                  <a:off x="4674797" y="3621133"/>
                  <a:ext cx="80597" cy="78227"/>
                </a:xfrm>
                <a:custGeom>
                  <a:avLst/>
                  <a:gdLst/>
                  <a:ahLst/>
                  <a:cxnLst/>
                  <a:rect l="l" t="t" r="r" b="b"/>
                  <a:pathLst>
                    <a:path w="88658" h="88658">
                      <a:moveTo>
                        <a:pt x="76123" y="0"/>
                      </a:moveTo>
                      <a:lnTo>
                        <a:pt x="5626" y="0"/>
                      </a:lnTo>
                      <a:lnTo>
                        <a:pt x="0" y="5638"/>
                      </a:lnTo>
                      <a:lnTo>
                        <a:pt x="0" y="83019"/>
                      </a:lnTo>
                      <a:lnTo>
                        <a:pt x="5626" y="88658"/>
                      </a:lnTo>
                      <a:lnTo>
                        <a:pt x="83007" y="88658"/>
                      </a:lnTo>
                      <a:lnTo>
                        <a:pt x="88658" y="83019"/>
                      </a:lnTo>
                      <a:lnTo>
                        <a:pt x="88658" y="5638"/>
                      </a:lnTo>
                      <a:lnTo>
                        <a:pt x="83007" y="0"/>
                      </a:lnTo>
                      <a:lnTo>
                        <a:pt x="76123"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6" name="object 86"/>
                <p:cNvSpPr/>
                <p:nvPr/>
              </p:nvSpPr>
              <p:spPr bwMode="auto">
                <a:xfrm>
                  <a:off x="4294000" y="3127444"/>
                  <a:ext cx="610820" cy="742021"/>
                </a:xfrm>
                <a:custGeom>
                  <a:avLst/>
                  <a:gdLst/>
                  <a:ahLst/>
                  <a:cxnLst/>
                  <a:rect l="l" t="t" r="r" b="b"/>
                  <a:pathLst>
                    <a:path w="671906" h="840955">
                      <a:moveTo>
                        <a:pt x="587946" y="731266"/>
                      </a:moveTo>
                      <a:lnTo>
                        <a:pt x="83959" y="731266"/>
                      </a:lnTo>
                      <a:lnTo>
                        <a:pt x="309460" y="771550"/>
                      </a:lnTo>
                      <a:lnTo>
                        <a:pt x="316636" y="764374"/>
                      </a:lnTo>
                      <a:lnTo>
                        <a:pt x="361873" y="764374"/>
                      </a:lnTo>
                      <a:lnTo>
                        <a:pt x="369049" y="771550"/>
                      </a:lnTo>
                      <a:lnTo>
                        <a:pt x="369049" y="789279"/>
                      </a:lnTo>
                      <a:lnTo>
                        <a:pt x="361873" y="796455"/>
                      </a:lnTo>
                      <a:lnTo>
                        <a:pt x="316636" y="796455"/>
                      </a:lnTo>
                      <a:lnTo>
                        <a:pt x="592137" y="840955"/>
                      </a:lnTo>
                      <a:lnTo>
                        <a:pt x="621752" y="835885"/>
                      </a:lnTo>
                      <a:lnTo>
                        <a:pt x="646346" y="821987"/>
                      </a:lnTo>
                      <a:lnTo>
                        <a:pt x="663711" y="801227"/>
                      </a:lnTo>
                      <a:lnTo>
                        <a:pt x="671644" y="775573"/>
                      </a:lnTo>
                      <a:lnTo>
                        <a:pt x="671906" y="769772"/>
                      </a:lnTo>
                      <a:lnTo>
                        <a:pt x="671906" y="206540"/>
                      </a:lnTo>
                      <a:lnTo>
                        <a:pt x="587946" y="206540"/>
                      </a:lnTo>
                      <a:lnTo>
                        <a:pt x="587946" y="731266"/>
                      </a:lnTo>
                      <a:close/>
                    </a:path>
                    <a:path w="671906" h="840955">
                      <a:moveTo>
                        <a:pt x="83959" y="83972"/>
                      </a:moveTo>
                      <a:lnTo>
                        <a:pt x="515581" y="83972"/>
                      </a:lnTo>
                      <a:lnTo>
                        <a:pt x="515581" y="0"/>
                      </a:lnTo>
                      <a:lnTo>
                        <a:pt x="79755" y="0"/>
                      </a:lnTo>
                      <a:lnTo>
                        <a:pt x="50137" y="5071"/>
                      </a:lnTo>
                      <a:lnTo>
                        <a:pt x="25546" y="18972"/>
                      </a:lnTo>
                      <a:lnTo>
                        <a:pt x="2905" y="52074"/>
                      </a:lnTo>
                      <a:lnTo>
                        <a:pt x="0" y="71170"/>
                      </a:lnTo>
                      <a:lnTo>
                        <a:pt x="0" y="769772"/>
                      </a:lnTo>
                      <a:lnTo>
                        <a:pt x="12369" y="807861"/>
                      </a:lnTo>
                      <a:lnTo>
                        <a:pt x="44518" y="833647"/>
                      </a:lnTo>
                      <a:lnTo>
                        <a:pt x="73267" y="840723"/>
                      </a:lnTo>
                      <a:lnTo>
                        <a:pt x="79755" y="840955"/>
                      </a:lnTo>
                      <a:lnTo>
                        <a:pt x="592137" y="840955"/>
                      </a:lnTo>
                      <a:lnTo>
                        <a:pt x="316636" y="796455"/>
                      </a:lnTo>
                      <a:lnTo>
                        <a:pt x="309460" y="789279"/>
                      </a:lnTo>
                      <a:lnTo>
                        <a:pt x="309460" y="771550"/>
                      </a:lnTo>
                      <a:lnTo>
                        <a:pt x="83959" y="731266"/>
                      </a:lnTo>
                      <a:lnTo>
                        <a:pt x="83959" y="83972"/>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7" name="object 74"/>
                <p:cNvSpPr/>
                <p:nvPr/>
              </p:nvSpPr>
              <p:spPr bwMode="auto">
                <a:xfrm>
                  <a:off x="4211381" y="2678018"/>
                  <a:ext cx="76372" cy="74138"/>
                </a:xfrm>
                <a:custGeom>
                  <a:avLst/>
                  <a:gdLst/>
                  <a:ahLst/>
                  <a:cxnLst/>
                  <a:rect l="l" t="t" r="r" b="b"/>
                  <a:pathLst>
                    <a:path w="84010" h="84023">
                      <a:moveTo>
                        <a:pt x="84010" y="72148"/>
                      </a:moveTo>
                      <a:lnTo>
                        <a:pt x="84010" y="5333"/>
                      </a:lnTo>
                      <a:lnTo>
                        <a:pt x="78676" y="0"/>
                      </a:lnTo>
                      <a:lnTo>
                        <a:pt x="5334" y="0"/>
                      </a:lnTo>
                      <a:lnTo>
                        <a:pt x="0" y="5333"/>
                      </a:lnTo>
                      <a:lnTo>
                        <a:pt x="0" y="78676"/>
                      </a:lnTo>
                      <a:lnTo>
                        <a:pt x="5334" y="84023"/>
                      </a:lnTo>
                      <a:lnTo>
                        <a:pt x="78676" y="84023"/>
                      </a:lnTo>
                      <a:lnTo>
                        <a:pt x="84010" y="78676"/>
                      </a:lnTo>
                      <a:lnTo>
                        <a:pt x="84010" y="72148"/>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8" name="object 73"/>
                <p:cNvSpPr/>
                <p:nvPr/>
              </p:nvSpPr>
              <p:spPr bwMode="auto">
                <a:xfrm>
                  <a:off x="4290852" y="2807729"/>
                  <a:ext cx="152781" cy="148276"/>
                </a:xfrm>
                <a:custGeom>
                  <a:avLst/>
                  <a:gdLst/>
                  <a:ahLst/>
                  <a:cxnLst/>
                  <a:rect l="l" t="t" r="r" b="b"/>
                  <a:pathLst>
                    <a:path w="168059" h="168046">
                      <a:moveTo>
                        <a:pt x="168059" y="144310"/>
                      </a:moveTo>
                      <a:lnTo>
                        <a:pt x="168059" y="23736"/>
                      </a:lnTo>
                      <a:lnTo>
                        <a:pt x="166281" y="14747"/>
                      </a:lnTo>
                      <a:lnTo>
                        <a:pt x="157671" y="4136"/>
                      </a:lnTo>
                      <a:lnTo>
                        <a:pt x="144322" y="0"/>
                      </a:lnTo>
                      <a:lnTo>
                        <a:pt x="23749" y="0"/>
                      </a:lnTo>
                      <a:lnTo>
                        <a:pt x="14751" y="1780"/>
                      </a:lnTo>
                      <a:lnTo>
                        <a:pt x="4138" y="10390"/>
                      </a:lnTo>
                      <a:lnTo>
                        <a:pt x="0" y="23736"/>
                      </a:lnTo>
                      <a:lnTo>
                        <a:pt x="0" y="144310"/>
                      </a:lnTo>
                      <a:lnTo>
                        <a:pt x="1782" y="153306"/>
                      </a:lnTo>
                      <a:lnTo>
                        <a:pt x="10399" y="163911"/>
                      </a:lnTo>
                      <a:lnTo>
                        <a:pt x="23749" y="168046"/>
                      </a:lnTo>
                      <a:lnTo>
                        <a:pt x="144322" y="168046"/>
                      </a:lnTo>
                      <a:lnTo>
                        <a:pt x="153311" y="166268"/>
                      </a:lnTo>
                      <a:lnTo>
                        <a:pt x="163922" y="157658"/>
                      </a:lnTo>
                      <a:lnTo>
                        <a:pt x="168059" y="14431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39" name="object 72"/>
                <p:cNvSpPr/>
                <p:nvPr/>
              </p:nvSpPr>
              <p:spPr bwMode="auto">
                <a:xfrm>
                  <a:off x="5052091" y="2862453"/>
                  <a:ext cx="152769" cy="148276"/>
                </a:xfrm>
                <a:custGeom>
                  <a:avLst/>
                  <a:gdLst/>
                  <a:ahLst/>
                  <a:cxnLst/>
                  <a:rect l="l" t="t" r="r" b="b"/>
                  <a:pathLst>
                    <a:path w="168046" h="168046">
                      <a:moveTo>
                        <a:pt x="168046" y="144310"/>
                      </a:moveTo>
                      <a:lnTo>
                        <a:pt x="168046" y="23736"/>
                      </a:lnTo>
                      <a:lnTo>
                        <a:pt x="166268" y="14747"/>
                      </a:lnTo>
                      <a:lnTo>
                        <a:pt x="157658" y="4136"/>
                      </a:lnTo>
                      <a:lnTo>
                        <a:pt x="144310" y="0"/>
                      </a:lnTo>
                      <a:lnTo>
                        <a:pt x="23736" y="0"/>
                      </a:lnTo>
                      <a:lnTo>
                        <a:pt x="14747" y="1777"/>
                      </a:lnTo>
                      <a:lnTo>
                        <a:pt x="4136" y="10387"/>
                      </a:lnTo>
                      <a:lnTo>
                        <a:pt x="0" y="23736"/>
                      </a:lnTo>
                      <a:lnTo>
                        <a:pt x="0" y="144310"/>
                      </a:lnTo>
                      <a:lnTo>
                        <a:pt x="1777" y="153299"/>
                      </a:lnTo>
                      <a:lnTo>
                        <a:pt x="10387" y="163909"/>
                      </a:lnTo>
                      <a:lnTo>
                        <a:pt x="23736" y="168046"/>
                      </a:lnTo>
                      <a:lnTo>
                        <a:pt x="144310" y="168046"/>
                      </a:lnTo>
                      <a:lnTo>
                        <a:pt x="153299" y="166268"/>
                      </a:lnTo>
                      <a:lnTo>
                        <a:pt x="163909" y="157658"/>
                      </a:lnTo>
                      <a:lnTo>
                        <a:pt x="168046" y="14431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0" name="object 71"/>
                <p:cNvSpPr/>
                <p:nvPr/>
              </p:nvSpPr>
              <p:spPr bwMode="auto">
                <a:xfrm>
                  <a:off x="4599286" y="2969480"/>
                  <a:ext cx="76386" cy="74138"/>
                </a:xfrm>
                <a:custGeom>
                  <a:avLst/>
                  <a:gdLst/>
                  <a:ahLst/>
                  <a:cxnLst/>
                  <a:rect l="l" t="t" r="r" b="b"/>
                  <a:pathLst>
                    <a:path w="84023" h="84023">
                      <a:moveTo>
                        <a:pt x="84023" y="72148"/>
                      </a:moveTo>
                      <a:lnTo>
                        <a:pt x="84023" y="5333"/>
                      </a:lnTo>
                      <a:lnTo>
                        <a:pt x="78689" y="0"/>
                      </a:lnTo>
                      <a:lnTo>
                        <a:pt x="5333" y="0"/>
                      </a:lnTo>
                      <a:lnTo>
                        <a:pt x="0" y="5333"/>
                      </a:lnTo>
                      <a:lnTo>
                        <a:pt x="0" y="78676"/>
                      </a:lnTo>
                      <a:lnTo>
                        <a:pt x="5333" y="84023"/>
                      </a:lnTo>
                      <a:lnTo>
                        <a:pt x="78689" y="84023"/>
                      </a:lnTo>
                      <a:lnTo>
                        <a:pt x="84023" y="78676"/>
                      </a:lnTo>
                      <a:lnTo>
                        <a:pt x="84023" y="72148"/>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1" name="object 70"/>
                <p:cNvSpPr/>
                <p:nvPr/>
              </p:nvSpPr>
              <p:spPr bwMode="auto">
                <a:xfrm>
                  <a:off x="4599288" y="2586788"/>
                  <a:ext cx="305536" cy="296552"/>
                </a:xfrm>
                <a:custGeom>
                  <a:avLst/>
                  <a:gdLst/>
                  <a:ahLst/>
                  <a:cxnLst/>
                  <a:rect l="l" t="t" r="r" b="b"/>
                  <a:pathLst>
                    <a:path w="336092" h="336092">
                      <a:moveTo>
                        <a:pt x="336092" y="288620"/>
                      </a:moveTo>
                      <a:lnTo>
                        <a:pt x="336092" y="47485"/>
                      </a:lnTo>
                      <a:lnTo>
                        <a:pt x="335906" y="43275"/>
                      </a:lnTo>
                      <a:lnTo>
                        <a:pt x="332534" y="29493"/>
                      </a:lnTo>
                      <a:lnTo>
                        <a:pt x="325445" y="17600"/>
                      </a:lnTo>
                      <a:lnTo>
                        <a:pt x="315314" y="8271"/>
                      </a:lnTo>
                      <a:lnTo>
                        <a:pt x="302814" y="2180"/>
                      </a:lnTo>
                      <a:lnTo>
                        <a:pt x="288620" y="0"/>
                      </a:lnTo>
                      <a:lnTo>
                        <a:pt x="47472" y="0"/>
                      </a:lnTo>
                      <a:lnTo>
                        <a:pt x="29487" y="3558"/>
                      </a:lnTo>
                      <a:lnTo>
                        <a:pt x="17598" y="10647"/>
                      </a:lnTo>
                      <a:lnTo>
                        <a:pt x="8271" y="20781"/>
                      </a:lnTo>
                      <a:lnTo>
                        <a:pt x="2180" y="33285"/>
                      </a:lnTo>
                      <a:lnTo>
                        <a:pt x="0" y="47485"/>
                      </a:lnTo>
                      <a:lnTo>
                        <a:pt x="0" y="288620"/>
                      </a:lnTo>
                      <a:lnTo>
                        <a:pt x="3555" y="306598"/>
                      </a:lnTo>
                      <a:lnTo>
                        <a:pt x="10643" y="318490"/>
                      </a:lnTo>
                      <a:lnTo>
                        <a:pt x="20775" y="327819"/>
                      </a:lnTo>
                      <a:lnTo>
                        <a:pt x="33276" y="333912"/>
                      </a:lnTo>
                      <a:lnTo>
                        <a:pt x="47472" y="336092"/>
                      </a:lnTo>
                      <a:lnTo>
                        <a:pt x="288620" y="336092"/>
                      </a:lnTo>
                      <a:lnTo>
                        <a:pt x="306598" y="332537"/>
                      </a:lnTo>
                      <a:lnTo>
                        <a:pt x="318490" y="325449"/>
                      </a:lnTo>
                      <a:lnTo>
                        <a:pt x="327819" y="315317"/>
                      </a:lnTo>
                      <a:lnTo>
                        <a:pt x="333912" y="302815"/>
                      </a:lnTo>
                      <a:lnTo>
                        <a:pt x="336092" y="28862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2" name="object 69"/>
                <p:cNvSpPr/>
                <p:nvPr/>
              </p:nvSpPr>
              <p:spPr bwMode="auto">
                <a:xfrm>
                  <a:off x="4076212" y="3354193"/>
                  <a:ext cx="152769" cy="148276"/>
                </a:xfrm>
                <a:custGeom>
                  <a:avLst/>
                  <a:gdLst/>
                  <a:ahLst/>
                  <a:cxnLst/>
                  <a:rect l="l" t="t" r="r" b="b"/>
                  <a:pathLst>
                    <a:path w="168046" h="168046">
                      <a:moveTo>
                        <a:pt x="168046" y="144310"/>
                      </a:moveTo>
                      <a:lnTo>
                        <a:pt x="168046" y="23748"/>
                      </a:lnTo>
                      <a:lnTo>
                        <a:pt x="166265" y="14745"/>
                      </a:lnTo>
                      <a:lnTo>
                        <a:pt x="157655" y="4135"/>
                      </a:lnTo>
                      <a:lnTo>
                        <a:pt x="144310" y="0"/>
                      </a:lnTo>
                      <a:lnTo>
                        <a:pt x="23736" y="0"/>
                      </a:lnTo>
                      <a:lnTo>
                        <a:pt x="14740" y="1780"/>
                      </a:lnTo>
                      <a:lnTo>
                        <a:pt x="4134" y="10393"/>
                      </a:lnTo>
                      <a:lnTo>
                        <a:pt x="0" y="23748"/>
                      </a:lnTo>
                      <a:lnTo>
                        <a:pt x="0" y="144310"/>
                      </a:lnTo>
                      <a:lnTo>
                        <a:pt x="1777" y="153299"/>
                      </a:lnTo>
                      <a:lnTo>
                        <a:pt x="10387" y="163909"/>
                      </a:lnTo>
                      <a:lnTo>
                        <a:pt x="23736" y="168046"/>
                      </a:lnTo>
                      <a:lnTo>
                        <a:pt x="144310" y="168046"/>
                      </a:lnTo>
                      <a:lnTo>
                        <a:pt x="153299" y="166268"/>
                      </a:lnTo>
                      <a:lnTo>
                        <a:pt x="163909" y="157658"/>
                      </a:lnTo>
                      <a:lnTo>
                        <a:pt x="168046" y="14431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3" name="object 68"/>
                <p:cNvSpPr/>
                <p:nvPr/>
              </p:nvSpPr>
              <p:spPr bwMode="auto">
                <a:xfrm>
                  <a:off x="3962426" y="2875308"/>
                  <a:ext cx="229164" cy="222426"/>
                </a:xfrm>
                <a:custGeom>
                  <a:avLst/>
                  <a:gdLst/>
                  <a:ahLst/>
                  <a:cxnLst/>
                  <a:rect l="l" t="t" r="r" b="b"/>
                  <a:pathLst>
                    <a:path w="252082" h="252082">
                      <a:moveTo>
                        <a:pt x="252082" y="216471"/>
                      </a:moveTo>
                      <a:lnTo>
                        <a:pt x="252082" y="35610"/>
                      </a:lnTo>
                      <a:lnTo>
                        <a:pt x="249412" y="22119"/>
                      </a:lnTo>
                      <a:lnTo>
                        <a:pt x="241788" y="10630"/>
                      </a:lnTo>
                      <a:lnTo>
                        <a:pt x="230408" y="2857"/>
                      </a:lnTo>
                      <a:lnTo>
                        <a:pt x="216471" y="0"/>
                      </a:lnTo>
                      <a:lnTo>
                        <a:pt x="35610" y="0"/>
                      </a:lnTo>
                      <a:lnTo>
                        <a:pt x="22119" y="2670"/>
                      </a:lnTo>
                      <a:lnTo>
                        <a:pt x="10630" y="10293"/>
                      </a:lnTo>
                      <a:lnTo>
                        <a:pt x="2857" y="21673"/>
                      </a:lnTo>
                      <a:lnTo>
                        <a:pt x="0" y="35610"/>
                      </a:lnTo>
                      <a:lnTo>
                        <a:pt x="0" y="216471"/>
                      </a:lnTo>
                      <a:lnTo>
                        <a:pt x="2670" y="229962"/>
                      </a:lnTo>
                      <a:lnTo>
                        <a:pt x="10293" y="241451"/>
                      </a:lnTo>
                      <a:lnTo>
                        <a:pt x="21673" y="249224"/>
                      </a:lnTo>
                      <a:lnTo>
                        <a:pt x="35610" y="252082"/>
                      </a:lnTo>
                      <a:lnTo>
                        <a:pt x="216471" y="252082"/>
                      </a:lnTo>
                      <a:lnTo>
                        <a:pt x="229962" y="249412"/>
                      </a:lnTo>
                      <a:lnTo>
                        <a:pt x="241451" y="241788"/>
                      </a:lnTo>
                      <a:lnTo>
                        <a:pt x="249224" y="230408"/>
                      </a:lnTo>
                      <a:lnTo>
                        <a:pt x="252082" y="216471"/>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4" name="object 67"/>
                <p:cNvSpPr/>
                <p:nvPr/>
              </p:nvSpPr>
              <p:spPr bwMode="auto">
                <a:xfrm>
                  <a:off x="4152598" y="3171849"/>
                  <a:ext cx="76386" cy="74138"/>
                </a:xfrm>
                <a:custGeom>
                  <a:avLst/>
                  <a:gdLst/>
                  <a:ahLst/>
                  <a:cxnLst/>
                  <a:rect l="l" t="t" r="r" b="b"/>
                  <a:pathLst>
                    <a:path w="84023" h="84023">
                      <a:moveTo>
                        <a:pt x="84023" y="72148"/>
                      </a:moveTo>
                      <a:lnTo>
                        <a:pt x="84023" y="5333"/>
                      </a:lnTo>
                      <a:lnTo>
                        <a:pt x="78676" y="0"/>
                      </a:lnTo>
                      <a:lnTo>
                        <a:pt x="5333" y="0"/>
                      </a:lnTo>
                      <a:lnTo>
                        <a:pt x="0" y="5333"/>
                      </a:lnTo>
                      <a:lnTo>
                        <a:pt x="0" y="78676"/>
                      </a:lnTo>
                      <a:lnTo>
                        <a:pt x="5333" y="84023"/>
                      </a:lnTo>
                      <a:lnTo>
                        <a:pt x="78676" y="84023"/>
                      </a:lnTo>
                      <a:lnTo>
                        <a:pt x="84023" y="78676"/>
                      </a:lnTo>
                      <a:lnTo>
                        <a:pt x="84023" y="72148"/>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45" name="object 66"/>
                <p:cNvSpPr/>
                <p:nvPr/>
              </p:nvSpPr>
              <p:spPr bwMode="auto">
                <a:xfrm>
                  <a:off x="5021199" y="3338392"/>
                  <a:ext cx="76395" cy="74138"/>
                </a:xfrm>
                <a:custGeom>
                  <a:avLst/>
                  <a:gdLst/>
                  <a:ahLst/>
                  <a:cxnLst/>
                  <a:rect l="l" t="t" r="r" b="b"/>
                  <a:pathLst>
                    <a:path w="84035" h="84023">
                      <a:moveTo>
                        <a:pt x="84035" y="72148"/>
                      </a:moveTo>
                      <a:lnTo>
                        <a:pt x="84035" y="5346"/>
                      </a:lnTo>
                      <a:lnTo>
                        <a:pt x="78689" y="0"/>
                      </a:lnTo>
                      <a:lnTo>
                        <a:pt x="5346" y="0"/>
                      </a:lnTo>
                      <a:lnTo>
                        <a:pt x="0" y="5346"/>
                      </a:lnTo>
                      <a:lnTo>
                        <a:pt x="0" y="78689"/>
                      </a:lnTo>
                      <a:lnTo>
                        <a:pt x="5346" y="84023"/>
                      </a:lnTo>
                      <a:lnTo>
                        <a:pt x="78689" y="84023"/>
                      </a:lnTo>
                      <a:lnTo>
                        <a:pt x="84035" y="78689"/>
                      </a:lnTo>
                      <a:lnTo>
                        <a:pt x="84035" y="72148"/>
                      </a:lnTo>
                      <a:close/>
                    </a:path>
                  </a:pathLst>
                </a:custGeom>
                <a:grpFill/>
              </p:spPr>
              <p:txBody>
                <a:bodyPr wrap="square" lIns="0" tIns="0" rIns="0" bIns="0" rtlCol="0">
                  <a:noAutofit/>
                </a:bodyPr>
                <a:lstStyle/>
                <a:p>
                  <a:pPr>
                    <a:defRPr/>
                  </a:pPr>
                  <a:endParaRPr kern="0">
                    <a:solidFill>
                      <a:sysClr val="windowText" lastClr="000000"/>
                    </a:solidFill>
                  </a:endParaRPr>
                </a:p>
              </p:txBody>
            </p:sp>
          </p:grpSp>
          <p:grpSp>
            <p:nvGrpSpPr>
              <p:cNvPr id="202" name="Group 201"/>
              <p:cNvGrpSpPr/>
              <p:nvPr/>
            </p:nvGrpSpPr>
            <p:grpSpPr bwMode="auto">
              <a:xfrm>
                <a:off x="9118845" y="1412538"/>
                <a:ext cx="578020" cy="399800"/>
                <a:chOff x="6555859" y="4531816"/>
                <a:chExt cx="608476" cy="420866"/>
              </a:xfrm>
              <a:solidFill>
                <a:srgbClr val="FFFFFF"/>
              </a:solidFill>
            </p:grpSpPr>
            <p:sp>
              <p:nvSpPr>
                <p:cNvPr id="223" name="object 41"/>
                <p:cNvSpPr/>
                <p:nvPr/>
              </p:nvSpPr>
              <p:spPr bwMode="auto">
                <a:xfrm>
                  <a:off x="6888426" y="4773499"/>
                  <a:ext cx="232186" cy="179183"/>
                </a:xfrm>
                <a:custGeom>
                  <a:avLst/>
                  <a:gdLst/>
                  <a:ahLst/>
                  <a:cxnLst/>
                  <a:rect l="l" t="t" r="r" b="b"/>
                  <a:pathLst>
                    <a:path w="255405" h="203074">
                      <a:moveTo>
                        <a:pt x="187172" y="194792"/>
                      </a:moveTo>
                      <a:lnTo>
                        <a:pt x="197846" y="200663"/>
                      </a:lnTo>
                      <a:lnTo>
                        <a:pt x="209423" y="203074"/>
                      </a:lnTo>
                      <a:lnTo>
                        <a:pt x="221171" y="202139"/>
                      </a:lnTo>
                      <a:lnTo>
                        <a:pt x="232356" y="197971"/>
                      </a:lnTo>
                      <a:lnTo>
                        <a:pt x="242246" y="190680"/>
                      </a:lnTo>
                      <a:lnTo>
                        <a:pt x="252665" y="174859"/>
                      </a:lnTo>
                      <a:lnTo>
                        <a:pt x="255405" y="163037"/>
                      </a:lnTo>
                      <a:lnTo>
                        <a:pt x="254804" y="151158"/>
                      </a:lnTo>
                      <a:lnTo>
                        <a:pt x="250951" y="139971"/>
                      </a:lnTo>
                      <a:lnTo>
                        <a:pt x="243937" y="130223"/>
                      </a:lnTo>
                      <a:lnTo>
                        <a:pt x="239509" y="126301"/>
                      </a:lnTo>
                      <a:lnTo>
                        <a:pt x="62064" y="0"/>
                      </a:lnTo>
                      <a:lnTo>
                        <a:pt x="0" y="49022"/>
                      </a:lnTo>
                      <a:lnTo>
                        <a:pt x="187172" y="194792"/>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4" name="object 42"/>
                <p:cNvSpPr/>
                <p:nvPr/>
              </p:nvSpPr>
              <p:spPr bwMode="auto">
                <a:xfrm>
                  <a:off x="6555859" y="4531816"/>
                  <a:ext cx="608476" cy="419217"/>
                </a:xfrm>
                <a:custGeom>
                  <a:avLst/>
                  <a:gdLst/>
                  <a:ahLst/>
                  <a:cxnLst/>
                  <a:rect l="l" t="t" r="r" b="b"/>
                  <a:pathLst>
                    <a:path w="669324" h="475114">
                      <a:moveTo>
                        <a:pt x="161565" y="166164"/>
                      </a:moveTo>
                      <a:lnTo>
                        <a:pt x="166112" y="167797"/>
                      </a:lnTo>
                      <a:lnTo>
                        <a:pt x="167233" y="168262"/>
                      </a:lnTo>
                      <a:lnTo>
                        <a:pt x="279780" y="255905"/>
                      </a:lnTo>
                      <a:lnTo>
                        <a:pt x="76111" y="398297"/>
                      </a:lnTo>
                      <a:lnTo>
                        <a:pt x="67619" y="407089"/>
                      </a:lnTo>
                      <a:lnTo>
                        <a:pt x="62247" y="417680"/>
                      </a:lnTo>
                      <a:lnTo>
                        <a:pt x="60081" y="429323"/>
                      </a:lnTo>
                      <a:lnTo>
                        <a:pt x="61206" y="441275"/>
                      </a:lnTo>
                      <a:lnTo>
                        <a:pt x="69113" y="457962"/>
                      </a:lnTo>
                      <a:lnTo>
                        <a:pt x="88707" y="472526"/>
                      </a:lnTo>
                      <a:lnTo>
                        <a:pt x="100266" y="475114"/>
                      </a:lnTo>
                      <a:lnTo>
                        <a:pt x="112024" y="474421"/>
                      </a:lnTo>
                      <a:lnTo>
                        <a:pt x="123251" y="470333"/>
                      </a:lnTo>
                      <a:lnTo>
                        <a:pt x="128523" y="466915"/>
                      </a:lnTo>
                      <a:lnTo>
                        <a:pt x="448335" y="214287"/>
                      </a:lnTo>
                      <a:lnTo>
                        <a:pt x="456550" y="207131"/>
                      </a:lnTo>
                      <a:lnTo>
                        <a:pt x="463621" y="202125"/>
                      </a:lnTo>
                      <a:lnTo>
                        <a:pt x="471562" y="198591"/>
                      </a:lnTo>
                      <a:lnTo>
                        <a:pt x="482386" y="195855"/>
                      </a:lnTo>
                      <a:lnTo>
                        <a:pt x="498108" y="193243"/>
                      </a:lnTo>
                      <a:lnTo>
                        <a:pt x="520458" y="190119"/>
                      </a:lnTo>
                      <a:lnTo>
                        <a:pt x="530226" y="189149"/>
                      </a:lnTo>
                      <a:lnTo>
                        <a:pt x="541074" y="188520"/>
                      </a:lnTo>
                      <a:lnTo>
                        <a:pt x="552791" y="187918"/>
                      </a:lnTo>
                      <a:lnTo>
                        <a:pt x="565165" y="187027"/>
                      </a:lnTo>
                      <a:lnTo>
                        <a:pt x="577985" y="185535"/>
                      </a:lnTo>
                      <a:lnTo>
                        <a:pt x="591041" y="183126"/>
                      </a:lnTo>
                      <a:lnTo>
                        <a:pt x="604120" y="179485"/>
                      </a:lnTo>
                      <a:lnTo>
                        <a:pt x="617013" y="174299"/>
                      </a:lnTo>
                      <a:lnTo>
                        <a:pt x="629506" y="167252"/>
                      </a:lnTo>
                      <a:lnTo>
                        <a:pt x="640118" y="159221"/>
                      </a:lnTo>
                      <a:lnTo>
                        <a:pt x="648029" y="151533"/>
                      </a:lnTo>
                      <a:lnTo>
                        <a:pt x="654909" y="142941"/>
                      </a:lnTo>
                      <a:lnTo>
                        <a:pt x="660618" y="133425"/>
                      </a:lnTo>
                      <a:lnTo>
                        <a:pt x="665017" y="122962"/>
                      </a:lnTo>
                      <a:lnTo>
                        <a:pt x="667966" y="111532"/>
                      </a:lnTo>
                      <a:lnTo>
                        <a:pt x="669324" y="99114"/>
                      </a:lnTo>
                      <a:lnTo>
                        <a:pt x="668951" y="85687"/>
                      </a:lnTo>
                      <a:lnTo>
                        <a:pt x="666709" y="71229"/>
                      </a:lnTo>
                      <a:lnTo>
                        <a:pt x="663701" y="59651"/>
                      </a:lnTo>
                      <a:lnTo>
                        <a:pt x="661835" y="52387"/>
                      </a:lnTo>
                      <a:lnTo>
                        <a:pt x="658647" y="45783"/>
                      </a:lnTo>
                      <a:lnTo>
                        <a:pt x="653491" y="37287"/>
                      </a:lnTo>
                      <a:lnTo>
                        <a:pt x="650290" y="41824"/>
                      </a:lnTo>
                      <a:lnTo>
                        <a:pt x="642859" y="53855"/>
                      </a:lnTo>
                      <a:lnTo>
                        <a:pt x="633498" y="69408"/>
                      </a:lnTo>
                      <a:lnTo>
                        <a:pt x="624506" y="84513"/>
                      </a:lnTo>
                      <a:lnTo>
                        <a:pt x="618182" y="95199"/>
                      </a:lnTo>
                      <a:lnTo>
                        <a:pt x="616572" y="97929"/>
                      </a:lnTo>
                      <a:lnTo>
                        <a:pt x="568667" y="100863"/>
                      </a:lnTo>
                      <a:lnTo>
                        <a:pt x="558060" y="75707"/>
                      </a:lnTo>
                      <a:lnTo>
                        <a:pt x="553685" y="65144"/>
                      </a:lnTo>
                      <a:lnTo>
                        <a:pt x="552894" y="62496"/>
                      </a:lnTo>
                      <a:lnTo>
                        <a:pt x="590600" y="0"/>
                      </a:lnTo>
                      <a:lnTo>
                        <a:pt x="571992" y="218"/>
                      </a:lnTo>
                      <a:lnTo>
                        <a:pt x="554455" y="3187"/>
                      </a:lnTo>
                      <a:lnTo>
                        <a:pt x="538058" y="8431"/>
                      </a:lnTo>
                      <a:lnTo>
                        <a:pt x="522871" y="15475"/>
                      </a:lnTo>
                      <a:lnTo>
                        <a:pt x="508961" y="23843"/>
                      </a:lnTo>
                      <a:lnTo>
                        <a:pt x="496399" y="33058"/>
                      </a:lnTo>
                      <a:lnTo>
                        <a:pt x="485251" y="42646"/>
                      </a:lnTo>
                      <a:lnTo>
                        <a:pt x="475589" y="52130"/>
                      </a:lnTo>
                      <a:lnTo>
                        <a:pt x="467479" y="61034"/>
                      </a:lnTo>
                      <a:lnTo>
                        <a:pt x="460991" y="68882"/>
                      </a:lnTo>
                      <a:lnTo>
                        <a:pt x="456194" y="75200"/>
                      </a:lnTo>
                      <a:lnTo>
                        <a:pt x="451929" y="81368"/>
                      </a:lnTo>
                      <a:lnTo>
                        <a:pt x="410400" y="164592"/>
                      </a:lnTo>
                      <a:lnTo>
                        <a:pt x="341744" y="212585"/>
                      </a:lnTo>
                      <a:lnTo>
                        <a:pt x="205701" y="115760"/>
                      </a:lnTo>
                      <a:lnTo>
                        <a:pt x="190936" y="103971"/>
                      </a:lnTo>
                      <a:lnTo>
                        <a:pt x="177784" y="93364"/>
                      </a:lnTo>
                      <a:lnTo>
                        <a:pt x="166303" y="83882"/>
                      </a:lnTo>
                      <a:lnTo>
                        <a:pt x="156551" y="75467"/>
                      </a:lnTo>
                      <a:lnTo>
                        <a:pt x="148585" y="68062"/>
                      </a:lnTo>
                      <a:lnTo>
                        <a:pt x="142463" y="61609"/>
                      </a:lnTo>
                      <a:lnTo>
                        <a:pt x="138244" y="56051"/>
                      </a:lnTo>
                      <a:lnTo>
                        <a:pt x="135744" y="47387"/>
                      </a:lnTo>
                      <a:lnTo>
                        <a:pt x="137579" y="44167"/>
                      </a:lnTo>
                      <a:lnTo>
                        <a:pt x="147706" y="39662"/>
                      </a:lnTo>
                      <a:lnTo>
                        <a:pt x="156115" y="38262"/>
                      </a:lnTo>
                      <a:lnTo>
                        <a:pt x="166831" y="37353"/>
                      </a:lnTo>
                      <a:lnTo>
                        <a:pt x="179912" y="36879"/>
                      </a:lnTo>
                      <a:lnTo>
                        <a:pt x="195416" y="36781"/>
                      </a:lnTo>
                      <a:lnTo>
                        <a:pt x="213401" y="37001"/>
                      </a:lnTo>
                      <a:lnTo>
                        <a:pt x="233923" y="37483"/>
                      </a:lnTo>
                      <a:lnTo>
                        <a:pt x="257043" y="38169"/>
                      </a:lnTo>
                      <a:lnTo>
                        <a:pt x="282816" y="39001"/>
                      </a:lnTo>
                      <a:lnTo>
                        <a:pt x="289509" y="31927"/>
                      </a:lnTo>
                      <a:lnTo>
                        <a:pt x="289788" y="20586"/>
                      </a:lnTo>
                      <a:lnTo>
                        <a:pt x="278387" y="15323"/>
                      </a:lnTo>
                      <a:lnTo>
                        <a:pt x="266522" y="10983"/>
                      </a:lnTo>
                      <a:lnTo>
                        <a:pt x="254273" y="7583"/>
                      </a:lnTo>
                      <a:lnTo>
                        <a:pt x="241716" y="5138"/>
                      </a:lnTo>
                      <a:lnTo>
                        <a:pt x="228929" y="3663"/>
                      </a:lnTo>
                      <a:lnTo>
                        <a:pt x="215988" y="3174"/>
                      </a:lnTo>
                      <a:lnTo>
                        <a:pt x="202973" y="3685"/>
                      </a:lnTo>
                      <a:lnTo>
                        <a:pt x="189960" y="5211"/>
                      </a:lnTo>
                      <a:lnTo>
                        <a:pt x="177027" y="7769"/>
                      </a:lnTo>
                      <a:lnTo>
                        <a:pt x="164252" y="11372"/>
                      </a:lnTo>
                      <a:lnTo>
                        <a:pt x="151711" y="16038"/>
                      </a:lnTo>
                      <a:lnTo>
                        <a:pt x="139483" y="21779"/>
                      </a:lnTo>
                      <a:lnTo>
                        <a:pt x="127644" y="28613"/>
                      </a:lnTo>
                      <a:lnTo>
                        <a:pt x="116273" y="36554"/>
                      </a:lnTo>
                      <a:lnTo>
                        <a:pt x="105447" y="45618"/>
                      </a:lnTo>
                      <a:lnTo>
                        <a:pt x="95244" y="55819"/>
                      </a:lnTo>
                      <a:lnTo>
                        <a:pt x="85740" y="67173"/>
                      </a:lnTo>
                      <a:lnTo>
                        <a:pt x="77014" y="79695"/>
                      </a:lnTo>
                      <a:lnTo>
                        <a:pt x="69143" y="93401"/>
                      </a:lnTo>
                      <a:lnTo>
                        <a:pt x="62204" y="108305"/>
                      </a:lnTo>
                      <a:lnTo>
                        <a:pt x="62585" y="111277"/>
                      </a:lnTo>
                      <a:lnTo>
                        <a:pt x="63093" y="113690"/>
                      </a:lnTo>
                      <a:lnTo>
                        <a:pt x="62706" y="123951"/>
                      </a:lnTo>
                      <a:lnTo>
                        <a:pt x="59741" y="136395"/>
                      </a:lnTo>
                      <a:lnTo>
                        <a:pt x="53694" y="148992"/>
                      </a:lnTo>
                      <a:lnTo>
                        <a:pt x="44060" y="159715"/>
                      </a:lnTo>
                      <a:lnTo>
                        <a:pt x="30670" y="166446"/>
                      </a:lnTo>
                      <a:lnTo>
                        <a:pt x="304" y="202057"/>
                      </a:lnTo>
                      <a:lnTo>
                        <a:pt x="6450" y="213762"/>
                      </a:lnTo>
                      <a:lnTo>
                        <a:pt x="12126" y="221878"/>
                      </a:lnTo>
                      <a:lnTo>
                        <a:pt x="18762" y="228123"/>
                      </a:lnTo>
                      <a:lnTo>
                        <a:pt x="28094" y="233823"/>
                      </a:lnTo>
                      <a:lnTo>
                        <a:pt x="41858" y="240303"/>
                      </a:lnTo>
                      <a:lnTo>
                        <a:pt x="59639" y="247967"/>
                      </a:lnTo>
                      <a:lnTo>
                        <a:pt x="60401" y="246672"/>
                      </a:lnTo>
                      <a:lnTo>
                        <a:pt x="86550" y="204355"/>
                      </a:lnTo>
                      <a:lnTo>
                        <a:pt x="92751" y="187180"/>
                      </a:lnTo>
                      <a:lnTo>
                        <a:pt x="101345" y="175137"/>
                      </a:lnTo>
                      <a:lnTo>
                        <a:pt x="111589" y="167433"/>
                      </a:lnTo>
                      <a:lnTo>
                        <a:pt x="122740" y="163271"/>
                      </a:lnTo>
                      <a:lnTo>
                        <a:pt x="134057" y="161858"/>
                      </a:lnTo>
                      <a:lnTo>
                        <a:pt x="144795" y="162399"/>
                      </a:lnTo>
                      <a:lnTo>
                        <a:pt x="154212" y="164099"/>
                      </a:lnTo>
                      <a:lnTo>
                        <a:pt x="161565" y="166164"/>
                      </a:lnTo>
                      <a:close/>
                    </a:path>
                  </a:pathLst>
                </a:custGeom>
                <a:grpFill/>
              </p:spPr>
              <p:txBody>
                <a:bodyPr wrap="square" lIns="0" tIns="0" rIns="0" bIns="0" rtlCol="0">
                  <a:noAutofit/>
                </a:bodyPr>
                <a:lstStyle/>
                <a:p>
                  <a:pPr>
                    <a:defRPr/>
                  </a:pPr>
                  <a:endParaRPr kern="0">
                    <a:solidFill>
                      <a:sysClr val="windowText" lastClr="000000"/>
                    </a:solidFill>
                  </a:endParaRPr>
                </a:p>
              </p:txBody>
            </p:sp>
          </p:grpSp>
          <p:sp>
            <p:nvSpPr>
              <p:cNvPr id="203" name="Freeform 3"/>
              <p:cNvSpPr>
                <a:spLocks noChangeArrowheads="1"/>
              </p:cNvSpPr>
              <p:nvPr/>
            </p:nvSpPr>
            <p:spPr bwMode="auto">
              <a:xfrm>
                <a:off x="7786222" y="2687065"/>
                <a:ext cx="2751570" cy="1072134"/>
              </a:xfrm>
              <a:custGeom>
                <a:avLst/>
                <a:gdLst>
                  <a:gd name="T0" fmla="*/ 2313 w 14844"/>
                  <a:gd name="T1" fmla="*/ 782 h 5751"/>
                  <a:gd name="T2" fmla="*/ 2313 w 14844"/>
                  <a:gd name="T3" fmla="*/ 782 h 5751"/>
                  <a:gd name="T4" fmla="*/ 125 w 14844"/>
                  <a:gd name="T5" fmla="*/ 4563 h 5751"/>
                  <a:gd name="T6" fmla="*/ 0 w 14844"/>
                  <a:gd name="T7" fmla="*/ 4907 h 5751"/>
                  <a:gd name="T8" fmla="*/ 31 w 14844"/>
                  <a:gd name="T9" fmla="*/ 5219 h 5751"/>
                  <a:gd name="T10" fmla="*/ 625 w 14844"/>
                  <a:gd name="T11" fmla="*/ 5750 h 5751"/>
                  <a:gd name="T12" fmla="*/ 687 w 14844"/>
                  <a:gd name="T13" fmla="*/ 5750 h 5751"/>
                  <a:gd name="T14" fmla="*/ 11093 w 14844"/>
                  <a:gd name="T15" fmla="*/ 5719 h 5751"/>
                  <a:gd name="T16" fmla="*/ 12249 w 14844"/>
                  <a:gd name="T17" fmla="*/ 5063 h 5751"/>
                  <a:gd name="T18" fmla="*/ 14624 w 14844"/>
                  <a:gd name="T19" fmla="*/ 938 h 5751"/>
                  <a:gd name="T20" fmla="*/ 14812 w 14844"/>
                  <a:gd name="T21" fmla="*/ 500 h 5751"/>
                  <a:gd name="T22" fmla="*/ 14843 w 14844"/>
                  <a:gd name="T23" fmla="*/ 0 h 5751"/>
                  <a:gd name="T24" fmla="*/ 14812 w 14844"/>
                  <a:gd name="T25" fmla="*/ 94 h 5751"/>
                  <a:gd name="T26" fmla="*/ 14374 w 14844"/>
                  <a:gd name="T27" fmla="*/ 563 h 5751"/>
                  <a:gd name="T28" fmla="*/ 13718 w 14844"/>
                  <a:gd name="T29" fmla="*/ 688 h 5751"/>
                  <a:gd name="T30" fmla="*/ 13124 w 14844"/>
                  <a:gd name="T31" fmla="*/ 688 h 5751"/>
                  <a:gd name="T32" fmla="*/ 12530 w 14844"/>
                  <a:gd name="T33" fmla="*/ 688 h 5751"/>
                  <a:gd name="T34" fmla="*/ 11937 w 14844"/>
                  <a:gd name="T35" fmla="*/ 688 h 5751"/>
                  <a:gd name="T36" fmla="*/ 11343 w 14844"/>
                  <a:gd name="T37" fmla="*/ 688 h 5751"/>
                  <a:gd name="T38" fmla="*/ 10749 w 14844"/>
                  <a:gd name="T39" fmla="*/ 688 h 5751"/>
                  <a:gd name="T40" fmla="*/ 10155 w 14844"/>
                  <a:gd name="T41" fmla="*/ 688 h 5751"/>
                  <a:gd name="T42" fmla="*/ 9530 w 14844"/>
                  <a:gd name="T43" fmla="*/ 688 h 5751"/>
                  <a:gd name="T44" fmla="*/ 8937 w 14844"/>
                  <a:gd name="T45" fmla="*/ 688 h 5751"/>
                  <a:gd name="T46" fmla="*/ 8343 w 14844"/>
                  <a:gd name="T47" fmla="*/ 688 h 5751"/>
                  <a:gd name="T48" fmla="*/ 7749 w 14844"/>
                  <a:gd name="T49" fmla="*/ 688 h 5751"/>
                  <a:gd name="T50" fmla="*/ 7155 w 14844"/>
                  <a:gd name="T51" fmla="*/ 688 h 5751"/>
                  <a:gd name="T52" fmla="*/ 7030 w 14844"/>
                  <a:gd name="T53" fmla="*/ 688 h 5751"/>
                  <a:gd name="T54" fmla="*/ 7030 w 14844"/>
                  <a:gd name="T55" fmla="*/ 688 h 5751"/>
                  <a:gd name="T56" fmla="*/ 6624 w 14844"/>
                  <a:gd name="T57" fmla="*/ 688 h 5751"/>
                  <a:gd name="T58" fmla="*/ 6562 w 14844"/>
                  <a:gd name="T59" fmla="*/ 688 h 5751"/>
                  <a:gd name="T60" fmla="*/ 6374 w 14844"/>
                  <a:gd name="T61" fmla="*/ 688 h 5751"/>
                  <a:gd name="T62" fmla="*/ 5968 w 14844"/>
                  <a:gd name="T63" fmla="*/ 719 h 5751"/>
                  <a:gd name="T64" fmla="*/ 5937 w 14844"/>
                  <a:gd name="T65" fmla="*/ 719 h 5751"/>
                  <a:gd name="T66" fmla="*/ 5781 w 14844"/>
                  <a:gd name="T67" fmla="*/ 719 h 5751"/>
                  <a:gd name="T68" fmla="*/ 5750 w 14844"/>
                  <a:gd name="T69" fmla="*/ 719 h 5751"/>
                  <a:gd name="T70" fmla="*/ 5594 w 14844"/>
                  <a:gd name="T71" fmla="*/ 719 h 5751"/>
                  <a:gd name="T72" fmla="*/ 5531 w 14844"/>
                  <a:gd name="T73" fmla="*/ 719 h 5751"/>
                  <a:gd name="T74" fmla="*/ 5250 w 14844"/>
                  <a:gd name="T75" fmla="*/ 719 h 5751"/>
                  <a:gd name="T76" fmla="*/ 5250 w 14844"/>
                  <a:gd name="T77" fmla="*/ 719 h 5751"/>
                  <a:gd name="T78" fmla="*/ 2406 w 14844"/>
                  <a:gd name="T79" fmla="*/ 719 h 5751"/>
                  <a:gd name="T80" fmla="*/ 2313 w 14844"/>
                  <a:gd name="T81" fmla="*/ 782 h 5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844" h="5751">
                    <a:moveTo>
                      <a:pt x="2313" y="782"/>
                    </a:moveTo>
                    <a:lnTo>
                      <a:pt x="2313" y="782"/>
                    </a:lnTo>
                    <a:cubicBezTo>
                      <a:pt x="1594" y="2032"/>
                      <a:pt x="844" y="3313"/>
                      <a:pt x="125" y="4563"/>
                    </a:cubicBezTo>
                    <a:cubicBezTo>
                      <a:pt x="63" y="4688"/>
                      <a:pt x="31" y="4813"/>
                      <a:pt x="0" y="4907"/>
                    </a:cubicBezTo>
                    <a:cubicBezTo>
                      <a:pt x="0" y="5000"/>
                      <a:pt x="0" y="5125"/>
                      <a:pt x="31" y="5219"/>
                    </a:cubicBezTo>
                    <a:cubicBezTo>
                      <a:pt x="125" y="5500"/>
                      <a:pt x="344" y="5657"/>
                      <a:pt x="625" y="5750"/>
                    </a:cubicBezTo>
                    <a:cubicBezTo>
                      <a:pt x="656" y="5750"/>
                      <a:pt x="656" y="5750"/>
                      <a:pt x="687" y="5750"/>
                    </a:cubicBezTo>
                    <a:cubicBezTo>
                      <a:pt x="4156" y="5750"/>
                      <a:pt x="7624" y="5750"/>
                      <a:pt x="11093" y="5719"/>
                    </a:cubicBezTo>
                    <a:cubicBezTo>
                      <a:pt x="11593" y="5719"/>
                      <a:pt x="11999" y="5500"/>
                      <a:pt x="12249" y="5063"/>
                    </a:cubicBezTo>
                    <a:cubicBezTo>
                      <a:pt x="13062" y="3688"/>
                      <a:pt x="13843" y="2313"/>
                      <a:pt x="14624" y="938"/>
                    </a:cubicBezTo>
                    <a:cubicBezTo>
                      <a:pt x="14718" y="813"/>
                      <a:pt x="14780" y="657"/>
                      <a:pt x="14812" y="500"/>
                    </a:cubicBezTo>
                    <a:cubicBezTo>
                      <a:pt x="14843" y="344"/>
                      <a:pt x="14843" y="188"/>
                      <a:pt x="14843" y="0"/>
                    </a:cubicBezTo>
                    <a:cubicBezTo>
                      <a:pt x="14812" y="63"/>
                      <a:pt x="14812" y="63"/>
                      <a:pt x="14812" y="94"/>
                    </a:cubicBezTo>
                    <a:cubicBezTo>
                      <a:pt x="14718" y="313"/>
                      <a:pt x="14562" y="469"/>
                      <a:pt x="14374" y="563"/>
                    </a:cubicBezTo>
                    <a:cubicBezTo>
                      <a:pt x="14155" y="657"/>
                      <a:pt x="13937" y="688"/>
                      <a:pt x="13718" y="688"/>
                    </a:cubicBezTo>
                    <a:cubicBezTo>
                      <a:pt x="13530" y="688"/>
                      <a:pt x="13343" y="688"/>
                      <a:pt x="13124" y="688"/>
                    </a:cubicBezTo>
                    <a:cubicBezTo>
                      <a:pt x="12937" y="688"/>
                      <a:pt x="12718" y="688"/>
                      <a:pt x="12530" y="688"/>
                    </a:cubicBezTo>
                    <a:cubicBezTo>
                      <a:pt x="12343" y="688"/>
                      <a:pt x="12124" y="688"/>
                      <a:pt x="11937" y="688"/>
                    </a:cubicBezTo>
                    <a:cubicBezTo>
                      <a:pt x="11749" y="688"/>
                      <a:pt x="11530" y="688"/>
                      <a:pt x="11343" y="688"/>
                    </a:cubicBezTo>
                    <a:cubicBezTo>
                      <a:pt x="11155" y="688"/>
                      <a:pt x="10937" y="688"/>
                      <a:pt x="10749" y="688"/>
                    </a:cubicBezTo>
                    <a:cubicBezTo>
                      <a:pt x="10530" y="688"/>
                      <a:pt x="10343" y="688"/>
                      <a:pt x="10155" y="688"/>
                    </a:cubicBezTo>
                    <a:cubicBezTo>
                      <a:pt x="9937" y="688"/>
                      <a:pt x="9749" y="688"/>
                      <a:pt x="9530" y="688"/>
                    </a:cubicBezTo>
                    <a:cubicBezTo>
                      <a:pt x="9343" y="688"/>
                      <a:pt x="9155" y="688"/>
                      <a:pt x="8937" y="688"/>
                    </a:cubicBezTo>
                    <a:cubicBezTo>
                      <a:pt x="8749" y="688"/>
                      <a:pt x="8562" y="688"/>
                      <a:pt x="8343" y="688"/>
                    </a:cubicBezTo>
                    <a:cubicBezTo>
                      <a:pt x="8155" y="688"/>
                      <a:pt x="7968" y="688"/>
                      <a:pt x="7749" y="688"/>
                    </a:cubicBezTo>
                    <a:cubicBezTo>
                      <a:pt x="7562" y="688"/>
                      <a:pt x="7343" y="688"/>
                      <a:pt x="7155" y="688"/>
                    </a:cubicBezTo>
                    <a:cubicBezTo>
                      <a:pt x="7124" y="688"/>
                      <a:pt x="7093" y="688"/>
                      <a:pt x="7030" y="688"/>
                    </a:cubicBezTo>
                    <a:lnTo>
                      <a:pt x="7030" y="688"/>
                    </a:lnTo>
                    <a:cubicBezTo>
                      <a:pt x="6624" y="688"/>
                      <a:pt x="6624" y="688"/>
                      <a:pt x="6624" y="688"/>
                    </a:cubicBezTo>
                    <a:cubicBezTo>
                      <a:pt x="6593" y="688"/>
                      <a:pt x="6593" y="688"/>
                      <a:pt x="6562" y="688"/>
                    </a:cubicBezTo>
                    <a:cubicBezTo>
                      <a:pt x="6499" y="688"/>
                      <a:pt x="6436" y="688"/>
                      <a:pt x="6374" y="688"/>
                    </a:cubicBezTo>
                    <a:cubicBezTo>
                      <a:pt x="5968" y="719"/>
                      <a:pt x="5968" y="719"/>
                      <a:pt x="5968" y="719"/>
                    </a:cubicBezTo>
                    <a:cubicBezTo>
                      <a:pt x="5968" y="719"/>
                      <a:pt x="5968" y="719"/>
                      <a:pt x="5937" y="719"/>
                    </a:cubicBezTo>
                    <a:cubicBezTo>
                      <a:pt x="5781" y="719"/>
                      <a:pt x="5781" y="719"/>
                      <a:pt x="5781" y="719"/>
                    </a:cubicBezTo>
                    <a:cubicBezTo>
                      <a:pt x="5781" y="688"/>
                      <a:pt x="5750" y="719"/>
                      <a:pt x="5750" y="719"/>
                    </a:cubicBezTo>
                    <a:cubicBezTo>
                      <a:pt x="5594" y="719"/>
                      <a:pt x="5594" y="719"/>
                      <a:pt x="5594" y="719"/>
                    </a:cubicBezTo>
                    <a:cubicBezTo>
                      <a:pt x="5563" y="719"/>
                      <a:pt x="5563" y="719"/>
                      <a:pt x="5531" y="719"/>
                    </a:cubicBezTo>
                    <a:cubicBezTo>
                      <a:pt x="5250" y="719"/>
                      <a:pt x="5250" y="719"/>
                      <a:pt x="5250" y="719"/>
                    </a:cubicBezTo>
                    <a:lnTo>
                      <a:pt x="5250" y="719"/>
                    </a:lnTo>
                    <a:cubicBezTo>
                      <a:pt x="4281" y="719"/>
                      <a:pt x="3344" y="719"/>
                      <a:pt x="2406" y="719"/>
                    </a:cubicBezTo>
                    <a:cubicBezTo>
                      <a:pt x="2344" y="719"/>
                      <a:pt x="2344" y="750"/>
                      <a:pt x="2313" y="782"/>
                    </a:cubicBezTo>
                  </a:path>
                </a:pathLst>
              </a:custGeom>
              <a:solidFill>
                <a:srgbClr val="007395"/>
              </a:solidFill>
              <a:ln>
                <a:noFill/>
              </a:ln>
              <a:effectLst/>
            </p:spPr>
            <p:txBody>
              <a:bodyPr wrap="none" anchor="ctr"/>
              <a:lstStyle/>
              <a:p>
                <a:pPr>
                  <a:defRPr/>
                </a:pPr>
                <a:endParaRPr lang="en-US" kern="0">
                  <a:solidFill>
                    <a:sysClr val="windowText" lastClr="000000"/>
                  </a:solidFill>
                </a:endParaRPr>
              </a:p>
            </p:txBody>
          </p:sp>
          <p:grpSp>
            <p:nvGrpSpPr>
              <p:cNvPr id="204" name="Group 203"/>
              <p:cNvGrpSpPr/>
              <p:nvPr/>
            </p:nvGrpSpPr>
            <p:grpSpPr bwMode="auto">
              <a:xfrm>
                <a:off x="8264263" y="3077860"/>
                <a:ext cx="803219" cy="417550"/>
                <a:chOff x="6726335" y="2848240"/>
                <a:chExt cx="1328723" cy="690728"/>
              </a:xfrm>
              <a:solidFill>
                <a:srgbClr val="FFFFFF"/>
              </a:solidFill>
            </p:grpSpPr>
            <p:sp>
              <p:nvSpPr>
                <p:cNvPr id="205" name="object 84"/>
                <p:cNvSpPr/>
                <p:nvPr/>
              </p:nvSpPr>
              <p:spPr bwMode="auto">
                <a:xfrm>
                  <a:off x="7390606" y="2848240"/>
                  <a:ext cx="664452" cy="690728"/>
                </a:xfrm>
                <a:custGeom>
                  <a:avLst/>
                  <a:gdLst/>
                  <a:ahLst/>
                  <a:cxnLst/>
                  <a:rect l="l" t="t" r="r" b="b"/>
                  <a:pathLst>
                    <a:path w="730897" h="782827">
                      <a:moveTo>
                        <a:pt x="636061" y="559741"/>
                      </a:moveTo>
                      <a:lnTo>
                        <a:pt x="644245" y="560133"/>
                      </a:lnTo>
                      <a:lnTo>
                        <a:pt x="658778" y="558914"/>
                      </a:lnTo>
                      <a:lnTo>
                        <a:pt x="672538" y="555389"/>
                      </a:lnTo>
                      <a:lnTo>
                        <a:pt x="685323" y="549759"/>
                      </a:lnTo>
                      <a:lnTo>
                        <a:pt x="696934" y="542224"/>
                      </a:lnTo>
                      <a:lnTo>
                        <a:pt x="707172" y="532986"/>
                      </a:lnTo>
                      <a:lnTo>
                        <a:pt x="715835" y="522242"/>
                      </a:lnTo>
                      <a:lnTo>
                        <a:pt x="722724" y="510195"/>
                      </a:lnTo>
                      <a:lnTo>
                        <a:pt x="727638" y="497045"/>
                      </a:lnTo>
                      <a:lnTo>
                        <a:pt x="730377" y="482991"/>
                      </a:lnTo>
                      <a:lnTo>
                        <a:pt x="730897" y="473468"/>
                      </a:lnTo>
                      <a:lnTo>
                        <a:pt x="729677" y="458938"/>
                      </a:lnTo>
                      <a:lnTo>
                        <a:pt x="726152" y="445182"/>
                      </a:lnTo>
                      <a:lnTo>
                        <a:pt x="720520" y="432400"/>
                      </a:lnTo>
                      <a:lnTo>
                        <a:pt x="712984" y="420791"/>
                      </a:lnTo>
                      <a:lnTo>
                        <a:pt x="703742" y="410557"/>
                      </a:lnTo>
                      <a:lnTo>
                        <a:pt x="692995" y="401897"/>
                      </a:lnTo>
                      <a:lnTo>
                        <a:pt x="680944" y="395013"/>
                      </a:lnTo>
                      <a:lnTo>
                        <a:pt x="667789" y="390103"/>
                      </a:lnTo>
                      <a:lnTo>
                        <a:pt x="653730" y="387370"/>
                      </a:lnTo>
                      <a:lnTo>
                        <a:pt x="644245" y="386854"/>
                      </a:lnTo>
                      <a:lnTo>
                        <a:pt x="630717" y="387933"/>
                      </a:lnTo>
                      <a:lnTo>
                        <a:pt x="617881" y="391053"/>
                      </a:lnTo>
                      <a:lnTo>
                        <a:pt x="605878" y="396034"/>
                      </a:lnTo>
                      <a:lnTo>
                        <a:pt x="594845" y="402701"/>
                      </a:lnTo>
                      <a:lnTo>
                        <a:pt x="584924" y="410875"/>
                      </a:lnTo>
                      <a:lnTo>
                        <a:pt x="579526" y="416471"/>
                      </a:lnTo>
                      <a:lnTo>
                        <a:pt x="572429" y="423459"/>
                      </a:lnTo>
                      <a:lnTo>
                        <a:pt x="560522" y="433925"/>
                      </a:lnTo>
                      <a:lnTo>
                        <a:pt x="550036" y="438607"/>
                      </a:lnTo>
                      <a:lnTo>
                        <a:pt x="536118" y="435102"/>
                      </a:lnTo>
                      <a:lnTo>
                        <a:pt x="526883" y="425399"/>
                      </a:lnTo>
                      <a:lnTo>
                        <a:pt x="525957" y="420344"/>
                      </a:lnTo>
                      <a:lnTo>
                        <a:pt x="525919" y="294424"/>
                      </a:lnTo>
                      <a:lnTo>
                        <a:pt x="310489" y="202107"/>
                      </a:lnTo>
                      <a:lnTo>
                        <a:pt x="303009" y="197650"/>
                      </a:lnTo>
                      <a:lnTo>
                        <a:pt x="298145" y="189814"/>
                      </a:lnTo>
                      <a:lnTo>
                        <a:pt x="298145" y="180848"/>
                      </a:lnTo>
                      <a:lnTo>
                        <a:pt x="303727" y="169168"/>
                      </a:lnTo>
                      <a:lnTo>
                        <a:pt x="314269" y="157488"/>
                      </a:lnTo>
                      <a:lnTo>
                        <a:pt x="320319" y="151320"/>
                      </a:lnTo>
                      <a:lnTo>
                        <a:pt x="329326" y="142157"/>
                      </a:lnTo>
                      <a:lnTo>
                        <a:pt x="336924" y="131785"/>
                      </a:lnTo>
                      <a:lnTo>
                        <a:pt x="342938" y="120346"/>
                      </a:lnTo>
                      <a:lnTo>
                        <a:pt x="347194" y="107986"/>
                      </a:lnTo>
                      <a:lnTo>
                        <a:pt x="349517" y="94846"/>
                      </a:lnTo>
                      <a:lnTo>
                        <a:pt x="349910" y="86639"/>
                      </a:lnTo>
                      <a:lnTo>
                        <a:pt x="348690" y="72110"/>
                      </a:lnTo>
                      <a:lnTo>
                        <a:pt x="345166" y="58354"/>
                      </a:lnTo>
                      <a:lnTo>
                        <a:pt x="339536" y="45570"/>
                      </a:lnTo>
                      <a:lnTo>
                        <a:pt x="332001" y="33959"/>
                      </a:lnTo>
                      <a:lnTo>
                        <a:pt x="322762" y="23721"/>
                      </a:lnTo>
                      <a:lnTo>
                        <a:pt x="312018" y="15058"/>
                      </a:lnTo>
                      <a:lnTo>
                        <a:pt x="299970" y="8169"/>
                      </a:lnTo>
                      <a:lnTo>
                        <a:pt x="286817" y="3255"/>
                      </a:lnTo>
                      <a:lnTo>
                        <a:pt x="272761" y="517"/>
                      </a:lnTo>
                      <a:lnTo>
                        <a:pt x="263258" y="0"/>
                      </a:lnTo>
                      <a:lnTo>
                        <a:pt x="248726" y="1219"/>
                      </a:lnTo>
                      <a:lnTo>
                        <a:pt x="234966" y="4745"/>
                      </a:lnTo>
                      <a:lnTo>
                        <a:pt x="222180" y="10376"/>
                      </a:lnTo>
                      <a:lnTo>
                        <a:pt x="210567" y="17911"/>
                      </a:lnTo>
                      <a:lnTo>
                        <a:pt x="200329" y="27151"/>
                      </a:lnTo>
                      <a:lnTo>
                        <a:pt x="191665" y="37894"/>
                      </a:lnTo>
                      <a:lnTo>
                        <a:pt x="184775" y="49940"/>
                      </a:lnTo>
                      <a:lnTo>
                        <a:pt x="179861" y="63089"/>
                      </a:lnTo>
                      <a:lnTo>
                        <a:pt x="177124" y="77140"/>
                      </a:lnTo>
                      <a:lnTo>
                        <a:pt x="176606" y="86639"/>
                      </a:lnTo>
                      <a:lnTo>
                        <a:pt x="177686" y="100178"/>
                      </a:lnTo>
                      <a:lnTo>
                        <a:pt x="180807" y="113024"/>
                      </a:lnTo>
                      <a:lnTo>
                        <a:pt x="185793" y="125033"/>
                      </a:lnTo>
                      <a:lnTo>
                        <a:pt x="192465" y="136062"/>
                      </a:lnTo>
                      <a:lnTo>
                        <a:pt x="200647" y="145967"/>
                      </a:lnTo>
                      <a:lnTo>
                        <a:pt x="206260" y="151358"/>
                      </a:lnTo>
                      <a:lnTo>
                        <a:pt x="213244" y="158461"/>
                      </a:lnTo>
                      <a:lnTo>
                        <a:pt x="223718" y="170365"/>
                      </a:lnTo>
                      <a:lnTo>
                        <a:pt x="228409" y="180848"/>
                      </a:lnTo>
                      <a:lnTo>
                        <a:pt x="228409" y="189052"/>
                      </a:lnTo>
                      <a:lnTo>
                        <a:pt x="224383" y="196367"/>
                      </a:lnTo>
                      <a:lnTo>
                        <a:pt x="218046" y="200990"/>
                      </a:lnTo>
                      <a:lnTo>
                        <a:pt x="0" y="294424"/>
                      </a:lnTo>
                      <a:lnTo>
                        <a:pt x="0" y="422516"/>
                      </a:lnTo>
                      <a:lnTo>
                        <a:pt x="6901" y="433674"/>
                      </a:lnTo>
                      <a:lnTo>
                        <a:pt x="20018" y="438451"/>
                      </a:lnTo>
                      <a:lnTo>
                        <a:pt x="23050" y="438607"/>
                      </a:lnTo>
                      <a:lnTo>
                        <a:pt x="36337" y="433021"/>
                      </a:lnTo>
                      <a:lnTo>
                        <a:pt x="47133" y="422483"/>
                      </a:lnTo>
                      <a:lnTo>
                        <a:pt x="52539" y="416471"/>
                      </a:lnTo>
                      <a:lnTo>
                        <a:pt x="61695" y="407470"/>
                      </a:lnTo>
                      <a:lnTo>
                        <a:pt x="72066" y="399870"/>
                      </a:lnTo>
                      <a:lnTo>
                        <a:pt x="83506" y="393849"/>
                      </a:lnTo>
                      <a:lnTo>
                        <a:pt x="95868" y="389583"/>
                      </a:lnTo>
                      <a:lnTo>
                        <a:pt x="109006" y="387251"/>
                      </a:lnTo>
                      <a:lnTo>
                        <a:pt x="117246" y="386854"/>
                      </a:lnTo>
                      <a:lnTo>
                        <a:pt x="131783" y="388074"/>
                      </a:lnTo>
                      <a:lnTo>
                        <a:pt x="145546" y="391598"/>
                      </a:lnTo>
                      <a:lnTo>
                        <a:pt x="158335" y="397227"/>
                      </a:lnTo>
                      <a:lnTo>
                        <a:pt x="169948" y="404761"/>
                      </a:lnTo>
                      <a:lnTo>
                        <a:pt x="180186" y="413999"/>
                      </a:lnTo>
                      <a:lnTo>
                        <a:pt x="188849" y="424742"/>
                      </a:lnTo>
                      <a:lnTo>
                        <a:pt x="195737" y="436787"/>
                      </a:lnTo>
                      <a:lnTo>
                        <a:pt x="200648" y="449936"/>
                      </a:lnTo>
                      <a:lnTo>
                        <a:pt x="203382" y="463989"/>
                      </a:lnTo>
                      <a:lnTo>
                        <a:pt x="203898" y="473468"/>
                      </a:lnTo>
                      <a:lnTo>
                        <a:pt x="202679" y="488002"/>
                      </a:lnTo>
                      <a:lnTo>
                        <a:pt x="199155" y="501762"/>
                      </a:lnTo>
                      <a:lnTo>
                        <a:pt x="193527" y="514549"/>
                      </a:lnTo>
                      <a:lnTo>
                        <a:pt x="185994" y="526162"/>
                      </a:lnTo>
                      <a:lnTo>
                        <a:pt x="176757" y="536402"/>
                      </a:lnTo>
                      <a:lnTo>
                        <a:pt x="166016" y="545067"/>
                      </a:lnTo>
                      <a:lnTo>
                        <a:pt x="153971" y="551957"/>
                      </a:lnTo>
                      <a:lnTo>
                        <a:pt x="140822" y="556873"/>
                      </a:lnTo>
                      <a:lnTo>
                        <a:pt x="126769" y="559613"/>
                      </a:lnTo>
                      <a:lnTo>
                        <a:pt x="117246" y="560133"/>
                      </a:lnTo>
                      <a:lnTo>
                        <a:pt x="103705" y="559052"/>
                      </a:lnTo>
                      <a:lnTo>
                        <a:pt x="90861" y="555928"/>
                      </a:lnTo>
                      <a:lnTo>
                        <a:pt x="78855" y="550940"/>
                      </a:lnTo>
                      <a:lnTo>
                        <a:pt x="67829" y="544267"/>
                      </a:lnTo>
                      <a:lnTo>
                        <a:pt x="57925" y="536087"/>
                      </a:lnTo>
                      <a:lnTo>
                        <a:pt x="52590" y="530542"/>
                      </a:lnTo>
                      <a:lnTo>
                        <a:pt x="46809" y="523559"/>
                      </a:lnTo>
                      <a:lnTo>
                        <a:pt x="36122" y="513105"/>
                      </a:lnTo>
                      <a:lnTo>
                        <a:pt x="23050" y="508406"/>
                      </a:lnTo>
                      <a:lnTo>
                        <a:pt x="9068" y="511846"/>
                      </a:lnTo>
                      <a:lnTo>
                        <a:pt x="428" y="521653"/>
                      </a:lnTo>
                      <a:lnTo>
                        <a:pt x="0" y="524497"/>
                      </a:lnTo>
                      <a:lnTo>
                        <a:pt x="0" y="670115"/>
                      </a:lnTo>
                      <a:lnTo>
                        <a:pt x="262928" y="782828"/>
                      </a:lnTo>
                      <a:lnTo>
                        <a:pt x="525919" y="670115"/>
                      </a:lnTo>
                      <a:lnTo>
                        <a:pt x="525957" y="526669"/>
                      </a:lnTo>
                      <a:lnTo>
                        <a:pt x="531901" y="515145"/>
                      </a:lnTo>
                      <a:lnTo>
                        <a:pt x="544644" y="508962"/>
                      </a:lnTo>
                      <a:lnTo>
                        <a:pt x="550036" y="508406"/>
                      </a:lnTo>
                      <a:lnTo>
                        <a:pt x="561733" y="513976"/>
                      </a:lnTo>
                      <a:lnTo>
                        <a:pt x="573425" y="524496"/>
                      </a:lnTo>
                      <a:lnTo>
                        <a:pt x="579589" y="530542"/>
                      </a:lnTo>
                      <a:lnTo>
                        <a:pt x="588753" y="539538"/>
                      </a:lnTo>
                      <a:lnTo>
                        <a:pt x="599124" y="547135"/>
                      </a:lnTo>
                      <a:lnTo>
                        <a:pt x="610561" y="553153"/>
                      </a:lnTo>
                      <a:lnTo>
                        <a:pt x="622920" y="557415"/>
                      </a:lnTo>
                      <a:lnTo>
                        <a:pt x="636061" y="559741"/>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06" name="object 82"/>
                <p:cNvSpPr/>
                <p:nvPr/>
              </p:nvSpPr>
              <p:spPr bwMode="auto">
                <a:xfrm>
                  <a:off x="6732396" y="3245278"/>
                  <a:ext cx="128396" cy="142470"/>
                </a:xfrm>
                <a:custGeom>
                  <a:avLst/>
                  <a:gdLst/>
                  <a:ahLst/>
                  <a:cxnLst/>
                  <a:rect l="l" t="t" r="r" b="b"/>
                  <a:pathLst>
                    <a:path w="141236" h="161467">
                      <a:moveTo>
                        <a:pt x="0" y="30314"/>
                      </a:moveTo>
                      <a:lnTo>
                        <a:pt x="0" y="131140"/>
                      </a:lnTo>
                      <a:lnTo>
                        <a:pt x="70573" y="161467"/>
                      </a:lnTo>
                      <a:lnTo>
                        <a:pt x="141236" y="131140"/>
                      </a:lnTo>
                      <a:lnTo>
                        <a:pt x="141236" y="30314"/>
                      </a:lnTo>
                      <a:lnTo>
                        <a:pt x="70573" y="0"/>
                      </a:lnTo>
                      <a:lnTo>
                        <a:pt x="0" y="30314"/>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07" name="object 83"/>
                <p:cNvSpPr/>
                <p:nvPr/>
              </p:nvSpPr>
              <p:spPr bwMode="auto">
                <a:xfrm>
                  <a:off x="6854812" y="3416407"/>
                  <a:ext cx="88080" cy="97637"/>
                </a:xfrm>
                <a:custGeom>
                  <a:avLst/>
                  <a:gdLst/>
                  <a:ahLst/>
                  <a:cxnLst/>
                  <a:rect l="l" t="t" r="r" b="b"/>
                  <a:pathLst>
                    <a:path w="96888" h="110655">
                      <a:moveTo>
                        <a:pt x="0" y="20751"/>
                      </a:moveTo>
                      <a:lnTo>
                        <a:pt x="0" y="89903"/>
                      </a:lnTo>
                      <a:lnTo>
                        <a:pt x="48437" y="110655"/>
                      </a:lnTo>
                      <a:lnTo>
                        <a:pt x="96888" y="89903"/>
                      </a:lnTo>
                      <a:lnTo>
                        <a:pt x="96888" y="20751"/>
                      </a:lnTo>
                      <a:lnTo>
                        <a:pt x="48437" y="0"/>
                      </a:lnTo>
                      <a:lnTo>
                        <a:pt x="0" y="20751"/>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08" name="object 81"/>
                <p:cNvSpPr/>
                <p:nvPr/>
              </p:nvSpPr>
              <p:spPr bwMode="auto">
                <a:xfrm>
                  <a:off x="7219405" y="3176728"/>
                  <a:ext cx="88034" cy="97771"/>
                </a:xfrm>
                <a:custGeom>
                  <a:avLst/>
                  <a:gdLst/>
                  <a:ahLst/>
                  <a:cxnLst/>
                  <a:rect l="l" t="t" r="r" b="b"/>
                  <a:pathLst>
                    <a:path w="96837" h="110807">
                      <a:moveTo>
                        <a:pt x="0" y="20802"/>
                      </a:moveTo>
                      <a:lnTo>
                        <a:pt x="0" y="89954"/>
                      </a:lnTo>
                      <a:lnTo>
                        <a:pt x="48348" y="110807"/>
                      </a:lnTo>
                      <a:lnTo>
                        <a:pt x="96837" y="89954"/>
                      </a:lnTo>
                      <a:lnTo>
                        <a:pt x="96837" y="20802"/>
                      </a:lnTo>
                      <a:lnTo>
                        <a:pt x="48348" y="0"/>
                      </a:lnTo>
                      <a:lnTo>
                        <a:pt x="0" y="20802"/>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09" name="object 69"/>
                <p:cNvSpPr/>
                <p:nvPr/>
              </p:nvSpPr>
              <p:spPr bwMode="auto">
                <a:xfrm>
                  <a:off x="6903541" y="3191907"/>
                  <a:ext cx="88080" cy="97759"/>
                </a:xfrm>
                <a:custGeom>
                  <a:avLst/>
                  <a:gdLst/>
                  <a:ahLst/>
                  <a:cxnLst/>
                  <a:rect l="l" t="t" r="r" b="b"/>
                  <a:pathLst>
                    <a:path w="96888" h="110794">
                      <a:moveTo>
                        <a:pt x="0" y="20802"/>
                      </a:moveTo>
                      <a:lnTo>
                        <a:pt x="0" y="89992"/>
                      </a:lnTo>
                      <a:lnTo>
                        <a:pt x="48437" y="110794"/>
                      </a:lnTo>
                      <a:lnTo>
                        <a:pt x="96888" y="89992"/>
                      </a:lnTo>
                      <a:lnTo>
                        <a:pt x="96888" y="20802"/>
                      </a:lnTo>
                      <a:lnTo>
                        <a:pt x="48437" y="0"/>
                      </a:lnTo>
                      <a:lnTo>
                        <a:pt x="0" y="20802"/>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0" name="object 70"/>
                <p:cNvSpPr/>
                <p:nvPr/>
              </p:nvSpPr>
              <p:spPr bwMode="auto">
                <a:xfrm>
                  <a:off x="6781287" y="2941256"/>
                  <a:ext cx="87999" cy="97647"/>
                </a:xfrm>
                <a:custGeom>
                  <a:avLst/>
                  <a:gdLst/>
                  <a:ahLst/>
                  <a:cxnLst/>
                  <a:rect l="l" t="t" r="r" b="b"/>
                  <a:pathLst>
                    <a:path w="96799" h="110667">
                      <a:moveTo>
                        <a:pt x="0" y="20802"/>
                      </a:moveTo>
                      <a:lnTo>
                        <a:pt x="0" y="89903"/>
                      </a:lnTo>
                      <a:lnTo>
                        <a:pt x="48399" y="110667"/>
                      </a:lnTo>
                      <a:lnTo>
                        <a:pt x="96799" y="89903"/>
                      </a:lnTo>
                      <a:lnTo>
                        <a:pt x="96799" y="20802"/>
                      </a:lnTo>
                      <a:lnTo>
                        <a:pt x="48399" y="0"/>
                      </a:lnTo>
                      <a:lnTo>
                        <a:pt x="0" y="20802"/>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1" name="object 71"/>
                <p:cNvSpPr/>
                <p:nvPr/>
              </p:nvSpPr>
              <p:spPr bwMode="auto">
                <a:xfrm>
                  <a:off x="6830376" y="3054858"/>
                  <a:ext cx="104601" cy="101524"/>
                </a:xfrm>
                <a:custGeom>
                  <a:avLst/>
                  <a:gdLst/>
                  <a:ahLst/>
                  <a:cxnLst/>
                  <a:rect l="l" t="t" r="r" b="b"/>
                  <a:pathLst>
                    <a:path w="115061" h="115062">
                      <a:moveTo>
                        <a:pt x="57505" y="0"/>
                      </a:moveTo>
                      <a:lnTo>
                        <a:pt x="0" y="115062"/>
                      </a:lnTo>
                      <a:lnTo>
                        <a:pt x="115062" y="115062"/>
                      </a:lnTo>
                      <a:lnTo>
                        <a:pt x="57505"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2" name="object 72"/>
                <p:cNvSpPr/>
                <p:nvPr/>
              </p:nvSpPr>
              <p:spPr bwMode="auto">
                <a:xfrm>
                  <a:off x="7133062" y="2922633"/>
                  <a:ext cx="88034" cy="97602"/>
                </a:xfrm>
                <a:custGeom>
                  <a:avLst/>
                  <a:gdLst/>
                  <a:ahLst/>
                  <a:cxnLst/>
                  <a:rect l="l" t="t" r="r" b="b"/>
                  <a:pathLst>
                    <a:path w="96837" h="110616">
                      <a:moveTo>
                        <a:pt x="0" y="20713"/>
                      </a:moveTo>
                      <a:lnTo>
                        <a:pt x="0" y="89865"/>
                      </a:lnTo>
                      <a:lnTo>
                        <a:pt x="48348" y="110616"/>
                      </a:lnTo>
                      <a:lnTo>
                        <a:pt x="96837" y="89865"/>
                      </a:lnTo>
                      <a:lnTo>
                        <a:pt x="96837" y="20713"/>
                      </a:lnTo>
                      <a:lnTo>
                        <a:pt x="48348" y="0"/>
                      </a:lnTo>
                      <a:lnTo>
                        <a:pt x="0" y="20713"/>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3" name="object 73"/>
                <p:cNvSpPr/>
                <p:nvPr/>
              </p:nvSpPr>
              <p:spPr bwMode="auto">
                <a:xfrm>
                  <a:off x="7219485" y="3047731"/>
                  <a:ext cx="87872" cy="85286"/>
                </a:xfrm>
                <a:custGeom>
                  <a:avLst/>
                  <a:gdLst/>
                  <a:ahLst/>
                  <a:cxnLst/>
                  <a:rect l="l" t="t" r="r" b="b"/>
                  <a:pathLst>
                    <a:path w="96659" h="96659">
                      <a:moveTo>
                        <a:pt x="0" y="96659"/>
                      </a:moveTo>
                      <a:lnTo>
                        <a:pt x="96659" y="96659"/>
                      </a:lnTo>
                      <a:lnTo>
                        <a:pt x="96659" y="0"/>
                      </a:lnTo>
                      <a:lnTo>
                        <a:pt x="0" y="0"/>
                      </a:lnTo>
                      <a:lnTo>
                        <a:pt x="0" y="96659"/>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4" name="object 74"/>
                <p:cNvSpPr/>
                <p:nvPr/>
              </p:nvSpPr>
              <p:spPr bwMode="auto">
                <a:xfrm>
                  <a:off x="7002891" y="3046865"/>
                  <a:ext cx="155585" cy="151088"/>
                </a:xfrm>
                <a:custGeom>
                  <a:avLst/>
                  <a:gdLst/>
                  <a:ahLst/>
                  <a:cxnLst/>
                  <a:rect l="l" t="t" r="r" b="b"/>
                  <a:pathLst>
                    <a:path w="171145" h="171234">
                      <a:moveTo>
                        <a:pt x="171145" y="85636"/>
                      </a:moveTo>
                      <a:lnTo>
                        <a:pt x="170789" y="77773"/>
                      </a:lnTo>
                      <a:lnTo>
                        <a:pt x="168291" y="63612"/>
                      </a:lnTo>
                      <a:lnTo>
                        <a:pt x="163576" y="50358"/>
                      </a:lnTo>
                      <a:lnTo>
                        <a:pt x="156846" y="38214"/>
                      </a:lnTo>
                      <a:lnTo>
                        <a:pt x="148305" y="27382"/>
                      </a:lnTo>
                      <a:lnTo>
                        <a:pt x="138157" y="18065"/>
                      </a:lnTo>
                      <a:lnTo>
                        <a:pt x="126603" y="10465"/>
                      </a:lnTo>
                      <a:lnTo>
                        <a:pt x="113848" y="4786"/>
                      </a:lnTo>
                      <a:lnTo>
                        <a:pt x="100095" y="1230"/>
                      </a:lnTo>
                      <a:lnTo>
                        <a:pt x="85547" y="0"/>
                      </a:lnTo>
                      <a:lnTo>
                        <a:pt x="77737" y="351"/>
                      </a:lnTo>
                      <a:lnTo>
                        <a:pt x="63592" y="2843"/>
                      </a:lnTo>
                      <a:lnTo>
                        <a:pt x="50350" y="7555"/>
                      </a:lnTo>
                      <a:lnTo>
                        <a:pt x="38212" y="14283"/>
                      </a:lnTo>
                      <a:lnTo>
                        <a:pt x="27384" y="22825"/>
                      </a:lnTo>
                      <a:lnTo>
                        <a:pt x="18068" y="32977"/>
                      </a:lnTo>
                      <a:lnTo>
                        <a:pt x="10468" y="44537"/>
                      </a:lnTo>
                      <a:lnTo>
                        <a:pt x="4788" y="57302"/>
                      </a:lnTo>
                      <a:lnTo>
                        <a:pt x="1231" y="71069"/>
                      </a:lnTo>
                      <a:lnTo>
                        <a:pt x="0" y="85636"/>
                      </a:lnTo>
                      <a:lnTo>
                        <a:pt x="349" y="93411"/>
                      </a:lnTo>
                      <a:lnTo>
                        <a:pt x="2837" y="107556"/>
                      </a:lnTo>
                      <a:lnTo>
                        <a:pt x="7544" y="120805"/>
                      </a:lnTo>
                      <a:lnTo>
                        <a:pt x="14268" y="132954"/>
                      </a:lnTo>
                      <a:lnTo>
                        <a:pt x="22805" y="143796"/>
                      </a:lnTo>
                      <a:lnTo>
                        <a:pt x="32950" y="153126"/>
                      </a:lnTo>
                      <a:lnTo>
                        <a:pt x="44500" y="160741"/>
                      </a:lnTo>
                      <a:lnTo>
                        <a:pt x="57252" y="166433"/>
                      </a:lnTo>
                      <a:lnTo>
                        <a:pt x="71002" y="169999"/>
                      </a:lnTo>
                      <a:lnTo>
                        <a:pt x="85547" y="171234"/>
                      </a:lnTo>
                      <a:lnTo>
                        <a:pt x="93372" y="170880"/>
                      </a:lnTo>
                      <a:lnTo>
                        <a:pt x="107525" y="168382"/>
                      </a:lnTo>
                      <a:lnTo>
                        <a:pt x="120776" y="163662"/>
                      </a:lnTo>
                      <a:lnTo>
                        <a:pt x="132919" y="156926"/>
                      </a:lnTo>
                      <a:lnTo>
                        <a:pt x="143752" y="148378"/>
                      </a:lnTo>
                      <a:lnTo>
                        <a:pt x="153071" y="138223"/>
                      </a:lnTo>
                      <a:lnTo>
                        <a:pt x="160673" y="126666"/>
                      </a:lnTo>
                      <a:lnTo>
                        <a:pt x="166355" y="113913"/>
                      </a:lnTo>
                      <a:lnTo>
                        <a:pt x="169913" y="100168"/>
                      </a:lnTo>
                      <a:lnTo>
                        <a:pt x="171145" y="85636"/>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5" name="object 75"/>
                <p:cNvSpPr/>
                <p:nvPr/>
              </p:nvSpPr>
              <p:spPr bwMode="auto">
                <a:xfrm>
                  <a:off x="6922569" y="2975216"/>
                  <a:ext cx="74421" cy="72345"/>
                </a:xfrm>
                <a:custGeom>
                  <a:avLst/>
                  <a:gdLst/>
                  <a:ahLst/>
                  <a:cxnLst/>
                  <a:rect l="l" t="t" r="r" b="b"/>
                  <a:pathLst>
                    <a:path w="81864" h="81991">
                      <a:moveTo>
                        <a:pt x="81864" y="40894"/>
                      </a:moveTo>
                      <a:lnTo>
                        <a:pt x="81087" y="32930"/>
                      </a:lnTo>
                      <a:lnTo>
                        <a:pt x="76061" y="19890"/>
                      </a:lnTo>
                      <a:lnTo>
                        <a:pt x="67121" y="9447"/>
                      </a:lnTo>
                      <a:lnTo>
                        <a:pt x="55148" y="2513"/>
                      </a:lnTo>
                      <a:lnTo>
                        <a:pt x="41021" y="0"/>
                      </a:lnTo>
                      <a:lnTo>
                        <a:pt x="32869" y="808"/>
                      </a:lnTo>
                      <a:lnTo>
                        <a:pt x="19809" y="5892"/>
                      </a:lnTo>
                      <a:lnTo>
                        <a:pt x="9391" y="14871"/>
                      </a:lnTo>
                      <a:lnTo>
                        <a:pt x="2494" y="26840"/>
                      </a:lnTo>
                      <a:lnTo>
                        <a:pt x="0" y="40894"/>
                      </a:lnTo>
                      <a:lnTo>
                        <a:pt x="833" y="49188"/>
                      </a:lnTo>
                      <a:lnTo>
                        <a:pt x="5929" y="62214"/>
                      </a:lnTo>
                      <a:lnTo>
                        <a:pt x="14909" y="72612"/>
                      </a:lnTo>
                      <a:lnTo>
                        <a:pt x="26897" y="79499"/>
                      </a:lnTo>
                      <a:lnTo>
                        <a:pt x="41021" y="81991"/>
                      </a:lnTo>
                      <a:lnTo>
                        <a:pt x="49157" y="81179"/>
                      </a:lnTo>
                      <a:lnTo>
                        <a:pt x="62156" y="76087"/>
                      </a:lnTo>
                      <a:lnTo>
                        <a:pt x="72522" y="67082"/>
                      </a:lnTo>
                      <a:lnTo>
                        <a:pt x="79383" y="55055"/>
                      </a:lnTo>
                      <a:lnTo>
                        <a:pt x="81864" y="40894"/>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6" name="object 76"/>
                <p:cNvSpPr/>
                <p:nvPr/>
              </p:nvSpPr>
              <p:spPr bwMode="auto">
                <a:xfrm>
                  <a:off x="7127163" y="3413661"/>
                  <a:ext cx="104601" cy="101559"/>
                </a:xfrm>
                <a:custGeom>
                  <a:avLst/>
                  <a:gdLst/>
                  <a:ahLst/>
                  <a:cxnLst/>
                  <a:rect l="l" t="t" r="r" b="b"/>
                  <a:pathLst>
                    <a:path w="115061" h="115100">
                      <a:moveTo>
                        <a:pt x="57556" y="0"/>
                      </a:moveTo>
                      <a:lnTo>
                        <a:pt x="0" y="115100"/>
                      </a:lnTo>
                      <a:lnTo>
                        <a:pt x="115062" y="115100"/>
                      </a:lnTo>
                      <a:lnTo>
                        <a:pt x="57556" y="0"/>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7" name="object 77"/>
                <p:cNvSpPr/>
                <p:nvPr/>
              </p:nvSpPr>
              <p:spPr bwMode="auto">
                <a:xfrm>
                  <a:off x="7226186" y="3321629"/>
                  <a:ext cx="74421" cy="72265"/>
                </a:xfrm>
                <a:custGeom>
                  <a:avLst/>
                  <a:gdLst/>
                  <a:ahLst/>
                  <a:cxnLst/>
                  <a:rect l="l" t="t" r="r" b="b"/>
                  <a:pathLst>
                    <a:path w="81864" h="81902">
                      <a:moveTo>
                        <a:pt x="81864" y="40881"/>
                      </a:moveTo>
                      <a:lnTo>
                        <a:pt x="81096" y="32940"/>
                      </a:lnTo>
                      <a:lnTo>
                        <a:pt x="76080" y="19874"/>
                      </a:lnTo>
                      <a:lnTo>
                        <a:pt x="67147" y="9431"/>
                      </a:lnTo>
                      <a:lnTo>
                        <a:pt x="55182" y="2507"/>
                      </a:lnTo>
                      <a:lnTo>
                        <a:pt x="41071" y="0"/>
                      </a:lnTo>
                      <a:lnTo>
                        <a:pt x="32902" y="809"/>
                      </a:lnTo>
                      <a:lnTo>
                        <a:pt x="19846" y="5881"/>
                      </a:lnTo>
                      <a:lnTo>
                        <a:pt x="9415" y="14841"/>
                      </a:lnTo>
                      <a:lnTo>
                        <a:pt x="2502" y="26804"/>
                      </a:lnTo>
                      <a:lnTo>
                        <a:pt x="0" y="40881"/>
                      </a:lnTo>
                      <a:lnTo>
                        <a:pt x="833" y="49129"/>
                      </a:lnTo>
                      <a:lnTo>
                        <a:pt x="5946" y="62130"/>
                      </a:lnTo>
                      <a:lnTo>
                        <a:pt x="14948" y="72520"/>
                      </a:lnTo>
                      <a:lnTo>
                        <a:pt x="26953" y="79408"/>
                      </a:lnTo>
                      <a:lnTo>
                        <a:pt x="41071" y="81902"/>
                      </a:lnTo>
                      <a:lnTo>
                        <a:pt x="49105" y="81107"/>
                      </a:lnTo>
                      <a:lnTo>
                        <a:pt x="62115" y="76031"/>
                      </a:lnTo>
                      <a:lnTo>
                        <a:pt x="72499" y="67035"/>
                      </a:lnTo>
                      <a:lnTo>
                        <a:pt x="79376" y="55018"/>
                      </a:lnTo>
                      <a:lnTo>
                        <a:pt x="81864" y="40881"/>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8" name="object 78"/>
                <p:cNvSpPr/>
                <p:nvPr/>
              </p:nvSpPr>
              <p:spPr bwMode="auto">
                <a:xfrm>
                  <a:off x="7061071" y="3241319"/>
                  <a:ext cx="117405" cy="113873"/>
                </a:xfrm>
                <a:custGeom>
                  <a:avLst/>
                  <a:gdLst/>
                  <a:ahLst/>
                  <a:cxnLst/>
                  <a:rect l="l" t="t" r="r" b="b"/>
                  <a:pathLst>
                    <a:path w="129146" h="129057">
                      <a:moveTo>
                        <a:pt x="0" y="129057"/>
                      </a:moveTo>
                      <a:lnTo>
                        <a:pt x="129146" y="129057"/>
                      </a:lnTo>
                      <a:lnTo>
                        <a:pt x="129146" y="0"/>
                      </a:lnTo>
                      <a:lnTo>
                        <a:pt x="0" y="0"/>
                      </a:lnTo>
                      <a:lnTo>
                        <a:pt x="0" y="129057"/>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19" name="object 79"/>
                <p:cNvSpPr/>
                <p:nvPr/>
              </p:nvSpPr>
              <p:spPr bwMode="auto">
                <a:xfrm>
                  <a:off x="6946977" y="3326380"/>
                  <a:ext cx="74456" cy="72300"/>
                </a:xfrm>
                <a:custGeom>
                  <a:avLst/>
                  <a:gdLst/>
                  <a:ahLst/>
                  <a:cxnLst/>
                  <a:rect l="l" t="t" r="r" b="b"/>
                  <a:pathLst>
                    <a:path w="81902" h="81940">
                      <a:moveTo>
                        <a:pt x="81902" y="40881"/>
                      </a:moveTo>
                      <a:lnTo>
                        <a:pt x="81125" y="32916"/>
                      </a:lnTo>
                      <a:lnTo>
                        <a:pt x="76094" y="19869"/>
                      </a:lnTo>
                      <a:lnTo>
                        <a:pt x="67147" y="9432"/>
                      </a:lnTo>
                      <a:lnTo>
                        <a:pt x="55172" y="2508"/>
                      </a:lnTo>
                      <a:lnTo>
                        <a:pt x="41059" y="0"/>
                      </a:lnTo>
                      <a:lnTo>
                        <a:pt x="32888" y="809"/>
                      </a:lnTo>
                      <a:lnTo>
                        <a:pt x="19826" y="5886"/>
                      </a:lnTo>
                      <a:lnTo>
                        <a:pt x="9401" y="14854"/>
                      </a:lnTo>
                      <a:lnTo>
                        <a:pt x="2497" y="26817"/>
                      </a:lnTo>
                      <a:lnTo>
                        <a:pt x="0" y="40881"/>
                      </a:lnTo>
                      <a:lnTo>
                        <a:pt x="834" y="49163"/>
                      </a:lnTo>
                      <a:lnTo>
                        <a:pt x="5940" y="62174"/>
                      </a:lnTo>
                      <a:lnTo>
                        <a:pt x="14932" y="72565"/>
                      </a:lnTo>
                      <a:lnTo>
                        <a:pt x="26931" y="79448"/>
                      </a:lnTo>
                      <a:lnTo>
                        <a:pt x="41059" y="81940"/>
                      </a:lnTo>
                      <a:lnTo>
                        <a:pt x="49158" y="81134"/>
                      </a:lnTo>
                      <a:lnTo>
                        <a:pt x="62160" y="76047"/>
                      </a:lnTo>
                      <a:lnTo>
                        <a:pt x="72540" y="67048"/>
                      </a:lnTo>
                      <a:lnTo>
                        <a:pt x="79414" y="55028"/>
                      </a:lnTo>
                      <a:lnTo>
                        <a:pt x="81902" y="40881"/>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0" name="object 80"/>
                <p:cNvSpPr/>
                <p:nvPr/>
              </p:nvSpPr>
              <p:spPr bwMode="auto">
                <a:xfrm>
                  <a:off x="6726335" y="3117598"/>
                  <a:ext cx="74421" cy="72277"/>
                </a:xfrm>
                <a:custGeom>
                  <a:avLst/>
                  <a:gdLst/>
                  <a:ahLst/>
                  <a:cxnLst/>
                  <a:rect l="l" t="t" r="r" b="b"/>
                  <a:pathLst>
                    <a:path w="81864" h="81914">
                      <a:moveTo>
                        <a:pt x="81864" y="40894"/>
                      </a:moveTo>
                      <a:lnTo>
                        <a:pt x="81075" y="32844"/>
                      </a:lnTo>
                      <a:lnTo>
                        <a:pt x="76034" y="19811"/>
                      </a:lnTo>
                      <a:lnTo>
                        <a:pt x="67083" y="9399"/>
                      </a:lnTo>
                      <a:lnTo>
                        <a:pt x="55091" y="2498"/>
                      </a:lnTo>
                      <a:lnTo>
                        <a:pt x="40932" y="0"/>
                      </a:lnTo>
                      <a:lnTo>
                        <a:pt x="32895" y="792"/>
                      </a:lnTo>
                      <a:lnTo>
                        <a:pt x="19862" y="5848"/>
                      </a:lnTo>
                      <a:lnTo>
                        <a:pt x="9431" y="14811"/>
                      </a:lnTo>
                      <a:lnTo>
                        <a:pt x="2508" y="26790"/>
                      </a:lnTo>
                      <a:lnTo>
                        <a:pt x="0" y="40894"/>
                      </a:lnTo>
                      <a:lnTo>
                        <a:pt x="813" y="49061"/>
                      </a:lnTo>
                      <a:lnTo>
                        <a:pt x="5903" y="62105"/>
                      </a:lnTo>
                      <a:lnTo>
                        <a:pt x="14887" y="72519"/>
                      </a:lnTo>
                      <a:lnTo>
                        <a:pt x="26864" y="79418"/>
                      </a:lnTo>
                      <a:lnTo>
                        <a:pt x="40932" y="81915"/>
                      </a:lnTo>
                      <a:lnTo>
                        <a:pt x="49106" y="81103"/>
                      </a:lnTo>
                      <a:lnTo>
                        <a:pt x="62136" y="76019"/>
                      </a:lnTo>
                      <a:lnTo>
                        <a:pt x="72517" y="67032"/>
                      </a:lnTo>
                      <a:lnTo>
                        <a:pt x="79382" y="55028"/>
                      </a:lnTo>
                      <a:lnTo>
                        <a:pt x="81864" y="40894"/>
                      </a:lnTo>
                      <a:close/>
                    </a:path>
                  </a:pathLst>
                </a:custGeom>
                <a:grpFill/>
              </p:spPr>
              <p:txBody>
                <a:bodyPr wrap="square" lIns="0" tIns="0" rIns="0" bIns="0" rtlCol="0">
                  <a:noAutofit/>
                </a:bodyPr>
                <a:lstStyle/>
                <a:p>
                  <a:pPr>
                    <a:defRPr/>
                  </a:pPr>
                  <a:endParaRPr kern="0">
                    <a:solidFill>
                      <a:sysClr val="windowText" lastClr="000000"/>
                    </a:solidFill>
                  </a:endParaRPr>
                </a:p>
              </p:txBody>
            </p:sp>
            <p:sp>
              <p:nvSpPr>
                <p:cNvPr id="221" name="object 3"/>
                <p:cNvSpPr txBox="1"/>
                <p:nvPr/>
              </p:nvSpPr>
              <p:spPr bwMode="auto">
                <a:xfrm>
                  <a:off x="7061069" y="3241321"/>
                  <a:ext cx="117405" cy="113873"/>
                </a:xfrm>
                <a:prstGeom prst="rect">
                  <a:avLst/>
                </a:prstGeom>
                <a:grpFill/>
              </p:spPr>
              <p:txBody>
                <a:bodyPr wrap="square" lIns="0" tIns="0" rIns="0" bIns="0" rtlCol="0">
                  <a:noAutofit/>
                </a:bodyPr>
                <a:lstStyle/>
                <a:p>
                  <a:pPr marL="22794">
                    <a:lnSpc>
                      <a:spcPts val="897"/>
                    </a:lnSpc>
                    <a:defRPr/>
                  </a:pPr>
                  <a:endParaRPr sz="900" kern="0">
                    <a:solidFill>
                      <a:sysClr val="windowText" lastClr="000000"/>
                    </a:solidFill>
                  </a:endParaRPr>
                </a:p>
              </p:txBody>
            </p:sp>
            <p:sp>
              <p:nvSpPr>
                <p:cNvPr id="222" name="object 2"/>
                <p:cNvSpPr txBox="1"/>
                <p:nvPr/>
              </p:nvSpPr>
              <p:spPr bwMode="auto">
                <a:xfrm>
                  <a:off x="7219488" y="3047743"/>
                  <a:ext cx="87872" cy="85286"/>
                </a:xfrm>
                <a:prstGeom prst="rect">
                  <a:avLst/>
                </a:prstGeom>
                <a:grpFill/>
              </p:spPr>
              <p:txBody>
                <a:bodyPr wrap="square" lIns="0" tIns="0" rIns="0" bIns="0" rtlCol="0">
                  <a:noAutofit/>
                </a:bodyPr>
                <a:lstStyle/>
                <a:p>
                  <a:pPr marL="22794">
                    <a:lnSpc>
                      <a:spcPts val="673"/>
                    </a:lnSpc>
                    <a:spcBef>
                      <a:spcPts val="10"/>
                    </a:spcBef>
                    <a:defRPr/>
                  </a:pPr>
                  <a:endParaRPr sz="700" kern="0">
                    <a:solidFill>
                      <a:sysClr val="windowText" lastClr="000000"/>
                    </a:solidFill>
                  </a:endParaRPr>
                </a:p>
              </p:txBody>
            </p:sp>
          </p:grpSp>
        </p:grpSp>
        <p:sp>
          <p:nvSpPr>
            <p:cNvPr id="246" name="Rectangle 245"/>
            <p:cNvSpPr/>
            <p:nvPr/>
          </p:nvSpPr>
          <p:spPr bwMode="auto">
            <a:xfrm>
              <a:off x="4530144" y="3667791"/>
              <a:ext cx="706254" cy="282410"/>
            </a:xfrm>
            <a:prstGeom prst="rect">
              <a:avLst/>
            </a:prstGeom>
          </p:spPr>
          <p:txBody>
            <a:bodyPr wrap="square">
              <a:spAutoFit/>
            </a:bodyPr>
            <a:lstStyle/>
            <a:p>
              <a:pPr algn="ctr">
                <a:lnSpc>
                  <a:spcPct val="90000"/>
                </a:lnSpc>
              </a:pPr>
              <a:r>
                <a:rPr lang="en-US" sz="1000" dirty="0">
                  <a:solidFill>
                    <a:srgbClr val="FFFFFF"/>
                  </a:solidFill>
                  <a:cs typeface="Arial" charset="0"/>
                </a:rPr>
                <a:t>Engage</a:t>
              </a:r>
            </a:p>
          </p:txBody>
        </p:sp>
        <p:sp>
          <p:nvSpPr>
            <p:cNvPr id="247" name="Rectangle 246"/>
            <p:cNvSpPr/>
            <p:nvPr/>
          </p:nvSpPr>
          <p:spPr bwMode="auto">
            <a:xfrm>
              <a:off x="5660972" y="3508569"/>
              <a:ext cx="534565" cy="446891"/>
            </a:xfrm>
            <a:prstGeom prst="rect">
              <a:avLst/>
            </a:prstGeom>
          </p:spPr>
          <p:txBody>
            <a:bodyPr wrap="square">
              <a:spAutoFit/>
            </a:bodyPr>
            <a:lstStyle/>
            <a:p>
              <a:pPr algn="ctr">
                <a:lnSpc>
                  <a:spcPct val="90000"/>
                </a:lnSpc>
              </a:pPr>
              <a:r>
                <a:rPr lang="en-US" sz="1000" dirty="0">
                  <a:solidFill>
                    <a:srgbClr val="FFFFFF"/>
                  </a:solidFill>
                  <a:cs typeface="Arial" charset="0"/>
                </a:rPr>
                <a:t>Build</a:t>
              </a:r>
            </a:p>
          </p:txBody>
        </p:sp>
        <p:sp>
          <p:nvSpPr>
            <p:cNvPr id="248" name="Rectangle 247"/>
            <p:cNvSpPr/>
            <p:nvPr/>
          </p:nvSpPr>
          <p:spPr bwMode="auto">
            <a:xfrm>
              <a:off x="5496681" y="4303577"/>
              <a:ext cx="805337" cy="279307"/>
            </a:xfrm>
            <a:prstGeom prst="rect">
              <a:avLst/>
            </a:prstGeom>
          </p:spPr>
          <p:txBody>
            <a:bodyPr wrap="none">
              <a:spAutoFit/>
            </a:bodyPr>
            <a:lstStyle/>
            <a:p>
              <a:pPr algn="ctr">
                <a:lnSpc>
                  <a:spcPct val="90000"/>
                </a:lnSpc>
              </a:pPr>
              <a:r>
                <a:rPr lang="en-US" sz="1000" dirty="0">
                  <a:solidFill>
                    <a:srgbClr val="FFFFFF"/>
                  </a:solidFill>
                  <a:cs typeface="Arial" charset="0"/>
                </a:rPr>
                <a:t>Integrate</a:t>
              </a:r>
            </a:p>
          </p:txBody>
        </p:sp>
      </p:grpSp>
      <p:sp>
        <p:nvSpPr>
          <p:cNvPr id="249" name="TextBox 248"/>
          <p:cNvSpPr txBox="1"/>
          <p:nvPr/>
        </p:nvSpPr>
        <p:spPr bwMode="auto">
          <a:xfrm>
            <a:off x="3849768" y="4609885"/>
            <a:ext cx="1681591" cy="461626"/>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1200" dirty="0">
                <a:solidFill>
                  <a:srgbClr val="58595B">
                    <a:lumMod val="75000"/>
                  </a:srgbClr>
                </a:solidFill>
              </a:rPr>
              <a:t>API MGMT. &amp; </a:t>
            </a:r>
          </a:p>
          <a:p>
            <a:r>
              <a:rPr lang="en-US" sz="1200" dirty="0">
                <a:solidFill>
                  <a:srgbClr val="58595B">
                    <a:lumMod val="75000"/>
                  </a:srgbClr>
                </a:solidFill>
              </a:rPr>
              <a:t>Data governance</a:t>
            </a:r>
          </a:p>
        </p:txBody>
      </p:sp>
      <p:grpSp>
        <p:nvGrpSpPr>
          <p:cNvPr id="140" name="Group 162"/>
          <p:cNvGrpSpPr/>
          <p:nvPr/>
        </p:nvGrpSpPr>
        <p:grpSpPr bwMode="auto">
          <a:xfrm>
            <a:off x="1374099" y="2684329"/>
            <a:ext cx="488335" cy="480117"/>
            <a:chOff x="2350014" y="4733723"/>
            <a:chExt cx="488335" cy="480117"/>
          </a:xfrm>
          <a:solidFill>
            <a:schemeClr val="bg1"/>
          </a:solidFill>
        </p:grpSpPr>
        <p:grpSp>
          <p:nvGrpSpPr>
            <p:cNvPr id="141" name="Group 163"/>
            <p:cNvGrpSpPr/>
            <p:nvPr/>
          </p:nvGrpSpPr>
          <p:grpSpPr bwMode="auto">
            <a:xfrm>
              <a:off x="2350014" y="4733723"/>
              <a:ext cx="488335" cy="480117"/>
              <a:chOff x="2225848" y="4591985"/>
              <a:chExt cx="632501" cy="621856"/>
            </a:xfrm>
            <a:grpFill/>
          </p:grpSpPr>
          <p:sp>
            <p:nvSpPr>
              <p:cNvPr id="143" name="Freeform 1476"/>
              <p:cNvSpPr>
                <a:spLocks noEditPoints="1"/>
              </p:cNvSpPr>
              <p:nvPr/>
            </p:nvSpPr>
            <p:spPr bwMode="auto">
              <a:xfrm>
                <a:off x="2225848" y="4591985"/>
                <a:ext cx="430526" cy="419888"/>
              </a:xfrm>
              <a:custGeom>
                <a:avLst/>
                <a:gdLst/>
                <a:ahLst/>
                <a:cxnLst>
                  <a:cxn ang="0">
                    <a:pos x="82" y="14"/>
                  </a:cxn>
                  <a:cxn ang="0">
                    <a:pos x="123" y="7"/>
                  </a:cxn>
                  <a:cxn ang="0">
                    <a:pos x="152" y="18"/>
                  </a:cxn>
                  <a:cxn ang="0">
                    <a:pos x="163" y="30"/>
                  </a:cxn>
                  <a:cxn ang="0">
                    <a:pos x="199" y="31"/>
                  </a:cxn>
                  <a:cxn ang="0">
                    <a:pos x="208" y="49"/>
                  </a:cxn>
                  <a:cxn ang="0">
                    <a:pos x="213" y="83"/>
                  </a:cxn>
                  <a:cxn ang="0">
                    <a:pos x="236" y="96"/>
                  </a:cxn>
                  <a:cxn ang="0">
                    <a:pos x="218" y="122"/>
                  </a:cxn>
                  <a:cxn ang="0">
                    <a:pos x="224" y="155"/>
                  </a:cxn>
                  <a:cxn ang="0">
                    <a:pos x="204" y="179"/>
                  </a:cxn>
                  <a:cxn ang="0">
                    <a:pos x="189" y="187"/>
                  </a:cxn>
                  <a:cxn ang="0">
                    <a:pos x="172" y="223"/>
                  </a:cxn>
                  <a:cxn ang="0">
                    <a:pos x="147" y="213"/>
                  </a:cxn>
                  <a:cxn ang="0">
                    <a:pos x="117" y="229"/>
                  </a:cxn>
                  <a:cxn ang="0">
                    <a:pos x="88" y="218"/>
                  </a:cxn>
                  <a:cxn ang="0">
                    <a:pos x="47" y="210"/>
                  </a:cxn>
                  <a:cxn ang="0">
                    <a:pos x="36" y="180"/>
                  </a:cxn>
                  <a:cxn ang="0">
                    <a:pos x="32" y="161"/>
                  </a:cxn>
                  <a:cxn ang="0">
                    <a:pos x="2" y="131"/>
                  </a:cxn>
                  <a:cxn ang="0">
                    <a:pos x="23" y="105"/>
                  </a:cxn>
                  <a:cxn ang="0">
                    <a:pos x="19" y="84"/>
                  </a:cxn>
                  <a:cxn ang="0">
                    <a:pos x="20" y="56"/>
                  </a:cxn>
                  <a:cxn ang="0">
                    <a:pos x="47" y="53"/>
                  </a:cxn>
                  <a:cxn ang="0">
                    <a:pos x="57" y="28"/>
                  </a:cxn>
                  <a:cxn ang="0">
                    <a:pos x="76" y="8"/>
                  </a:cxn>
                  <a:cxn ang="0">
                    <a:pos x="71" y="154"/>
                  </a:cxn>
                  <a:cxn ang="0">
                    <a:pos x="72" y="180"/>
                  </a:cxn>
                  <a:cxn ang="0">
                    <a:pos x="176" y="164"/>
                  </a:cxn>
                  <a:cxn ang="0">
                    <a:pos x="168" y="132"/>
                  </a:cxn>
                  <a:cxn ang="0">
                    <a:pos x="122" y="161"/>
                  </a:cxn>
                  <a:cxn ang="0">
                    <a:pos x="144" y="80"/>
                  </a:cxn>
                  <a:cxn ang="0">
                    <a:pos x="143" y="75"/>
                  </a:cxn>
                  <a:cxn ang="0">
                    <a:pos x="102" y="66"/>
                  </a:cxn>
                  <a:cxn ang="0">
                    <a:pos x="136" y="105"/>
                  </a:cxn>
                </a:cxnLst>
                <a:rect l="0" t="0" r="r" b="b"/>
                <a:pathLst>
                  <a:path w="241" h="235">
                    <a:moveTo>
                      <a:pt x="76" y="8"/>
                    </a:moveTo>
                    <a:cubicBezTo>
                      <a:pt x="78" y="10"/>
                      <a:pt x="80" y="12"/>
                      <a:pt x="82" y="14"/>
                    </a:cubicBezTo>
                    <a:cubicBezTo>
                      <a:pt x="88" y="21"/>
                      <a:pt x="94" y="23"/>
                      <a:pt x="104" y="22"/>
                    </a:cubicBezTo>
                    <a:cubicBezTo>
                      <a:pt x="114" y="20"/>
                      <a:pt x="120" y="16"/>
                      <a:pt x="123" y="7"/>
                    </a:cubicBezTo>
                    <a:cubicBezTo>
                      <a:pt x="125" y="2"/>
                      <a:pt x="128" y="0"/>
                      <a:pt x="134" y="0"/>
                    </a:cubicBezTo>
                    <a:cubicBezTo>
                      <a:pt x="149" y="3"/>
                      <a:pt x="149" y="2"/>
                      <a:pt x="152" y="18"/>
                    </a:cubicBezTo>
                    <a:cubicBezTo>
                      <a:pt x="152" y="21"/>
                      <a:pt x="156" y="24"/>
                      <a:pt x="158" y="27"/>
                    </a:cubicBezTo>
                    <a:cubicBezTo>
                      <a:pt x="159" y="28"/>
                      <a:pt x="162" y="29"/>
                      <a:pt x="163" y="30"/>
                    </a:cubicBezTo>
                    <a:cubicBezTo>
                      <a:pt x="172" y="37"/>
                      <a:pt x="180" y="36"/>
                      <a:pt x="188" y="29"/>
                    </a:cubicBezTo>
                    <a:cubicBezTo>
                      <a:pt x="192" y="26"/>
                      <a:pt x="196" y="27"/>
                      <a:pt x="199" y="31"/>
                    </a:cubicBezTo>
                    <a:cubicBezTo>
                      <a:pt x="201" y="33"/>
                      <a:pt x="204" y="36"/>
                      <a:pt x="206" y="38"/>
                    </a:cubicBezTo>
                    <a:cubicBezTo>
                      <a:pt x="211" y="41"/>
                      <a:pt x="211" y="44"/>
                      <a:pt x="208" y="49"/>
                    </a:cubicBezTo>
                    <a:cubicBezTo>
                      <a:pt x="205" y="53"/>
                      <a:pt x="201" y="59"/>
                      <a:pt x="202" y="63"/>
                    </a:cubicBezTo>
                    <a:cubicBezTo>
                      <a:pt x="204" y="70"/>
                      <a:pt x="208" y="77"/>
                      <a:pt x="213" y="83"/>
                    </a:cubicBezTo>
                    <a:cubicBezTo>
                      <a:pt x="215" y="86"/>
                      <a:pt x="221" y="86"/>
                      <a:pt x="225" y="86"/>
                    </a:cubicBezTo>
                    <a:cubicBezTo>
                      <a:pt x="232" y="86"/>
                      <a:pt x="235" y="89"/>
                      <a:pt x="236" y="96"/>
                    </a:cubicBezTo>
                    <a:cubicBezTo>
                      <a:pt x="236" y="103"/>
                      <a:pt x="241" y="111"/>
                      <a:pt x="230" y="114"/>
                    </a:cubicBezTo>
                    <a:cubicBezTo>
                      <a:pt x="226" y="116"/>
                      <a:pt x="220" y="119"/>
                      <a:pt x="218" y="122"/>
                    </a:cubicBezTo>
                    <a:cubicBezTo>
                      <a:pt x="216" y="129"/>
                      <a:pt x="215" y="137"/>
                      <a:pt x="215" y="145"/>
                    </a:cubicBezTo>
                    <a:cubicBezTo>
                      <a:pt x="216" y="148"/>
                      <a:pt x="221" y="152"/>
                      <a:pt x="224" y="155"/>
                    </a:cubicBezTo>
                    <a:cubicBezTo>
                      <a:pt x="229" y="158"/>
                      <a:pt x="230" y="162"/>
                      <a:pt x="227" y="167"/>
                    </a:cubicBezTo>
                    <a:cubicBezTo>
                      <a:pt x="220" y="182"/>
                      <a:pt x="220" y="181"/>
                      <a:pt x="204" y="179"/>
                    </a:cubicBezTo>
                    <a:cubicBezTo>
                      <a:pt x="201" y="178"/>
                      <a:pt x="197" y="180"/>
                      <a:pt x="194" y="182"/>
                    </a:cubicBezTo>
                    <a:cubicBezTo>
                      <a:pt x="192" y="183"/>
                      <a:pt x="191" y="186"/>
                      <a:pt x="189" y="187"/>
                    </a:cubicBezTo>
                    <a:cubicBezTo>
                      <a:pt x="181" y="193"/>
                      <a:pt x="179" y="200"/>
                      <a:pt x="182" y="209"/>
                    </a:cubicBezTo>
                    <a:cubicBezTo>
                      <a:pt x="186" y="219"/>
                      <a:pt x="178" y="220"/>
                      <a:pt x="172" y="223"/>
                    </a:cubicBezTo>
                    <a:cubicBezTo>
                      <a:pt x="167" y="226"/>
                      <a:pt x="162" y="229"/>
                      <a:pt x="157" y="222"/>
                    </a:cubicBezTo>
                    <a:cubicBezTo>
                      <a:pt x="155" y="218"/>
                      <a:pt x="150" y="213"/>
                      <a:pt x="147" y="213"/>
                    </a:cubicBezTo>
                    <a:cubicBezTo>
                      <a:pt x="139" y="213"/>
                      <a:pt x="131" y="215"/>
                      <a:pt x="123" y="217"/>
                    </a:cubicBezTo>
                    <a:cubicBezTo>
                      <a:pt x="120" y="219"/>
                      <a:pt x="118" y="225"/>
                      <a:pt x="117" y="229"/>
                    </a:cubicBezTo>
                    <a:cubicBezTo>
                      <a:pt x="115" y="234"/>
                      <a:pt x="112" y="235"/>
                      <a:pt x="107" y="235"/>
                    </a:cubicBezTo>
                    <a:cubicBezTo>
                      <a:pt x="92" y="234"/>
                      <a:pt x="91" y="234"/>
                      <a:pt x="88" y="218"/>
                    </a:cubicBezTo>
                    <a:cubicBezTo>
                      <a:pt x="88" y="214"/>
                      <a:pt x="84" y="210"/>
                      <a:pt x="81" y="208"/>
                    </a:cubicBezTo>
                    <a:cubicBezTo>
                      <a:pt x="69" y="199"/>
                      <a:pt x="58" y="198"/>
                      <a:pt x="47" y="210"/>
                    </a:cubicBezTo>
                    <a:cubicBezTo>
                      <a:pt x="44" y="208"/>
                      <a:pt x="42" y="206"/>
                      <a:pt x="40" y="204"/>
                    </a:cubicBezTo>
                    <a:cubicBezTo>
                      <a:pt x="28" y="194"/>
                      <a:pt x="28" y="194"/>
                      <a:pt x="36" y="180"/>
                    </a:cubicBezTo>
                    <a:cubicBezTo>
                      <a:pt x="39" y="176"/>
                      <a:pt x="39" y="172"/>
                      <a:pt x="35" y="168"/>
                    </a:cubicBezTo>
                    <a:cubicBezTo>
                      <a:pt x="34" y="166"/>
                      <a:pt x="33" y="164"/>
                      <a:pt x="32" y="161"/>
                    </a:cubicBezTo>
                    <a:cubicBezTo>
                      <a:pt x="29" y="153"/>
                      <a:pt x="24" y="149"/>
                      <a:pt x="15" y="149"/>
                    </a:cubicBezTo>
                    <a:cubicBezTo>
                      <a:pt x="2" y="150"/>
                      <a:pt x="4" y="139"/>
                      <a:pt x="2" y="131"/>
                    </a:cubicBezTo>
                    <a:cubicBezTo>
                      <a:pt x="0" y="123"/>
                      <a:pt x="7" y="123"/>
                      <a:pt x="12" y="121"/>
                    </a:cubicBezTo>
                    <a:cubicBezTo>
                      <a:pt x="19" y="118"/>
                      <a:pt x="24" y="114"/>
                      <a:pt x="23" y="105"/>
                    </a:cubicBezTo>
                    <a:cubicBezTo>
                      <a:pt x="22" y="103"/>
                      <a:pt x="23" y="101"/>
                      <a:pt x="24" y="99"/>
                    </a:cubicBezTo>
                    <a:cubicBezTo>
                      <a:pt x="26" y="93"/>
                      <a:pt x="25" y="88"/>
                      <a:pt x="19" y="84"/>
                    </a:cubicBezTo>
                    <a:cubicBezTo>
                      <a:pt x="16" y="81"/>
                      <a:pt x="11" y="77"/>
                      <a:pt x="11" y="74"/>
                    </a:cubicBezTo>
                    <a:cubicBezTo>
                      <a:pt x="13" y="67"/>
                      <a:pt x="16" y="61"/>
                      <a:pt x="20" y="56"/>
                    </a:cubicBezTo>
                    <a:cubicBezTo>
                      <a:pt x="22" y="54"/>
                      <a:pt x="29" y="56"/>
                      <a:pt x="33" y="57"/>
                    </a:cubicBezTo>
                    <a:cubicBezTo>
                      <a:pt x="39" y="59"/>
                      <a:pt x="43" y="58"/>
                      <a:pt x="47" y="53"/>
                    </a:cubicBezTo>
                    <a:cubicBezTo>
                      <a:pt x="48" y="51"/>
                      <a:pt x="49" y="49"/>
                      <a:pt x="51" y="48"/>
                    </a:cubicBezTo>
                    <a:cubicBezTo>
                      <a:pt x="58" y="43"/>
                      <a:pt x="61" y="37"/>
                      <a:pt x="57" y="28"/>
                    </a:cubicBezTo>
                    <a:cubicBezTo>
                      <a:pt x="54" y="20"/>
                      <a:pt x="58" y="16"/>
                      <a:pt x="65" y="13"/>
                    </a:cubicBezTo>
                    <a:cubicBezTo>
                      <a:pt x="69" y="12"/>
                      <a:pt x="72" y="10"/>
                      <a:pt x="76" y="8"/>
                    </a:cubicBezTo>
                    <a:close/>
                    <a:moveTo>
                      <a:pt x="104" y="120"/>
                    </a:moveTo>
                    <a:cubicBezTo>
                      <a:pt x="87" y="126"/>
                      <a:pt x="70" y="131"/>
                      <a:pt x="71" y="154"/>
                    </a:cubicBezTo>
                    <a:cubicBezTo>
                      <a:pt x="71" y="160"/>
                      <a:pt x="69" y="166"/>
                      <a:pt x="68" y="172"/>
                    </a:cubicBezTo>
                    <a:cubicBezTo>
                      <a:pt x="68" y="175"/>
                      <a:pt x="70" y="179"/>
                      <a:pt x="72" y="180"/>
                    </a:cubicBezTo>
                    <a:cubicBezTo>
                      <a:pt x="100" y="203"/>
                      <a:pt x="142" y="202"/>
                      <a:pt x="170" y="179"/>
                    </a:cubicBezTo>
                    <a:cubicBezTo>
                      <a:pt x="175" y="175"/>
                      <a:pt x="177" y="171"/>
                      <a:pt x="176" y="164"/>
                    </a:cubicBezTo>
                    <a:cubicBezTo>
                      <a:pt x="174" y="156"/>
                      <a:pt x="173" y="148"/>
                      <a:pt x="172" y="140"/>
                    </a:cubicBezTo>
                    <a:cubicBezTo>
                      <a:pt x="171" y="137"/>
                      <a:pt x="170" y="133"/>
                      <a:pt x="168" y="132"/>
                    </a:cubicBezTo>
                    <a:cubicBezTo>
                      <a:pt x="159" y="127"/>
                      <a:pt x="150" y="123"/>
                      <a:pt x="140" y="119"/>
                    </a:cubicBezTo>
                    <a:cubicBezTo>
                      <a:pt x="134" y="133"/>
                      <a:pt x="128" y="146"/>
                      <a:pt x="122" y="161"/>
                    </a:cubicBezTo>
                    <a:cubicBezTo>
                      <a:pt x="116" y="146"/>
                      <a:pt x="110" y="134"/>
                      <a:pt x="104" y="120"/>
                    </a:cubicBezTo>
                    <a:close/>
                    <a:moveTo>
                      <a:pt x="144" y="80"/>
                    </a:moveTo>
                    <a:cubicBezTo>
                      <a:pt x="144" y="79"/>
                      <a:pt x="143" y="79"/>
                      <a:pt x="143" y="79"/>
                    </a:cubicBezTo>
                    <a:cubicBezTo>
                      <a:pt x="143" y="78"/>
                      <a:pt x="143" y="76"/>
                      <a:pt x="143" y="75"/>
                    </a:cubicBezTo>
                    <a:cubicBezTo>
                      <a:pt x="142" y="64"/>
                      <a:pt x="130" y="52"/>
                      <a:pt x="119" y="52"/>
                    </a:cubicBezTo>
                    <a:cubicBezTo>
                      <a:pt x="112" y="52"/>
                      <a:pt x="104" y="58"/>
                      <a:pt x="102" y="66"/>
                    </a:cubicBezTo>
                    <a:cubicBezTo>
                      <a:pt x="97" y="80"/>
                      <a:pt x="102" y="94"/>
                      <a:pt x="109" y="107"/>
                    </a:cubicBezTo>
                    <a:cubicBezTo>
                      <a:pt x="115" y="117"/>
                      <a:pt x="131" y="116"/>
                      <a:pt x="136" y="105"/>
                    </a:cubicBezTo>
                    <a:cubicBezTo>
                      <a:pt x="139" y="97"/>
                      <a:pt x="141" y="88"/>
                      <a:pt x="14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44" name="Freeform 1477"/>
              <p:cNvSpPr>
                <a:spLocks/>
              </p:cNvSpPr>
              <p:nvPr/>
            </p:nvSpPr>
            <p:spPr bwMode="auto">
              <a:xfrm>
                <a:off x="2539440" y="4894940"/>
                <a:ext cx="318909" cy="318901"/>
              </a:xfrm>
              <a:custGeom>
                <a:avLst/>
                <a:gdLst/>
                <a:ahLst/>
                <a:cxnLst>
                  <a:cxn ang="0">
                    <a:pos x="160" y="34"/>
                  </a:cxn>
                  <a:cxn ang="0">
                    <a:pos x="157" y="42"/>
                  </a:cxn>
                  <a:cxn ang="0">
                    <a:pos x="171" y="75"/>
                  </a:cxn>
                  <a:cxn ang="0">
                    <a:pos x="181" y="88"/>
                  </a:cxn>
                  <a:cxn ang="0">
                    <a:pos x="171" y="103"/>
                  </a:cxn>
                  <a:cxn ang="0">
                    <a:pos x="158" y="136"/>
                  </a:cxn>
                  <a:cxn ang="0">
                    <a:pos x="147" y="159"/>
                  </a:cxn>
                  <a:cxn ang="0">
                    <a:pos x="138" y="156"/>
                  </a:cxn>
                  <a:cxn ang="0">
                    <a:pos x="112" y="157"/>
                  </a:cxn>
                  <a:cxn ang="0">
                    <a:pos x="106" y="170"/>
                  </a:cxn>
                  <a:cxn ang="0">
                    <a:pos x="93" y="180"/>
                  </a:cxn>
                  <a:cxn ang="0">
                    <a:pos x="78" y="170"/>
                  </a:cxn>
                  <a:cxn ang="0">
                    <a:pos x="58" y="153"/>
                  </a:cxn>
                  <a:cxn ang="0">
                    <a:pos x="42" y="158"/>
                  </a:cxn>
                  <a:cxn ang="0">
                    <a:pos x="28" y="154"/>
                  </a:cxn>
                  <a:cxn ang="0">
                    <a:pos x="24" y="140"/>
                  </a:cxn>
                  <a:cxn ang="0">
                    <a:pos x="25" y="115"/>
                  </a:cxn>
                  <a:cxn ang="0">
                    <a:pos x="11" y="105"/>
                  </a:cxn>
                  <a:cxn ang="0">
                    <a:pos x="1" y="92"/>
                  </a:cxn>
                  <a:cxn ang="0">
                    <a:pos x="11" y="77"/>
                  </a:cxn>
                  <a:cxn ang="0">
                    <a:pos x="24" y="44"/>
                  </a:cxn>
                  <a:cxn ang="0">
                    <a:pos x="27" y="27"/>
                  </a:cxn>
                  <a:cxn ang="0">
                    <a:pos x="43" y="24"/>
                  </a:cxn>
                  <a:cxn ang="0">
                    <a:pos x="69" y="22"/>
                  </a:cxn>
                  <a:cxn ang="0">
                    <a:pos x="76" y="8"/>
                  </a:cxn>
                  <a:cxn ang="0">
                    <a:pos x="90" y="0"/>
                  </a:cxn>
                  <a:cxn ang="0">
                    <a:pos x="103" y="8"/>
                  </a:cxn>
                  <a:cxn ang="0">
                    <a:pos x="121" y="26"/>
                  </a:cxn>
                  <a:cxn ang="0">
                    <a:pos x="131" y="26"/>
                  </a:cxn>
                  <a:cxn ang="0">
                    <a:pos x="160" y="34"/>
                  </a:cxn>
                </a:cxnLst>
                <a:rect l="0" t="0" r="r" b="b"/>
                <a:pathLst>
                  <a:path w="181" h="180">
                    <a:moveTo>
                      <a:pt x="160" y="34"/>
                    </a:moveTo>
                    <a:cubicBezTo>
                      <a:pt x="159" y="37"/>
                      <a:pt x="158" y="39"/>
                      <a:pt x="157" y="42"/>
                    </a:cubicBezTo>
                    <a:cubicBezTo>
                      <a:pt x="149" y="59"/>
                      <a:pt x="154" y="70"/>
                      <a:pt x="171" y="75"/>
                    </a:cubicBezTo>
                    <a:cubicBezTo>
                      <a:pt x="178" y="77"/>
                      <a:pt x="181" y="80"/>
                      <a:pt x="181" y="88"/>
                    </a:cubicBezTo>
                    <a:cubicBezTo>
                      <a:pt x="181" y="96"/>
                      <a:pt x="179" y="100"/>
                      <a:pt x="171" y="103"/>
                    </a:cubicBezTo>
                    <a:cubicBezTo>
                      <a:pt x="154" y="109"/>
                      <a:pt x="150" y="120"/>
                      <a:pt x="158" y="136"/>
                    </a:cubicBezTo>
                    <a:cubicBezTo>
                      <a:pt x="163" y="147"/>
                      <a:pt x="162" y="149"/>
                      <a:pt x="147" y="159"/>
                    </a:cubicBezTo>
                    <a:cubicBezTo>
                      <a:pt x="144" y="158"/>
                      <a:pt x="141" y="158"/>
                      <a:pt x="138" y="156"/>
                    </a:cubicBezTo>
                    <a:cubicBezTo>
                      <a:pt x="129" y="148"/>
                      <a:pt x="120" y="153"/>
                      <a:pt x="112" y="157"/>
                    </a:cubicBezTo>
                    <a:cubicBezTo>
                      <a:pt x="109" y="159"/>
                      <a:pt x="107" y="165"/>
                      <a:pt x="106" y="170"/>
                    </a:cubicBezTo>
                    <a:cubicBezTo>
                      <a:pt x="104" y="177"/>
                      <a:pt x="101" y="180"/>
                      <a:pt x="93" y="180"/>
                    </a:cubicBezTo>
                    <a:cubicBezTo>
                      <a:pt x="86" y="180"/>
                      <a:pt x="79" y="180"/>
                      <a:pt x="78" y="170"/>
                    </a:cubicBezTo>
                    <a:cubicBezTo>
                      <a:pt x="77" y="158"/>
                      <a:pt x="67" y="155"/>
                      <a:pt x="58" y="153"/>
                    </a:cubicBezTo>
                    <a:cubicBezTo>
                      <a:pt x="53" y="152"/>
                      <a:pt x="47" y="155"/>
                      <a:pt x="42" y="158"/>
                    </a:cubicBezTo>
                    <a:cubicBezTo>
                      <a:pt x="35" y="163"/>
                      <a:pt x="32" y="158"/>
                      <a:pt x="28" y="154"/>
                    </a:cubicBezTo>
                    <a:cubicBezTo>
                      <a:pt x="24" y="150"/>
                      <a:pt x="19" y="147"/>
                      <a:pt x="24" y="140"/>
                    </a:cubicBezTo>
                    <a:cubicBezTo>
                      <a:pt x="29" y="132"/>
                      <a:pt x="30" y="124"/>
                      <a:pt x="25" y="115"/>
                    </a:cubicBezTo>
                    <a:cubicBezTo>
                      <a:pt x="22" y="108"/>
                      <a:pt x="17" y="106"/>
                      <a:pt x="11" y="105"/>
                    </a:cubicBezTo>
                    <a:cubicBezTo>
                      <a:pt x="4" y="103"/>
                      <a:pt x="1" y="99"/>
                      <a:pt x="1" y="92"/>
                    </a:cubicBezTo>
                    <a:cubicBezTo>
                      <a:pt x="0" y="84"/>
                      <a:pt x="3" y="79"/>
                      <a:pt x="11" y="77"/>
                    </a:cubicBezTo>
                    <a:cubicBezTo>
                      <a:pt x="28" y="71"/>
                      <a:pt x="32" y="59"/>
                      <a:pt x="24" y="44"/>
                    </a:cubicBezTo>
                    <a:cubicBezTo>
                      <a:pt x="19" y="36"/>
                      <a:pt x="22" y="32"/>
                      <a:pt x="27" y="27"/>
                    </a:cubicBezTo>
                    <a:cubicBezTo>
                      <a:pt x="32" y="21"/>
                      <a:pt x="37" y="19"/>
                      <a:pt x="43" y="24"/>
                    </a:cubicBezTo>
                    <a:cubicBezTo>
                      <a:pt x="52" y="32"/>
                      <a:pt x="61" y="27"/>
                      <a:pt x="69" y="22"/>
                    </a:cubicBezTo>
                    <a:cubicBezTo>
                      <a:pt x="73" y="20"/>
                      <a:pt x="75" y="13"/>
                      <a:pt x="76" y="8"/>
                    </a:cubicBezTo>
                    <a:cubicBezTo>
                      <a:pt x="78" y="0"/>
                      <a:pt x="84" y="0"/>
                      <a:pt x="90" y="0"/>
                    </a:cubicBezTo>
                    <a:cubicBezTo>
                      <a:pt x="97" y="0"/>
                      <a:pt x="102" y="0"/>
                      <a:pt x="103" y="8"/>
                    </a:cubicBezTo>
                    <a:cubicBezTo>
                      <a:pt x="104" y="19"/>
                      <a:pt x="111" y="24"/>
                      <a:pt x="121" y="26"/>
                    </a:cubicBezTo>
                    <a:cubicBezTo>
                      <a:pt x="124" y="27"/>
                      <a:pt x="128" y="27"/>
                      <a:pt x="131" y="26"/>
                    </a:cubicBezTo>
                    <a:cubicBezTo>
                      <a:pt x="148" y="18"/>
                      <a:pt x="148" y="18"/>
                      <a:pt x="160"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sp>
          <p:nvSpPr>
            <p:cNvPr id="142" name="Oval 141"/>
            <p:cNvSpPr/>
            <p:nvPr/>
          </p:nvSpPr>
          <p:spPr bwMode="auto">
            <a:xfrm>
              <a:off x="2408883" y="4796975"/>
              <a:ext cx="216128" cy="216128"/>
            </a:xfrm>
            <a:prstGeom prst="ellipse">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grpSp>
      <p:grpSp>
        <p:nvGrpSpPr>
          <p:cNvPr id="147" name="Group 134"/>
          <p:cNvGrpSpPr/>
          <p:nvPr/>
        </p:nvGrpSpPr>
        <p:grpSpPr bwMode="auto">
          <a:xfrm>
            <a:off x="2543837" y="2087361"/>
            <a:ext cx="530669" cy="565377"/>
            <a:chOff x="4908095" y="422422"/>
            <a:chExt cx="592551" cy="631307"/>
          </a:xfrm>
          <a:solidFill>
            <a:srgbClr val="FFFFFF"/>
          </a:solidFill>
        </p:grpSpPr>
        <p:sp>
          <p:nvSpPr>
            <p:cNvPr id="150" name="Freeform 16"/>
            <p:cNvSpPr>
              <a:spLocks noEditPoints="1"/>
            </p:cNvSpPr>
            <p:nvPr/>
          </p:nvSpPr>
          <p:spPr bwMode="auto">
            <a:xfrm>
              <a:off x="5063153" y="688236"/>
              <a:ext cx="293507" cy="365493"/>
            </a:xfrm>
            <a:custGeom>
              <a:avLst/>
              <a:gdLst/>
              <a:ahLst/>
              <a:cxnLst>
                <a:cxn ang="0">
                  <a:pos x="121" y="1"/>
                </a:cxn>
                <a:cxn ang="0">
                  <a:pos x="121" y="20"/>
                </a:cxn>
                <a:cxn ang="0">
                  <a:pos x="20" y="20"/>
                </a:cxn>
                <a:cxn ang="0">
                  <a:pos x="20" y="172"/>
                </a:cxn>
                <a:cxn ang="0">
                  <a:pos x="138" y="172"/>
                </a:cxn>
                <a:cxn ang="0">
                  <a:pos x="138" y="49"/>
                </a:cxn>
                <a:cxn ang="0">
                  <a:pos x="158" y="49"/>
                </a:cxn>
                <a:cxn ang="0">
                  <a:pos x="158" y="52"/>
                </a:cxn>
                <a:cxn ang="0">
                  <a:pos x="158" y="180"/>
                </a:cxn>
                <a:cxn ang="0">
                  <a:pos x="143" y="197"/>
                </a:cxn>
                <a:cxn ang="0">
                  <a:pos x="138" y="197"/>
                </a:cxn>
                <a:cxn ang="0">
                  <a:pos x="20" y="197"/>
                </a:cxn>
                <a:cxn ang="0">
                  <a:pos x="2" y="188"/>
                </a:cxn>
                <a:cxn ang="0">
                  <a:pos x="0" y="181"/>
                </a:cxn>
                <a:cxn ang="0">
                  <a:pos x="0" y="17"/>
                </a:cxn>
                <a:cxn ang="0">
                  <a:pos x="14" y="1"/>
                </a:cxn>
                <a:cxn ang="0">
                  <a:pos x="19" y="0"/>
                </a:cxn>
                <a:cxn ang="0">
                  <a:pos x="119" y="0"/>
                </a:cxn>
                <a:cxn ang="0">
                  <a:pos x="121" y="1"/>
                </a:cxn>
                <a:cxn ang="0">
                  <a:pos x="80" y="187"/>
                </a:cxn>
                <a:cxn ang="0">
                  <a:pos x="80" y="187"/>
                </a:cxn>
                <a:cxn ang="0">
                  <a:pos x="83" y="187"/>
                </a:cxn>
                <a:cxn ang="0">
                  <a:pos x="87" y="183"/>
                </a:cxn>
                <a:cxn ang="0">
                  <a:pos x="84" y="180"/>
                </a:cxn>
                <a:cxn ang="0">
                  <a:pos x="76" y="180"/>
                </a:cxn>
                <a:cxn ang="0">
                  <a:pos x="73" y="183"/>
                </a:cxn>
                <a:cxn ang="0">
                  <a:pos x="76" y="187"/>
                </a:cxn>
                <a:cxn ang="0">
                  <a:pos x="80" y="187"/>
                </a:cxn>
              </a:cxnLst>
              <a:rect l="0" t="0" r="r" b="b"/>
              <a:pathLst>
                <a:path w="158" h="197">
                  <a:moveTo>
                    <a:pt x="121" y="1"/>
                  </a:moveTo>
                  <a:cubicBezTo>
                    <a:pt x="121" y="7"/>
                    <a:pt x="121" y="13"/>
                    <a:pt x="121" y="20"/>
                  </a:cubicBezTo>
                  <a:cubicBezTo>
                    <a:pt x="87" y="20"/>
                    <a:pt x="54" y="20"/>
                    <a:pt x="20" y="20"/>
                  </a:cubicBezTo>
                  <a:cubicBezTo>
                    <a:pt x="20" y="71"/>
                    <a:pt x="20" y="121"/>
                    <a:pt x="20" y="172"/>
                  </a:cubicBezTo>
                  <a:cubicBezTo>
                    <a:pt x="59" y="172"/>
                    <a:pt x="99" y="172"/>
                    <a:pt x="138" y="172"/>
                  </a:cubicBezTo>
                  <a:cubicBezTo>
                    <a:pt x="138" y="131"/>
                    <a:pt x="138" y="90"/>
                    <a:pt x="138" y="49"/>
                  </a:cubicBezTo>
                  <a:cubicBezTo>
                    <a:pt x="145" y="49"/>
                    <a:pt x="151" y="49"/>
                    <a:pt x="158" y="49"/>
                  </a:cubicBezTo>
                  <a:cubicBezTo>
                    <a:pt x="158" y="50"/>
                    <a:pt x="158" y="51"/>
                    <a:pt x="158" y="52"/>
                  </a:cubicBezTo>
                  <a:cubicBezTo>
                    <a:pt x="158" y="94"/>
                    <a:pt x="157" y="137"/>
                    <a:pt x="158" y="180"/>
                  </a:cubicBezTo>
                  <a:cubicBezTo>
                    <a:pt x="158" y="189"/>
                    <a:pt x="151" y="195"/>
                    <a:pt x="143" y="197"/>
                  </a:cubicBezTo>
                  <a:cubicBezTo>
                    <a:pt x="141" y="197"/>
                    <a:pt x="140" y="197"/>
                    <a:pt x="138" y="197"/>
                  </a:cubicBezTo>
                  <a:cubicBezTo>
                    <a:pt x="99" y="197"/>
                    <a:pt x="59" y="197"/>
                    <a:pt x="20" y="197"/>
                  </a:cubicBezTo>
                  <a:cubicBezTo>
                    <a:pt x="12" y="197"/>
                    <a:pt x="6" y="195"/>
                    <a:pt x="2" y="188"/>
                  </a:cubicBezTo>
                  <a:cubicBezTo>
                    <a:pt x="1" y="186"/>
                    <a:pt x="0" y="183"/>
                    <a:pt x="0" y="181"/>
                  </a:cubicBezTo>
                  <a:cubicBezTo>
                    <a:pt x="0" y="126"/>
                    <a:pt x="0" y="72"/>
                    <a:pt x="0" y="17"/>
                  </a:cubicBezTo>
                  <a:cubicBezTo>
                    <a:pt x="0" y="9"/>
                    <a:pt x="6" y="3"/>
                    <a:pt x="14" y="1"/>
                  </a:cubicBezTo>
                  <a:cubicBezTo>
                    <a:pt x="16" y="1"/>
                    <a:pt x="17" y="0"/>
                    <a:pt x="19" y="0"/>
                  </a:cubicBezTo>
                  <a:cubicBezTo>
                    <a:pt x="52" y="0"/>
                    <a:pt x="85" y="0"/>
                    <a:pt x="119" y="0"/>
                  </a:cubicBezTo>
                  <a:cubicBezTo>
                    <a:pt x="119" y="0"/>
                    <a:pt x="120" y="1"/>
                    <a:pt x="121" y="1"/>
                  </a:cubicBezTo>
                  <a:close/>
                  <a:moveTo>
                    <a:pt x="80" y="187"/>
                  </a:moveTo>
                  <a:cubicBezTo>
                    <a:pt x="80" y="187"/>
                    <a:pt x="80" y="187"/>
                    <a:pt x="80" y="187"/>
                  </a:cubicBezTo>
                  <a:cubicBezTo>
                    <a:pt x="81" y="187"/>
                    <a:pt x="82" y="187"/>
                    <a:pt x="83" y="187"/>
                  </a:cubicBezTo>
                  <a:cubicBezTo>
                    <a:pt x="85" y="187"/>
                    <a:pt x="87" y="185"/>
                    <a:pt x="87" y="183"/>
                  </a:cubicBezTo>
                  <a:cubicBezTo>
                    <a:pt x="87" y="182"/>
                    <a:pt x="85" y="180"/>
                    <a:pt x="84" y="180"/>
                  </a:cubicBezTo>
                  <a:cubicBezTo>
                    <a:pt x="81" y="179"/>
                    <a:pt x="78" y="179"/>
                    <a:pt x="76" y="180"/>
                  </a:cubicBezTo>
                  <a:cubicBezTo>
                    <a:pt x="74" y="180"/>
                    <a:pt x="73" y="182"/>
                    <a:pt x="73" y="183"/>
                  </a:cubicBezTo>
                  <a:cubicBezTo>
                    <a:pt x="73" y="185"/>
                    <a:pt x="74" y="187"/>
                    <a:pt x="76" y="187"/>
                  </a:cubicBezTo>
                  <a:cubicBezTo>
                    <a:pt x="77" y="187"/>
                    <a:pt x="79" y="187"/>
                    <a:pt x="80" y="18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1" name="Freeform 17"/>
            <p:cNvSpPr>
              <a:spLocks/>
            </p:cNvSpPr>
            <p:nvPr/>
          </p:nvSpPr>
          <p:spPr bwMode="auto">
            <a:xfrm>
              <a:off x="5212679" y="422422"/>
              <a:ext cx="143986" cy="143982"/>
            </a:xfrm>
            <a:custGeom>
              <a:avLst/>
              <a:gdLst/>
              <a:ahLst/>
              <a:cxnLst>
                <a:cxn ang="0">
                  <a:pos x="0" y="39"/>
                </a:cxn>
                <a:cxn ang="0">
                  <a:pos x="0" y="11"/>
                </a:cxn>
                <a:cxn ang="0">
                  <a:pos x="11" y="0"/>
                </a:cxn>
                <a:cxn ang="0">
                  <a:pos x="67" y="0"/>
                </a:cxn>
                <a:cxn ang="0">
                  <a:pos x="79" y="11"/>
                </a:cxn>
                <a:cxn ang="0">
                  <a:pos x="79" y="67"/>
                </a:cxn>
                <a:cxn ang="0">
                  <a:pos x="67" y="79"/>
                </a:cxn>
                <a:cxn ang="0">
                  <a:pos x="11" y="79"/>
                </a:cxn>
                <a:cxn ang="0">
                  <a:pos x="0" y="67"/>
                </a:cxn>
                <a:cxn ang="0">
                  <a:pos x="0" y="39"/>
                </a:cxn>
              </a:cxnLst>
              <a:rect l="0" t="0" r="r" b="b"/>
              <a:pathLst>
                <a:path w="79" h="79">
                  <a:moveTo>
                    <a:pt x="0" y="39"/>
                  </a:moveTo>
                  <a:cubicBezTo>
                    <a:pt x="0" y="30"/>
                    <a:pt x="0" y="21"/>
                    <a:pt x="0" y="11"/>
                  </a:cubicBezTo>
                  <a:cubicBezTo>
                    <a:pt x="0" y="5"/>
                    <a:pt x="4" y="0"/>
                    <a:pt x="11" y="0"/>
                  </a:cubicBezTo>
                  <a:cubicBezTo>
                    <a:pt x="30" y="0"/>
                    <a:pt x="49" y="0"/>
                    <a:pt x="67" y="0"/>
                  </a:cubicBezTo>
                  <a:cubicBezTo>
                    <a:pt x="74" y="0"/>
                    <a:pt x="79" y="5"/>
                    <a:pt x="79" y="11"/>
                  </a:cubicBezTo>
                  <a:cubicBezTo>
                    <a:pt x="79" y="30"/>
                    <a:pt x="79" y="48"/>
                    <a:pt x="79" y="67"/>
                  </a:cubicBezTo>
                  <a:cubicBezTo>
                    <a:pt x="79" y="74"/>
                    <a:pt x="74" y="79"/>
                    <a:pt x="67" y="79"/>
                  </a:cubicBezTo>
                  <a:cubicBezTo>
                    <a:pt x="49" y="79"/>
                    <a:pt x="30" y="79"/>
                    <a:pt x="11" y="79"/>
                  </a:cubicBezTo>
                  <a:cubicBezTo>
                    <a:pt x="5" y="79"/>
                    <a:pt x="0" y="74"/>
                    <a:pt x="0" y="67"/>
                  </a:cubicBezTo>
                  <a:cubicBezTo>
                    <a:pt x="0" y="58"/>
                    <a:pt x="0" y="48"/>
                    <a:pt x="0"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2" name="Freeform 18"/>
            <p:cNvSpPr>
              <a:spLocks/>
            </p:cNvSpPr>
            <p:nvPr/>
          </p:nvSpPr>
          <p:spPr bwMode="auto">
            <a:xfrm>
              <a:off x="5301282" y="655010"/>
              <a:ext cx="110758" cy="110756"/>
            </a:xfrm>
            <a:custGeom>
              <a:avLst/>
              <a:gdLst/>
              <a:ahLst/>
              <a:cxnLst>
                <a:cxn ang="0">
                  <a:pos x="59" y="29"/>
                </a:cxn>
                <a:cxn ang="0">
                  <a:pos x="59" y="50"/>
                </a:cxn>
                <a:cxn ang="0">
                  <a:pos x="50" y="59"/>
                </a:cxn>
                <a:cxn ang="0">
                  <a:pos x="9" y="59"/>
                </a:cxn>
                <a:cxn ang="0">
                  <a:pos x="0" y="50"/>
                </a:cxn>
                <a:cxn ang="0">
                  <a:pos x="0" y="8"/>
                </a:cxn>
                <a:cxn ang="0">
                  <a:pos x="9" y="0"/>
                </a:cxn>
                <a:cxn ang="0">
                  <a:pos x="51" y="0"/>
                </a:cxn>
                <a:cxn ang="0">
                  <a:pos x="59" y="8"/>
                </a:cxn>
                <a:cxn ang="0">
                  <a:pos x="59" y="29"/>
                </a:cxn>
              </a:cxnLst>
              <a:rect l="0" t="0" r="r" b="b"/>
              <a:pathLst>
                <a:path w="59" h="59">
                  <a:moveTo>
                    <a:pt x="59" y="29"/>
                  </a:moveTo>
                  <a:cubicBezTo>
                    <a:pt x="59" y="36"/>
                    <a:pt x="59" y="43"/>
                    <a:pt x="59" y="50"/>
                  </a:cubicBezTo>
                  <a:cubicBezTo>
                    <a:pt x="59" y="55"/>
                    <a:pt x="56" y="59"/>
                    <a:pt x="50" y="59"/>
                  </a:cubicBezTo>
                  <a:cubicBezTo>
                    <a:pt x="36" y="59"/>
                    <a:pt x="23" y="59"/>
                    <a:pt x="9" y="59"/>
                  </a:cubicBezTo>
                  <a:cubicBezTo>
                    <a:pt x="4" y="59"/>
                    <a:pt x="0" y="55"/>
                    <a:pt x="0" y="50"/>
                  </a:cubicBezTo>
                  <a:cubicBezTo>
                    <a:pt x="0" y="36"/>
                    <a:pt x="0" y="22"/>
                    <a:pt x="0" y="8"/>
                  </a:cubicBezTo>
                  <a:cubicBezTo>
                    <a:pt x="0" y="3"/>
                    <a:pt x="4" y="0"/>
                    <a:pt x="9" y="0"/>
                  </a:cubicBezTo>
                  <a:cubicBezTo>
                    <a:pt x="23" y="0"/>
                    <a:pt x="37" y="0"/>
                    <a:pt x="51" y="0"/>
                  </a:cubicBezTo>
                  <a:cubicBezTo>
                    <a:pt x="56" y="0"/>
                    <a:pt x="59" y="3"/>
                    <a:pt x="59" y="8"/>
                  </a:cubicBezTo>
                  <a:cubicBezTo>
                    <a:pt x="59" y="15"/>
                    <a:pt x="59" y="22"/>
                    <a:pt x="5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3" name="Freeform 19"/>
            <p:cNvSpPr>
              <a:spLocks/>
            </p:cNvSpPr>
            <p:nvPr/>
          </p:nvSpPr>
          <p:spPr bwMode="auto">
            <a:xfrm>
              <a:off x="4908095" y="560866"/>
              <a:ext cx="110758" cy="110756"/>
            </a:xfrm>
            <a:custGeom>
              <a:avLst/>
              <a:gdLst/>
              <a:ahLst/>
              <a:cxnLst>
                <a:cxn ang="0">
                  <a:pos x="59" y="30"/>
                </a:cxn>
                <a:cxn ang="0">
                  <a:pos x="59" y="51"/>
                </a:cxn>
                <a:cxn ang="0">
                  <a:pos x="50" y="59"/>
                </a:cxn>
                <a:cxn ang="0">
                  <a:pos x="8" y="59"/>
                </a:cxn>
                <a:cxn ang="0">
                  <a:pos x="0" y="51"/>
                </a:cxn>
                <a:cxn ang="0">
                  <a:pos x="0" y="9"/>
                </a:cxn>
                <a:cxn ang="0">
                  <a:pos x="8" y="0"/>
                </a:cxn>
                <a:cxn ang="0">
                  <a:pos x="50" y="0"/>
                </a:cxn>
                <a:cxn ang="0">
                  <a:pos x="59" y="9"/>
                </a:cxn>
                <a:cxn ang="0">
                  <a:pos x="59" y="30"/>
                </a:cxn>
              </a:cxnLst>
              <a:rect l="0" t="0" r="r" b="b"/>
              <a:pathLst>
                <a:path w="59" h="59">
                  <a:moveTo>
                    <a:pt x="59" y="30"/>
                  </a:moveTo>
                  <a:cubicBezTo>
                    <a:pt x="59" y="37"/>
                    <a:pt x="59" y="44"/>
                    <a:pt x="59" y="51"/>
                  </a:cubicBezTo>
                  <a:cubicBezTo>
                    <a:pt x="59" y="56"/>
                    <a:pt x="55" y="59"/>
                    <a:pt x="50" y="59"/>
                  </a:cubicBezTo>
                  <a:cubicBezTo>
                    <a:pt x="36" y="59"/>
                    <a:pt x="22" y="59"/>
                    <a:pt x="8" y="59"/>
                  </a:cubicBezTo>
                  <a:cubicBezTo>
                    <a:pt x="3" y="59"/>
                    <a:pt x="0" y="56"/>
                    <a:pt x="0" y="51"/>
                  </a:cubicBezTo>
                  <a:cubicBezTo>
                    <a:pt x="0" y="37"/>
                    <a:pt x="0" y="23"/>
                    <a:pt x="0" y="9"/>
                  </a:cubicBezTo>
                  <a:cubicBezTo>
                    <a:pt x="0" y="4"/>
                    <a:pt x="3" y="0"/>
                    <a:pt x="8" y="0"/>
                  </a:cubicBezTo>
                  <a:cubicBezTo>
                    <a:pt x="22" y="0"/>
                    <a:pt x="36" y="0"/>
                    <a:pt x="50" y="0"/>
                  </a:cubicBezTo>
                  <a:cubicBezTo>
                    <a:pt x="55" y="0"/>
                    <a:pt x="59" y="4"/>
                    <a:pt x="59" y="9"/>
                  </a:cubicBezTo>
                  <a:cubicBezTo>
                    <a:pt x="59" y="16"/>
                    <a:pt x="59" y="23"/>
                    <a:pt x="59"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4" name="Freeform 20"/>
            <p:cNvSpPr>
              <a:spLocks/>
            </p:cNvSpPr>
            <p:nvPr/>
          </p:nvSpPr>
          <p:spPr bwMode="auto">
            <a:xfrm>
              <a:off x="4963472" y="798992"/>
              <a:ext cx="71993" cy="71993"/>
            </a:xfrm>
            <a:custGeom>
              <a:avLst/>
              <a:gdLst/>
              <a:ahLst/>
              <a:cxnLst>
                <a:cxn ang="0">
                  <a:pos x="20" y="0"/>
                </a:cxn>
                <a:cxn ang="0">
                  <a:pos x="34" y="0"/>
                </a:cxn>
                <a:cxn ang="0">
                  <a:pos x="39" y="5"/>
                </a:cxn>
                <a:cxn ang="0">
                  <a:pos x="39" y="33"/>
                </a:cxn>
                <a:cxn ang="0">
                  <a:pos x="34" y="39"/>
                </a:cxn>
                <a:cxn ang="0">
                  <a:pos x="6" y="39"/>
                </a:cxn>
                <a:cxn ang="0">
                  <a:pos x="0" y="33"/>
                </a:cxn>
                <a:cxn ang="0">
                  <a:pos x="0" y="5"/>
                </a:cxn>
                <a:cxn ang="0">
                  <a:pos x="6" y="0"/>
                </a:cxn>
                <a:cxn ang="0">
                  <a:pos x="20" y="0"/>
                </a:cxn>
              </a:cxnLst>
              <a:rect l="0" t="0" r="r" b="b"/>
              <a:pathLst>
                <a:path w="39" h="39">
                  <a:moveTo>
                    <a:pt x="20" y="0"/>
                  </a:moveTo>
                  <a:cubicBezTo>
                    <a:pt x="24" y="0"/>
                    <a:pt x="29" y="0"/>
                    <a:pt x="34" y="0"/>
                  </a:cubicBezTo>
                  <a:cubicBezTo>
                    <a:pt x="37" y="0"/>
                    <a:pt x="39" y="2"/>
                    <a:pt x="39" y="5"/>
                  </a:cubicBezTo>
                  <a:cubicBezTo>
                    <a:pt x="39" y="15"/>
                    <a:pt x="39" y="24"/>
                    <a:pt x="39" y="33"/>
                  </a:cubicBezTo>
                  <a:cubicBezTo>
                    <a:pt x="39" y="37"/>
                    <a:pt x="37" y="39"/>
                    <a:pt x="34" y="39"/>
                  </a:cubicBezTo>
                  <a:cubicBezTo>
                    <a:pt x="25" y="39"/>
                    <a:pt x="15" y="39"/>
                    <a:pt x="6" y="39"/>
                  </a:cubicBezTo>
                  <a:cubicBezTo>
                    <a:pt x="2" y="39"/>
                    <a:pt x="0" y="37"/>
                    <a:pt x="0" y="33"/>
                  </a:cubicBezTo>
                  <a:cubicBezTo>
                    <a:pt x="0" y="24"/>
                    <a:pt x="0" y="15"/>
                    <a:pt x="0" y="5"/>
                  </a:cubicBezTo>
                  <a:cubicBezTo>
                    <a:pt x="0" y="2"/>
                    <a:pt x="2" y="0"/>
                    <a:pt x="6" y="0"/>
                  </a:cubicBezTo>
                  <a:cubicBezTo>
                    <a:pt x="11" y="0"/>
                    <a:pt x="15"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5" name="Freeform 21"/>
            <p:cNvSpPr>
              <a:spLocks/>
            </p:cNvSpPr>
            <p:nvPr/>
          </p:nvSpPr>
          <p:spPr bwMode="auto">
            <a:xfrm>
              <a:off x="5063153" y="533178"/>
              <a:ext cx="71993" cy="71993"/>
            </a:xfrm>
            <a:custGeom>
              <a:avLst/>
              <a:gdLst/>
              <a:ahLst/>
              <a:cxnLst>
                <a:cxn ang="0">
                  <a:pos x="20" y="0"/>
                </a:cxn>
                <a:cxn ang="0">
                  <a:pos x="34" y="0"/>
                </a:cxn>
                <a:cxn ang="0">
                  <a:pos x="40" y="5"/>
                </a:cxn>
                <a:cxn ang="0">
                  <a:pos x="40" y="33"/>
                </a:cxn>
                <a:cxn ang="0">
                  <a:pos x="34" y="39"/>
                </a:cxn>
                <a:cxn ang="0">
                  <a:pos x="6" y="39"/>
                </a:cxn>
                <a:cxn ang="0">
                  <a:pos x="0" y="33"/>
                </a:cxn>
                <a:cxn ang="0">
                  <a:pos x="0" y="5"/>
                </a:cxn>
                <a:cxn ang="0">
                  <a:pos x="6" y="0"/>
                </a:cxn>
                <a:cxn ang="0">
                  <a:pos x="20" y="0"/>
                </a:cxn>
              </a:cxnLst>
              <a:rect l="0" t="0" r="r" b="b"/>
              <a:pathLst>
                <a:path w="40" h="39">
                  <a:moveTo>
                    <a:pt x="20" y="0"/>
                  </a:moveTo>
                  <a:cubicBezTo>
                    <a:pt x="25" y="0"/>
                    <a:pt x="29" y="0"/>
                    <a:pt x="34" y="0"/>
                  </a:cubicBezTo>
                  <a:cubicBezTo>
                    <a:pt x="37" y="0"/>
                    <a:pt x="40" y="2"/>
                    <a:pt x="40" y="5"/>
                  </a:cubicBezTo>
                  <a:cubicBezTo>
                    <a:pt x="40" y="14"/>
                    <a:pt x="40" y="24"/>
                    <a:pt x="40" y="33"/>
                  </a:cubicBezTo>
                  <a:cubicBezTo>
                    <a:pt x="40" y="37"/>
                    <a:pt x="37" y="39"/>
                    <a:pt x="34" y="39"/>
                  </a:cubicBezTo>
                  <a:cubicBezTo>
                    <a:pt x="25" y="39"/>
                    <a:pt x="15" y="39"/>
                    <a:pt x="6" y="39"/>
                  </a:cubicBezTo>
                  <a:cubicBezTo>
                    <a:pt x="3" y="39"/>
                    <a:pt x="0" y="36"/>
                    <a:pt x="0" y="33"/>
                  </a:cubicBezTo>
                  <a:cubicBezTo>
                    <a:pt x="0" y="24"/>
                    <a:pt x="0" y="15"/>
                    <a:pt x="0" y="5"/>
                  </a:cubicBezTo>
                  <a:cubicBezTo>
                    <a:pt x="0" y="2"/>
                    <a:pt x="3" y="0"/>
                    <a:pt x="6" y="0"/>
                  </a:cubicBezTo>
                  <a:cubicBezTo>
                    <a:pt x="11" y="0"/>
                    <a:pt x="15"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6" name="Freeform 22"/>
            <p:cNvSpPr>
              <a:spLocks/>
            </p:cNvSpPr>
            <p:nvPr/>
          </p:nvSpPr>
          <p:spPr bwMode="auto">
            <a:xfrm>
              <a:off x="5428653" y="555329"/>
              <a:ext cx="71993" cy="71993"/>
            </a:xfrm>
            <a:custGeom>
              <a:avLst/>
              <a:gdLst/>
              <a:ahLst/>
              <a:cxnLst>
                <a:cxn ang="0">
                  <a:pos x="19" y="39"/>
                </a:cxn>
                <a:cxn ang="0">
                  <a:pos x="5" y="39"/>
                </a:cxn>
                <a:cxn ang="0">
                  <a:pos x="0" y="34"/>
                </a:cxn>
                <a:cxn ang="0">
                  <a:pos x="0" y="6"/>
                </a:cxn>
                <a:cxn ang="0">
                  <a:pos x="5" y="0"/>
                </a:cxn>
                <a:cxn ang="0">
                  <a:pos x="33" y="0"/>
                </a:cxn>
                <a:cxn ang="0">
                  <a:pos x="39" y="6"/>
                </a:cxn>
                <a:cxn ang="0">
                  <a:pos x="39" y="34"/>
                </a:cxn>
                <a:cxn ang="0">
                  <a:pos x="33" y="39"/>
                </a:cxn>
                <a:cxn ang="0">
                  <a:pos x="19" y="39"/>
                </a:cxn>
              </a:cxnLst>
              <a:rect l="0" t="0" r="r" b="b"/>
              <a:pathLst>
                <a:path w="39" h="39">
                  <a:moveTo>
                    <a:pt x="19" y="39"/>
                  </a:moveTo>
                  <a:cubicBezTo>
                    <a:pt x="15" y="39"/>
                    <a:pt x="10" y="39"/>
                    <a:pt x="5" y="39"/>
                  </a:cubicBezTo>
                  <a:cubicBezTo>
                    <a:pt x="2" y="39"/>
                    <a:pt x="0" y="37"/>
                    <a:pt x="0" y="34"/>
                  </a:cubicBezTo>
                  <a:cubicBezTo>
                    <a:pt x="0" y="24"/>
                    <a:pt x="0" y="15"/>
                    <a:pt x="0" y="6"/>
                  </a:cubicBezTo>
                  <a:cubicBezTo>
                    <a:pt x="0" y="2"/>
                    <a:pt x="2" y="0"/>
                    <a:pt x="5" y="0"/>
                  </a:cubicBezTo>
                  <a:cubicBezTo>
                    <a:pt x="15" y="0"/>
                    <a:pt x="24" y="0"/>
                    <a:pt x="33" y="0"/>
                  </a:cubicBezTo>
                  <a:cubicBezTo>
                    <a:pt x="37" y="0"/>
                    <a:pt x="39" y="2"/>
                    <a:pt x="39" y="6"/>
                  </a:cubicBezTo>
                  <a:cubicBezTo>
                    <a:pt x="39" y="15"/>
                    <a:pt x="39" y="24"/>
                    <a:pt x="39" y="34"/>
                  </a:cubicBezTo>
                  <a:cubicBezTo>
                    <a:pt x="39" y="37"/>
                    <a:pt x="37" y="39"/>
                    <a:pt x="33" y="39"/>
                  </a:cubicBezTo>
                  <a:cubicBezTo>
                    <a:pt x="28" y="39"/>
                    <a:pt x="24" y="39"/>
                    <a:pt x="19" y="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7" name="Freeform 23"/>
            <p:cNvSpPr>
              <a:spLocks/>
            </p:cNvSpPr>
            <p:nvPr/>
          </p:nvSpPr>
          <p:spPr bwMode="auto">
            <a:xfrm>
              <a:off x="5135146" y="765764"/>
              <a:ext cx="38766" cy="38766"/>
            </a:xfrm>
            <a:custGeom>
              <a:avLst/>
              <a:gdLst/>
              <a:ahLst/>
              <a:cxnLst>
                <a:cxn ang="0">
                  <a:pos x="10" y="21"/>
                </a:cxn>
                <a:cxn ang="0">
                  <a:pos x="3" y="21"/>
                </a:cxn>
                <a:cxn ang="0">
                  <a:pos x="0" y="17"/>
                </a:cxn>
                <a:cxn ang="0">
                  <a:pos x="0" y="3"/>
                </a:cxn>
                <a:cxn ang="0">
                  <a:pos x="3" y="0"/>
                </a:cxn>
                <a:cxn ang="0">
                  <a:pos x="17" y="0"/>
                </a:cxn>
                <a:cxn ang="0">
                  <a:pos x="20" y="3"/>
                </a:cxn>
                <a:cxn ang="0">
                  <a:pos x="20" y="18"/>
                </a:cxn>
                <a:cxn ang="0">
                  <a:pos x="17" y="21"/>
                </a:cxn>
                <a:cxn ang="0">
                  <a:pos x="10" y="21"/>
                </a:cxn>
              </a:cxnLst>
              <a:rect l="0" t="0" r="r" b="b"/>
              <a:pathLst>
                <a:path w="20" h="21">
                  <a:moveTo>
                    <a:pt x="10" y="21"/>
                  </a:moveTo>
                  <a:cubicBezTo>
                    <a:pt x="8" y="21"/>
                    <a:pt x="5" y="21"/>
                    <a:pt x="3" y="21"/>
                  </a:cubicBezTo>
                  <a:cubicBezTo>
                    <a:pt x="1" y="21"/>
                    <a:pt x="0" y="20"/>
                    <a:pt x="0" y="17"/>
                  </a:cubicBezTo>
                  <a:cubicBezTo>
                    <a:pt x="0" y="13"/>
                    <a:pt x="0" y="8"/>
                    <a:pt x="0" y="3"/>
                  </a:cubicBezTo>
                  <a:cubicBezTo>
                    <a:pt x="0" y="1"/>
                    <a:pt x="1" y="0"/>
                    <a:pt x="3" y="0"/>
                  </a:cubicBezTo>
                  <a:cubicBezTo>
                    <a:pt x="8" y="0"/>
                    <a:pt x="12" y="0"/>
                    <a:pt x="17" y="0"/>
                  </a:cubicBezTo>
                  <a:cubicBezTo>
                    <a:pt x="19" y="0"/>
                    <a:pt x="20" y="1"/>
                    <a:pt x="20" y="3"/>
                  </a:cubicBezTo>
                  <a:cubicBezTo>
                    <a:pt x="20" y="8"/>
                    <a:pt x="20" y="13"/>
                    <a:pt x="20" y="18"/>
                  </a:cubicBezTo>
                  <a:cubicBezTo>
                    <a:pt x="20" y="20"/>
                    <a:pt x="19" y="21"/>
                    <a:pt x="17" y="21"/>
                  </a:cubicBezTo>
                  <a:cubicBezTo>
                    <a:pt x="15" y="21"/>
                    <a:pt x="12" y="21"/>
                    <a:pt x="10"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8" name="Freeform 24"/>
            <p:cNvSpPr>
              <a:spLocks/>
            </p:cNvSpPr>
            <p:nvPr/>
          </p:nvSpPr>
          <p:spPr bwMode="auto">
            <a:xfrm>
              <a:off x="5190523" y="931898"/>
              <a:ext cx="38766" cy="38766"/>
            </a:xfrm>
            <a:custGeom>
              <a:avLst/>
              <a:gdLst/>
              <a:ahLst/>
              <a:cxnLst>
                <a:cxn ang="0">
                  <a:pos x="20" y="11"/>
                </a:cxn>
                <a:cxn ang="0">
                  <a:pos x="20" y="18"/>
                </a:cxn>
                <a:cxn ang="0">
                  <a:pos x="17" y="21"/>
                </a:cxn>
                <a:cxn ang="0">
                  <a:pos x="3" y="21"/>
                </a:cxn>
                <a:cxn ang="0">
                  <a:pos x="0" y="18"/>
                </a:cxn>
                <a:cxn ang="0">
                  <a:pos x="0" y="4"/>
                </a:cxn>
                <a:cxn ang="0">
                  <a:pos x="3" y="0"/>
                </a:cxn>
                <a:cxn ang="0">
                  <a:pos x="17" y="0"/>
                </a:cxn>
                <a:cxn ang="0">
                  <a:pos x="20" y="4"/>
                </a:cxn>
                <a:cxn ang="0">
                  <a:pos x="20" y="11"/>
                </a:cxn>
              </a:cxnLst>
              <a:rect l="0" t="0" r="r" b="b"/>
              <a:pathLst>
                <a:path w="20" h="21">
                  <a:moveTo>
                    <a:pt x="20" y="11"/>
                  </a:moveTo>
                  <a:cubicBezTo>
                    <a:pt x="20" y="13"/>
                    <a:pt x="20" y="16"/>
                    <a:pt x="20" y="18"/>
                  </a:cubicBezTo>
                  <a:cubicBezTo>
                    <a:pt x="20" y="20"/>
                    <a:pt x="19" y="21"/>
                    <a:pt x="17" y="21"/>
                  </a:cubicBezTo>
                  <a:cubicBezTo>
                    <a:pt x="12" y="21"/>
                    <a:pt x="8" y="21"/>
                    <a:pt x="3" y="21"/>
                  </a:cubicBezTo>
                  <a:cubicBezTo>
                    <a:pt x="1" y="21"/>
                    <a:pt x="0" y="20"/>
                    <a:pt x="0" y="18"/>
                  </a:cubicBezTo>
                  <a:cubicBezTo>
                    <a:pt x="0" y="13"/>
                    <a:pt x="0" y="8"/>
                    <a:pt x="0" y="4"/>
                  </a:cubicBezTo>
                  <a:cubicBezTo>
                    <a:pt x="0" y="2"/>
                    <a:pt x="1" y="0"/>
                    <a:pt x="3" y="0"/>
                  </a:cubicBezTo>
                  <a:cubicBezTo>
                    <a:pt x="8" y="0"/>
                    <a:pt x="12" y="0"/>
                    <a:pt x="17" y="0"/>
                  </a:cubicBezTo>
                  <a:cubicBezTo>
                    <a:pt x="19" y="0"/>
                    <a:pt x="20" y="2"/>
                    <a:pt x="20" y="4"/>
                  </a:cubicBezTo>
                  <a:cubicBezTo>
                    <a:pt x="20" y="6"/>
                    <a:pt x="20" y="8"/>
                    <a:pt x="2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59" name="Freeform 25"/>
            <p:cNvSpPr>
              <a:spLocks/>
            </p:cNvSpPr>
            <p:nvPr/>
          </p:nvSpPr>
          <p:spPr bwMode="auto">
            <a:xfrm>
              <a:off x="5135146" y="931898"/>
              <a:ext cx="38766" cy="38766"/>
            </a:xfrm>
            <a:custGeom>
              <a:avLst/>
              <a:gdLst/>
              <a:ahLst/>
              <a:cxnLst>
                <a:cxn ang="0">
                  <a:pos x="0" y="11"/>
                </a:cxn>
                <a:cxn ang="0">
                  <a:pos x="0" y="4"/>
                </a:cxn>
                <a:cxn ang="0">
                  <a:pos x="3" y="0"/>
                </a:cxn>
                <a:cxn ang="0">
                  <a:pos x="17" y="0"/>
                </a:cxn>
                <a:cxn ang="0">
                  <a:pos x="20" y="4"/>
                </a:cxn>
                <a:cxn ang="0">
                  <a:pos x="20" y="18"/>
                </a:cxn>
                <a:cxn ang="0">
                  <a:pos x="17" y="21"/>
                </a:cxn>
                <a:cxn ang="0">
                  <a:pos x="3" y="21"/>
                </a:cxn>
                <a:cxn ang="0">
                  <a:pos x="0" y="18"/>
                </a:cxn>
                <a:cxn ang="0">
                  <a:pos x="0" y="11"/>
                </a:cxn>
              </a:cxnLst>
              <a:rect l="0" t="0" r="r" b="b"/>
              <a:pathLst>
                <a:path w="20" h="21">
                  <a:moveTo>
                    <a:pt x="0" y="11"/>
                  </a:moveTo>
                  <a:cubicBezTo>
                    <a:pt x="0" y="9"/>
                    <a:pt x="0" y="6"/>
                    <a:pt x="0" y="4"/>
                  </a:cubicBezTo>
                  <a:cubicBezTo>
                    <a:pt x="0" y="2"/>
                    <a:pt x="1" y="0"/>
                    <a:pt x="3" y="0"/>
                  </a:cubicBezTo>
                  <a:cubicBezTo>
                    <a:pt x="8" y="0"/>
                    <a:pt x="12" y="0"/>
                    <a:pt x="17" y="0"/>
                  </a:cubicBezTo>
                  <a:cubicBezTo>
                    <a:pt x="19" y="0"/>
                    <a:pt x="20" y="2"/>
                    <a:pt x="20" y="4"/>
                  </a:cubicBezTo>
                  <a:cubicBezTo>
                    <a:pt x="20" y="9"/>
                    <a:pt x="20" y="13"/>
                    <a:pt x="20" y="18"/>
                  </a:cubicBezTo>
                  <a:cubicBezTo>
                    <a:pt x="20" y="20"/>
                    <a:pt x="19" y="21"/>
                    <a:pt x="17" y="21"/>
                  </a:cubicBezTo>
                  <a:cubicBezTo>
                    <a:pt x="12" y="21"/>
                    <a:pt x="8" y="21"/>
                    <a:pt x="3" y="21"/>
                  </a:cubicBezTo>
                  <a:cubicBezTo>
                    <a:pt x="1" y="21"/>
                    <a:pt x="0" y="20"/>
                    <a:pt x="0" y="18"/>
                  </a:cubicBezTo>
                  <a:cubicBezTo>
                    <a:pt x="0" y="16"/>
                    <a:pt x="0" y="13"/>
                    <a:pt x="0"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0" name="Freeform 26"/>
            <p:cNvSpPr>
              <a:spLocks/>
            </p:cNvSpPr>
            <p:nvPr/>
          </p:nvSpPr>
          <p:spPr bwMode="auto">
            <a:xfrm>
              <a:off x="5245905" y="765764"/>
              <a:ext cx="38766" cy="38766"/>
            </a:xfrm>
            <a:custGeom>
              <a:avLst/>
              <a:gdLst/>
              <a:ahLst/>
              <a:cxnLst>
                <a:cxn ang="0">
                  <a:pos x="0" y="10"/>
                </a:cxn>
                <a:cxn ang="0">
                  <a:pos x="0" y="3"/>
                </a:cxn>
                <a:cxn ang="0">
                  <a:pos x="3" y="0"/>
                </a:cxn>
                <a:cxn ang="0">
                  <a:pos x="18" y="0"/>
                </a:cxn>
                <a:cxn ang="0">
                  <a:pos x="21" y="3"/>
                </a:cxn>
                <a:cxn ang="0">
                  <a:pos x="21" y="17"/>
                </a:cxn>
                <a:cxn ang="0">
                  <a:pos x="18" y="21"/>
                </a:cxn>
                <a:cxn ang="0">
                  <a:pos x="4" y="21"/>
                </a:cxn>
                <a:cxn ang="0">
                  <a:pos x="0" y="17"/>
                </a:cxn>
                <a:cxn ang="0">
                  <a:pos x="0" y="10"/>
                </a:cxn>
              </a:cxnLst>
              <a:rect l="0" t="0" r="r" b="b"/>
              <a:pathLst>
                <a:path w="21" h="21">
                  <a:moveTo>
                    <a:pt x="0" y="10"/>
                  </a:moveTo>
                  <a:cubicBezTo>
                    <a:pt x="0" y="8"/>
                    <a:pt x="0" y="6"/>
                    <a:pt x="0" y="3"/>
                  </a:cubicBezTo>
                  <a:cubicBezTo>
                    <a:pt x="0" y="1"/>
                    <a:pt x="1" y="0"/>
                    <a:pt x="3" y="0"/>
                  </a:cubicBezTo>
                  <a:cubicBezTo>
                    <a:pt x="8" y="0"/>
                    <a:pt x="13" y="0"/>
                    <a:pt x="18" y="0"/>
                  </a:cubicBezTo>
                  <a:cubicBezTo>
                    <a:pt x="20" y="0"/>
                    <a:pt x="21" y="1"/>
                    <a:pt x="21" y="3"/>
                  </a:cubicBezTo>
                  <a:cubicBezTo>
                    <a:pt x="21" y="8"/>
                    <a:pt x="21" y="13"/>
                    <a:pt x="21" y="17"/>
                  </a:cubicBezTo>
                  <a:cubicBezTo>
                    <a:pt x="21" y="20"/>
                    <a:pt x="20" y="21"/>
                    <a:pt x="18" y="21"/>
                  </a:cubicBezTo>
                  <a:cubicBezTo>
                    <a:pt x="13" y="21"/>
                    <a:pt x="8" y="21"/>
                    <a:pt x="4" y="21"/>
                  </a:cubicBezTo>
                  <a:cubicBezTo>
                    <a:pt x="1" y="21"/>
                    <a:pt x="0" y="20"/>
                    <a:pt x="0" y="17"/>
                  </a:cubicBezTo>
                  <a:cubicBezTo>
                    <a:pt x="0" y="15"/>
                    <a:pt x="0" y="13"/>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1" name="Freeform 27"/>
            <p:cNvSpPr>
              <a:spLocks/>
            </p:cNvSpPr>
            <p:nvPr/>
          </p:nvSpPr>
          <p:spPr bwMode="auto">
            <a:xfrm>
              <a:off x="5245905" y="876520"/>
              <a:ext cx="38766" cy="38766"/>
            </a:xfrm>
            <a:custGeom>
              <a:avLst/>
              <a:gdLst/>
              <a:ahLst/>
              <a:cxnLst>
                <a:cxn ang="0">
                  <a:pos x="0" y="10"/>
                </a:cxn>
                <a:cxn ang="0">
                  <a:pos x="0" y="3"/>
                </a:cxn>
                <a:cxn ang="0">
                  <a:pos x="3" y="0"/>
                </a:cxn>
                <a:cxn ang="0">
                  <a:pos x="18" y="0"/>
                </a:cxn>
                <a:cxn ang="0">
                  <a:pos x="21" y="3"/>
                </a:cxn>
                <a:cxn ang="0">
                  <a:pos x="21" y="17"/>
                </a:cxn>
                <a:cxn ang="0">
                  <a:pos x="18" y="20"/>
                </a:cxn>
                <a:cxn ang="0">
                  <a:pos x="4" y="20"/>
                </a:cxn>
                <a:cxn ang="0">
                  <a:pos x="0" y="17"/>
                </a:cxn>
                <a:cxn ang="0">
                  <a:pos x="0" y="10"/>
                </a:cxn>
              </a:cxnLst>
              <a:rect l="0" t="0" r="r" b="b"/>
              <a:pathLst>
                <a:path w="21" h="20">
                  <a:moveTo>
                    <a:pt x="0" y="10"/>
                  </a:moveTo>
                  <a:cubicBezTo>
                    <a:pt x="0" y="8"/>
                    <a:pt x="0" y="5"/>
                    <a:pt x="0" y="3"/>
                  </a:cubicBezTo>
                  <a:cubicBezTo>
                    <a:pt x="0" y="1"/>
                    <a:pt x="1" y="0"/>
                    <a:pt x="3" y="0"/>
                  </a:cubicBezTo>
                  <a:cubicBezTo>
                    <a:pt x="8" y="0"/>
                    <a:pt x="13" y="0"/>
                    <a:pt x="18" y="0"/>
                  </a:cubicBezTo>
                  <a:cubicBezTo>
                    <a:pt x="20" y="0"/>
                    <a:pt x="21" y="1"/>
                    <a:pt x="21" y="3"/>
                  </a:cubicBezTo>
                  <a:cubicBezTo>
                    <a:pt x="21" y="8"/>
                    <a:pt x="21" y="12"/>
                    <a:pt x="21" y="17"/>
                  </a:cubicBezTo>
                  <a:cubicBezTo>
                    <a:pt x="21" y="19"/>
                    <a:pt x="20" y="20"/>
                    <a:pt x="18" y="20"/>
                  </a:cubicBezTo>
                  <a:cubicBezTo>
                    <a:pt x="13" y="20"/>
                    <a:pt x="8" y="20"/>
                    <a:pt x="4" y="20"/>
                  </a:cubicBezTo>
                  <a:cubicBezTo>
                    <a:pt x="1" y="20"/>
                    <a:pt x="0" y="19"/>
                    <a:pt x="0" y="17"/>
                  </a:cubicBezTo>
                  <a:cubicBezTo>
                    <a:pt x="0" y="15"/>
                    <a:pt x="0" y="12"/>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2" name="Freeform 28"/>
            <p:cNvSpPr>
              <a:spLocks/>
            </p:cNvSpPr>
            <p:nvPr/>
          </p:nvSpPr>
          <p:spPr bwMode="auto">
            <a:xfrm>
              <a:off x="5245905" y="931898"/>
              <a:ext cx="38766" cy="38766"/>
            </a:xfrm>
            <a:custGeom>
              <a:avLst/>
              <a:gdLst/>
              <a:ahLst/>
              <a:cxnLst>
                <a:cxn ang="0">
                  <a:pos x="11" y="21"/>
                </a:cxn>
                <a:cxn ang="0">
                  <a:pos x="4" y="21"/>
                </a:cxn>
                <a:cxn ang="0">
                  <a:pos x="0" y="18"/>
                </a:cxn>
                <a:cxn ang="0">
                  <a:pos x="0" y="4"/>
                </a:cxn>
                <a:cxn ang="0">
                  <a:pos x="4" y="0"/>
                </a:cxn>
                <a:cxn ang="0">
                  <a:pos x="18" y="0"/>
                </a:cxn>
                <a:cxn ang="0">
                  <a:pos x="21" y="4"/>
                </a:cxn>
                <a:cxn ang="0">
                  <a:pos x="21" y="18"/>
                </a:cxn>
                <a:cxn ang="0">
                  <a:pos x="18" y="21"/>
                </a:cxn>
                <a:cxn ang="0">
                  <a:pos x="11" y="21"/>
                </a:cxn>
              </a:cxnLst>
              <a:rect l="0" t="0" r="r" b="b"/>
              <a:pathLst>
                <a:path w="21" h="21">
                  <a:moveTo>
                    <a:pt x="11" y="21"/>
                  </a:moveTo>
                  <a:cubicBezTo>
                    <a:pt x="8" y="21"/>
                    <a:pt x="6" y="21"/>
                    <a:pt x="4" y="21"/>
                  </a:cubicBezTo>
                  <a:cubicBezTo>
                    <a:pt x="1" y="21"/>
                    <a:pt x="0" y="20"/>
                    <a:pt x="0" y="18"/>
                  </a:cubicBezTo>
                  <a:cubicBezTo>
                    <a:pt x="0" y="13"/>
                    <a:pt x="0" y="8"/>
                    <a:pt x="0" y="4"/>
                  </a:cubicBezTo>
                  <a:cubicBezTo>
                    <a:pt x="0" y="2"/>
                    <a:pt x="1" y="0"/>
                    <a:pt x="4" y="0"/>
                  </a:cubicBezTo>
                  <a:cubicBezTo>
                    <a:pt x="8" y="0"/>
                    <a:pt x="13" y="0"/>
                    <a:pt x="18" y="0"/>
                  </a:cubicBezTo>
                  <a:cubicBezTo>
                    <a:pt x="20" y="0"/>
                    <a:pt x="21" y="2"/>
                    <a:pt x="21" y="4"/>
                  </a:cubicBezTo>
                  <a:cubicBezTo>
                    <a:pt x="21" y="9"/>
                    <a:pt x="21" y="13"/>
                    <a:pt x="21" y="18"/>
                  </a:cubicBezTo>
                  <a:cubicBezTo>
                    <a:pt x="21" y="20"/>
                    <a:pt x="20" y="21"/>
                    <a:pt x="18" y="21"/>
                  </a:cubicBezTo>
                  <a:cubicBezTo>
                    <a:pt x="15" y="21"/>
                    <a:pt x="13" y="21"/>
                    <a:pt x="1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3" name="Freeform 29"/>
            <p:cNvSpPr>
              <a:spLocks/>
            </p:cNvSpPr>
            <p:nvPr/>
          </p:nvSpPr>
          <p:spPr bwMode="auto">
            <a:xfrm>
              <a:off x="5190523" y="876520"/>
              <a:ext cx="38766" cy="38766"/>
            </a:xfrm>
            <a:custGeom>
              <a:avLst/>
              <a:gdLst/>
              <a:ahLst/>
              <a:cxnLst>
                <a:cxn ang="0">
                  <a:pos x="21" y="10"/>
                </a:cxn>
                <a:cxn ang="0">
                  <a:pos x="21" y="17"/>
                </a:cxn>
                <a:cxn ang="0">
                  <a:pos x="18" y="20"/>
                </a:cxn>
                <a:cxn ang="0">
                  <a:pos x="4" y="20"/>
                </a:cxn>
                <a:cxn ang="0">
                  <a:pos x="1" y="17"/>
                </a:cxn>
                <a:cxn ang="0">
                  <a:pos x="1" y="3"/>
                </a:cxn>
                <a:cxn ang="0">
                  <a:pos x="4" y="0"/>
                </a:cxn>
                <a:cxn ang="0">
                  <a:pos x="18" y="0"/>
                </a:cxn>
                <a:cxn ang="0">
                  <a:pos x="21" y="3"/>
                </a:cxn>
                <a:cxn ang="0">
                  <a:pos x="21" y="10"/>
                </a:cxn>
              </a:cxnLst>
              <a:rect l="0" t="0" r="r" b="b"/>
              <a:pathLst>
                <a:path w="21" h="20">
                  <a:moveTo>
                    <a:pt x="21" y="10"/>
                  </a:moveTo>
                  <a:cubicBezTo>
                    <a:pt x="21" y="12"/>
                    <a:pt x="21" y="15"/>
                    <a:pt x="21" y="17"/>
                  </a:cubicBezTo>
                  <a:cubicBezTo>
                    <a:pt x="21" y="19"/>
                    <a:pt x="20" y="20"/>
                    <a:pt x="18" y="20"/>
                  </a:cubicBezTo>
                  <a:cubicBezTo>
                    <a:pt x="13" y="20"/>
                    <a:pt x="9" y="20"/>
                    <a:pt x="4" y="20"/>
                  </a:cubicBezTo>
                  <a:cubicBezTo>
                    <a:pt x="2" y="20"/>
                    <a:pt x="1" y="19"/>
                    <a:pt x="1" y="17"/>
                  </a:cubicBezTo>
                  <a:cubicBezTo>
                    <a:pt x="1" y="12"/>
                    <a:pt x="0" y="8"/>
                    <a:pt x="1" y="3"/>
                  </a:cubicBezTo>
                  <a:cubicBezTo>
                    <a:pt x="1" y="1"/>
                    <a:pt x="2" y="0"/>
                    <a:pt x="4" y="0"/>
                  </a:cubicBezTo>
                  <a:cubicBezTo>
                    <a:pt x="9" y="0"/>
                    <a:pt x="13" y="0"/>
                    <a:pt x="18" y="0"/>
                  </a:cubicBezTo>
                  <a:cubicBezTo>
                    <a:pt x="20" y="0"/>
                    <a:pt x="21" y="1"/>
                    <a:pt x="21" y="3"/>
                  </a:cubicBezTo>
                  <a:cubicBezTo>
                    <a:pt x="21" y="6"/>
                    <a:pt x="21" y="8"/>
                    <a:pt x="2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4" name="Freeform 30"/>
            <p:cNvSpPr>
              <a:spLocks/>
            </p:cNvSpPr>
            <p:nvPr/>
          </p:nvSpPr>
          <p:spPr bwMode="auto">
            <a:xfrm>
              <a:off x="5190523" y="765764"/>
              <a:ext cx="38766" cy="38766"/>
            </a:xfrm>
            <a:custGeom>
              <a:avLst/>
              <a:gdLst/>
              <a:ahLst/>
              <a:cxnLst>
                <a:cxn ang="0">
                  <a:pos x="11" y="21"/>
                </a:cxn>
                <a:cxn ang="0">
                  <a:pos x="4" y="21"/>
                </a:cxn>
                <a:cxn ang="0">
                  <a:pos x="1" y="17"/>
                </a:cxn>
                <a:cxn ang="0">
                  <a:pos x="1" y="3"/>
                </a:cxn>
                <a:cxn ang="0">
                  <a:pos x="4" y="0"/>
                </a:cxn>
                <a:cxn ang="0">
                  <a:pos x="18" y="0"/>
                </a:cxn>
                <a:cxn ang="0">
                  <a:pos x="21" y="3"/>
                </a:cxn>
                <a:cxn ang="0">
                  <a:pos x="21" y="17"/>
                </a:cxn>
                <a:cxn ang="0">
                  <a:pos x="18" y="21"/>
                </a:cxn>
                <a:cxn ang="0">
                  <a:pos x="11" y="21"/>
                </a:cxn>
              </a:cxnLst>
              <a:rect l="0" t="0" r="r" b="b"/>
              <a:pathLst>
                <a:path w="21" h="21">
                  <a:moveTo>
                    <a:pt x="11" y="21"/>
                  </a:moveTo>
                  <a:cubicBezTo>
                    <a:pt x="9" y="21"/>
                    <a:pt x="6" y="21"/>
                    <a:pt x="4" y="21"/>
                  </a:cubicBezTo>
                  <a:cubicBezTo>
                    <a:pt x="2" y="21"/>
                    <a:pt x="1" y="20"/>
                    <a:pt x="1" y="17"/>
                  </a:cubicBezTo>
                  <a:cubicBezTo>
                    <a:pt x="1" y="13"/>
                    <a:pt x="0" y="8"/>
                    <a:pt x="1" y="3"/>
                  </a:cubicBezTo>
                  <a:cubicBezTo>
                    <a:pt x="1" y="1"/>
                    <a:pt x="2" y="0"/>
                    <a:pt x="4" y="0"/>
                  </a:cubicBezTo>
                  <a:cubicBezTo>
                    <a:pt x="9" y="0"/>
                    <a:pt x="13" y="0"/>
                    <a:pt x="18" y="0"/>
                  </a:cubicBezTo>
                  <a:cubicBezTo>
                    <a:pt x="20" y="0"/>
                    <a:pt x="21" y="1"/>
                    <a:pt x="21" y="3"/>
                  </a:cubicBezTo>
                  <a:cubicBezTo>
                    <a:pt x="21" y="8"/>
                    <a:pt x="21" y="13"/>
                    <a:pt x="21" y="17"/>
                  </a:cubicBezTo>
                  <a:cubicBezTo>
                    <a:pt x="21" y="20"/>
                    <a:pt x="20" y="21"/>
                    <a:pt x="18" y="21"/>
                  </a:cubicBezTo>
                  <a:cubicBezTo>
                    <a:pt x="16" y="21"/>
                    <a:pt x="13" y="21"/>
                    <a:pt x="11"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5" name="Freeform 31"/>
            <p:cNvSpPr>
              <a:spLocks/>
            </p:cNvSpPr>
            <p:nvPr/>
          </p:nvSpPr>
          <p:spPr bwMode="auto">
            <a:xfrm>
              <a:off x="5135146" y="821143"/>
              <a:ext cx="38766" cy="38766"/>
            </a:xfrm>
            <a:custGeom>
              <a:avLst/>
              <a:gdLst/>
              <a:ahLst/>
              <a:cxnLst>
                <a:cxn ang="0">
                  <a:pos x="10" y="0"/>
                </a:cxn>
                <a:cxn ang="0">
                  <a:pos x="17" y="0"/>
                </a:cxn>
                <a:cxn ang="0">
                  <a:pos x="20" y="3"/>
                </a:cxn>
                <a:cxn ang="0">
                  <a:pos x="20" y="17"/>
                </a:cxn>
                <a:cxn ang="0">
                  <a:pos x="17" y="21"/>
                </a:cxn>
                <a:cxn ang="0">
                  <a:pos x="3" y="21"/>
                </a:cxn>
                <a:cxn ang="0">
                  <a:pos x="0" y="17"/>
                </a:cxn>
                <a:cxn ang="0">
                  <a:pos x="0" y="3"/>
                </a:cxn>
                <a:cxn ang="0">
                  <a:pos x="3" y="0"/>
                </a:cxn>
                <a:cxn ang="0">
                  <a:pos x="10" y="0"/>
                </a:cxn>
              </a:cxnLst>
              <a:rect l="0" t="0" r="r" b="b"/>
              <a:pathLst>
                <a:path w="20" h="21">
                  <a:moveTo>
                    <a:pt x="10" y="0"/>
                  </a:moveTo>
                  <a:cubicBezTo>
                    <a:pt x="13" y="0"/>
                    <a:pt x="15" y="0"/>
                    <a:pt x="17" y="0"/>
                  </a:cubicBezTo>
                  <a:cubicBezTo>
                    <a:pt x="19" y="0"/>
                    <a:pt x="20" y="1"/>
                    <a:pt x="20" y="3"/>
                  </a:cubicBezTo>
                  <a:cubicBezTo>
                    <a:pt x="20" y="8"/>
                    <a:pt x="20" y="13"/>
                    <a:pt x="20" y="17"/>
                  </a:cubicBezTo>
                  <a:cubicBezTo>
                    <a:pt x="20" y="20"/>
                    <a:pt x="19" y="21"/>
                    <a:pt x="17" y="21"/>
                  </a:cubicBezTo>
                  <a:cubicBezTo>
                    <a:pt x="12" y="21"/>
                    <a:pt x="8" y="21"/>
                    <a:pt x="3" y="21"/>
                  </a:cubicBezTo>
                  <a:cubicBezTo>
                    <a:pt x="1" y="21"/>
                    <a:pt x="0" y="20"/>
                    <a:pt x="0" y="17"/>
                  </a:cubicBezTo>
                  <a:cubicBezTo>
                    <a:pt x="0" y="13"/>
                    <a:pt x="0" y="8"/>
                    <a:pt x="0" y="3"/>
                  </a:cubicBezTo>
                  <a:cubicBezTo>
                    <a:pt x="0" y="1"/>
                    <a:pt x="1" y="0"/>
                    <a:pt x="3" y="0"/>
                  </a:cubicBezTo>
                  <a:cubicBezTo>
                    <a:pt x="5" y="0"/>
                    <a:pt x="8" y="0"/>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6" name="Freeform 32"/>
            <p:cNvSpPr>
              <a:spLocks/>
            </p:cNvSpPr>
            <p:nvPr/>
          </p:nvSpPr>
          <p:spPr bwMode="auto">
            <a:xfrm>
              <a:off x="5190523" y="821143"/>
              <a:ext cx="38766" cy="38766"/>
            </a:xfrm>
            <a:custGeom>
              <a:avLst/>
              <a:gdLst/>
              <a:ahLst/>
              <a:cxnLst>
                <a:cxn ang="0">
                  <a:pos x="21" y="10"/>
                </a:cxn>
                <a:cxn ang="0">
                  <a:pos x="21" y="18"/>
                </a:cxn>
                <a:cxn ang="0">
                  <a:pos x="18" y="21"/>
                </a:cxn>
                <a:cxn ang="0">
                  <a:pos x="4" y="21"/>
                </a:cxn>
                <a:cxn ang="0">
                  <a:pos x="1" y="18"/>
                </a:cxn>
                <a:cxn ang="0">
                  <a:pos x="1" y="3"/>
                </a:cxn>
                <a:cxn ang="0">
                  <a:pos x="4" y="0"/>
                </a:cxn>
                <a:cxn ang="0">
                  <a:pos x="18" y="0"/>
                </a:cxn>
                <a:cxn ang="0">
                  <a:pos x="21" y="4"/>
                </a:cxn>
                <a:cxn ang="0">
                  <a:pos x="21" y="10"/>
                </a:cxn>
              </a:cxnLst>
              <a:rect l="0" t="0" r="r" b="b"/>
              <a:pathLst>
                <a:path w="21" h="21">
                  <a:moveTo>
                    <a:pt x="21" y="10"/>
                  </a:moveTo>
                  <a:cubicBezTo>
                    <a:pt x="21" y="13"/>
                    <a:pt x="21" y="15"/>
                    <a:pt x="21" y="18"/>
                  </a:cubicBezTo>
                  <a:cubicBezTo>
                    <a:pt x="21" y="19"/>
                    <a:pt x="20" y="21"/>
                    <a:pt x="18" y="21"/>
                  </a:cubicBezTo>
                  <a:cubicBezTo>
                    <a:pt x="14" y="21"/>
                    <a:pt x="9" y="21"/>
                    <a:pt x="4" y="21"/>
                  </a:cubicBezTo>
                  <a:cubicBezTo>
                    <a:pt x="2" y="21"/>
                    <a:pt x="1" y="19"/>
                    <a:pt x="1" y="18"/>
                  </a:cubicBezTo>
                  <a:cubicBezTo>
                    <a:pt x="1" y="13"/>
                    <a:pt x="0" y="8"/>
                    <a:pt x="1" y="3"/>
                  </a:cubicBezTo>
                  <a:cubicBezTo>
                    <a:pt x="1" y="1"/>
                    <a:pt x="2" y="0"/>
                    <a:pt x="4" y="0"/>
                  </a:cubicBezTo>
                  <a:cubicBezTo>
                    <a:pt x="9" y="0"/>
                    <a:pt x="13" y="0"/>
                    <a:pt x="18" y="0"/>
                  </a:cubicBezTo>
                  <a:cubicBezTo>
                    <a:pt x="20" y="0"/>
                    <a:pt x="21" y="1"/>
                    <a:pt x="21" y="4"/>
                  </a:cubicBezTo>
                  <a:cubicBezTo>
                    <a:pt x="21" y="6"/>
                    <a:pt x="21" y="8"/>
                    <a:pt x="21"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7" name="Freeform 33"/>
            <p:cNvSpPr>
              <a:spLocks/>
            </p:cNvSpPr>
            <p:nvPr/>
          </p:nvSpPr>
          <p:spPr bwMode="auto">
            <a:xfrm>
              <a:off x="5212679" y="610708"/>
              <a:ext cx="33226" cy="33226"/>
            </a:xfrm>
            <a:custGeom>
              <a:avLst/>
              <a:gdLst/>
              <a:ahLst/>
              <a:cxnLst>
                <a:cxn ang="0">
                  <a:pos x="0" y="10"/>
                </a:cxn>
                <a:cxn ang="0">
                  <a:pos x="0" y="3"/>
                </a:cxn>
                <a:cxn ang="0">
                  <a:pos x="3" y="0"/>
                </a:cxn>
                <a:cxn ang="0">
                  <a:pos x="17" y="0"/>
                </a:cxn>
                <a:cxn ang="0">
                  <a:pos x="20" y="4"/>
                </a:cxn>
                <a:cxn ang="0">
                  <a:pos x="20" y="17"/>
                </a:cxn>
                <a:cxn ang="0">
                  <a:pos x="16" y="20"/>
                </a:cxn>
                <a:cxn ang="0">
                  <a:pos x="3" y="20"/>
                </a:cxn>
                <a:cxn ang="0">
                  <a:pos x="0" y="17"/>
                </a:cxn>
                <a:cxn ang="0">
                  <a:pos x="0" y="10"/>
                </a:cxn>
              </a:cxnLst>
              <a:rect l="0" t="0" r="r" b="b"/>
              <a:pathLst>
                <a:path w="20" h="20">
                  <a:moveTo>
                    <a:pt x="0" y="10"/>
                  </a:moveTo>
                  <a:cubicBezTo>
                    <a:pt x="0" y="8"/>
                    <a:pt x="0" y="6"/>
                    <a:pt x="0" y="3"/>
                  </a:cubicBezTo>
                  <a:cubicBezTo>
                    <a:pt x="0" y="2"/>
                    <a:pt x="1" y="0"/>
                    <a:pt x="3" y="0"/>
                  </a:cubicBezTo>
                  <a:cubicBezTo>
                    <a:pt x="7" y="0"/>
                    <a:pt x="12" y="0"/>
                    <a:pt x="17" y="0"/>
                  </a:cubicBezTo>
                  <a:cubicBezTo>
                    <a:pt x="19" y="0"/>
                    <a:pt x="20" y="2"/>
                    <a:pt x="20" y="4"/>
                  </a:cubicBezTo>
                  <a:cubicBezTo>
                    <a:pt x="20" y="8"/>
                    <a:pt x="20" y="13"/>
                    <a:pt x="20" y="17"/>
                  </a:cubicBezTo>
                  <a:cubicBezTo>
                    <a:pt x="20" y="19"/>
                    <a:pt x="18" y="20"/>
                    <a:pt x="16" y="20"/>
                  </a:cubicBezTo>
                  <a:cubicBezTo>
                    <a:pt x="12" y="20"/>
                    <a:pt x="7" y="20"/>
                    <a:pt x="3" y="20"/>
                  </a:cubicBezTo>
                  <a:cubicBezTo>
                    <a:pt x="1" y="20"/>
                    <a:pt x="0" y="19"/>
                    <a:pt x="0" y="17"/>
                  </a:cubicBezTo>
                  <a:cubicBezTo>
                    <a:pt x="0" y="15"/>
                    <a:pt x="0" y="13"/>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8" name="Freeform 34"/>
            <p:cNvSpPr>
              <a:spLocks/>
            </p:cNvSpPr>
            <p:nvPr/>
          </p:nvSpPr>
          <p:spPr bwMode="auto">
            <a:xfrm>
              <a:off x="4996700" y="710387"/>
              <a:ext cx="38766" cy="33226"/>
            </a:xfrm>
            <a:custGeom>
              <a:avLst/>
              <a:gdLst/>
              <a:ahLst/>
              <a:cxnLst>
                <a:cxn ang="0">
                  <a:pos x="0" y="10"/>
                </a:cxn>
                <a:cxn ang="0">
                  <a:pos x="0" y="3"/>
                </a:cxn>
                <a:cxn ang="0">
                  <a:pos x="3" y="0"/>
                </a:cxn>
                <a:cxn ang="0">
                  <a:pos x="17" y="0"/>
                </a:cxn>
                <a:cxn ang="0">
                  <a:pos x="19" y="3"/>
                </a:cxn>
                <a:cxn ang="0">
                  <a:pos x="19" y="17"/>
                </a:cxn>
                <a:cxn ang="0">
                  <a:pos x="16" y="20"/>
                </a:cxn>
                <a:cxn ang="0">
                  <a:pos x="3" y="20"/>
                </a:cxn>
                <a:cxn ang="0">
                  <a:pos x="0" y="17"/>
                </a:cxn>
                <a:cxn ang="0">
                  <a:pos x="0" y="10"/>
                </a:cxn>
              </a:cxnLst>
              <a:rect l="0" t="0" r="r" b="b"/>
              <a:pathLst>
                <a:path w="19" h="20">
                  <a:moveTo>
                    <a:pt x="0" y="10"/>
                  </a:moveTo>
                  <a:cubicBezTo>
                    <a:pt x="0" y="8"/>
                    <a:pt x="0" y="5"/>
                    <a:pt x="0" y="3"/>
                  </a:cubicBezTo>
                  <a:cubicBezTo>
                    <a:pt x="0" y="1"/>
                    <a:pt x="1" y="0"/>
                    <a:pt x="3" y="0"/>
                  </a:cubicBezTo>
                  <a:cubicBezTo>
                    <a:pt x="7" y="0"/>
                    <a:pt x="12" y="0"/>
                    <a:pt x="17" y="0"/>
                  </a:cubicBezTo>
                  <a:cubicBezTo>
                    <a:pt x="18" y="0"/>
                    <a:pt x="19" y="1"/>
                    <a:pt x="19" y="3"/>
                  </a:cubicBezTo>
                  <a:cubicBezTo>
                    <a:pt x="19" y="8"/>
                    <a:pt x="19" y="12"/>
                    <a:pt x="19" y="17"/>
                  </a:cubicBezTo>
                  <a:cubicBezTo>
                    <a:pt x="19" y="19"/>
                    <a:pt x="18" y="20"/>
                    <a:pt x="16" y="20"/>
                  </a:cubicBezTo>
                  <a:cubicBezTo>
                    <a:pt x="12" y="20"/>
                    <a:pt x="7" y="20"/>
                    <a:pt x="3" y="20"/>
                  </a:cubicBezTo>
                  <a:cubicBezTo>
                    <a:pt x="1" y="20"/>
                    <a:pt x="0" y="19"/>
                    <a:pt x="0" y="17"/>
                  </a:cubicBezTo>
                  <a:cubicBezTo>
                    <a:pt x="0" y="14"/>
                    <a:pt x="0" y="12"/>
                    <a:pt x="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69" name="Freeform 35"/>
            <p:cNvSpPr>
              <a:spLocks/>
            </p:cNvSpPr>
            <p:nvPr/>
          </p:nvSpPr>
          <p:spPr bwMode="auto">
            <a:xfrm>
              <a:off x="5412037" y="787915"/>
              <a:ext cx="33226" cy="38766"/>
            </a:xfrm>
            <a:custGeom>
              <a:avLst/>
              <a:gdLst/>
              <a:ahLst/>
              <a:cxnLst>
                <a:cxn ang="0">
                  <a:pos x="10" y="0"/>
                </a:cxn>
                <a:cxn ang="0">
                  <a:pos x="16" y="0"/>
                </a:cxn>
                <a:cxn ang="0">
                  <a:pos x="19" y="4"/>
                </a:cxn>
                <a:cxn ang="0">
                  <a:pos x="19" y="17"/>
                </a:cxn>
                <a:cxn ang="0">
                  <a:pos x="16" y="20"/>
                </a:cxn>
                <a:cxn ang="0">
                  <a:pos x="3" y="20"/>
                </a:cxn>
                <a:cxn ang="0">
                  <a:pos x="0" y="17"/>
                </a:cxn>
                <a:cxn ang="0">
                  <a:pos x="0" y="4"/>
                </a:cxn>
                <a:cxn ang="0">
                  <a:pos x="3" y="0"/>
                </a:cxn>
                <a:cxn ang="0">
                  <a:pos x="10" y="0"/>
                </a:cxn>
              </a:cxnLst>
              <a:rect l="0" t="0" r="r" b="b"/>
              <a:pathLst>
                <a:path w="19" h="20">
                  <a:moveTo>
                    <a:pt x="10" y="0"/>
                  </a:moveTo>
                  <a:cubicBezTo>
                    <a:pt x="12" y="0"/>
                    <a:pt x="14" y="0"/>
                    <a:pt x="16" y="0"/>
                  </a:cubicBezTo>
                  <a:cubicBezTo>
                    <a:pt x="18" y="0"/>
                    <a:pt x="19" y="1"/>
                    <a:pt x="19" y="4"/>
                  </a:cubicBezTo>
                  <a:cubicBezTo>
                    <a:pt x="19" y="8"/>
                    <a:pt x="19" y="12"/>
                    <a:pt x="19" y="17"/>
                  </a:cubicBezTo>
                  <a:cubicBezTo>
                    <a:pt x="19" y="19"/>
                    <a:pt x="18" y="20"/>
                    <a:pt x="16" y="20"/>
                  </a:cubicBezTo>
                  <a:cubicBezTo>
                    <a:pt x="12" y="20"/>
                    <a:pt x="7" y="20"/>
                    <a:pt x="3" y="20"/>
                  </a:cubicBezTo>
                  <a:cubicBezTo>
                    <a:pt x="1" y="20"/>
                    <a:pt x="0" y="19"/>
                    <a:pt x="0" y="17"/>
                  </a:cubicBezTo>
                  <a:cubicBezTo>
                    <a:pt x="0" y="12"/>
                    <a:pt x="0" y="8"/>
                    <a:pt x="0" y="4"/>
                  </a:cubicBezTo>
                  <a:cubicBezTo>
                    <a:pt x="0" y="1"/>
                    <a:pt x="1" y="0"/>
                    <a:pt x="3" y="0"/>
                  </a:cubicBezTo>
                  <a:cubicBezTo>
                    <a:pt x="5" y="0"/>
                    <a:pt x="7" y="0"/>
                    <a:pt x="1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0" name="Freeform 36"/>
            <p:cNvSpPr>
              <a:spLocks/>
            </p:cNvSpPr>
            <p:nvPr/>
          </p:nvSpPr>
          <p:spPr bwMode="auto">
            <a:xfrm>
              <a:off x="5024390" y="466725"/>
              <a:ext cx="38766" cy="38766"/>
            </a:xfrm>
            <a:custGeom>
              <a:avLst/>
              <a:gdLst/>
              <a:ahLst/>
              <a:cxnLst>
                <a:cxn ang="0">
                  <a:pos x="19" y="10"/>
                </a:cxn>
                <a:cxn ang="0">
                  <a:pos x="19" y="17"/>
                </a:cxn>
                <a:cxn ang="0">
                  <a:pos x="17" y="20"/>
                </a:cxn>
                <a:cxn ang="0">
                  <a:pos x="3" y="20"/>
                </a:cxn>
                <a:cxn ang="0">
                  <a:pos x="0" y="17"/>
                </a:cxn>
                <a:cxn ang="0">
                  <a:pos x="0" y="3"/>
                </a:cxn>
                <a:cxn ang="0">
                  <a:pos x="3" y="0"/>
                </a:cxn>
                <a:cxn ang="0">
                  <a:pos x="17" y="0"/>
                </a:cxn>
                <a:cxn ang="0">
                  <a:pos x="19" y="3"/>
                </a:cxn>
                <a:cxn ang="0">
                  <a:pos x="19" y="10"/>
                </a:cxn>
                <a:cxn ang="0">
                  <a:pos x="19" y="10"/>
                </a:cxn>
              </a:cxnLst>
              <a:rect l="0" t="0" r="r" b="b"/>
              <a:pathLst>
                <a:path w="19" h="20">
                  <a:moveTo>
                    <a:pt x="19" y="10"/>
                  </a:moveTo>
                  <a:cubicBezTo>
                    <a:pt x="19" y="12"/>
                    <a:pt x="19" y="15"/>
                    <a:pt x="19" y="17"/>
                  </a:cubicBezTo>
                  <a:cubicBezTo>
                    <a:pt x="19" y="19"/>
                    <a:pt x="19" y="20"/>
                    <a:pt x="17" y="20"/>
                  </a:cubicBezTo>
                  <a:cubicBezTo>
                    <a:pt x="12" y="20"/>
                    <a:pt x="7" y="20"/>
                    <a:pt x="3" y="20"/>
                  </a:cubicBezTo>
                  <a:cubicBezTo>
                    <a:pt x="1" y="20"/>
                    <a:pt x="0" y="19"/>
                    <a:pt x="0" y="17"/>
                  </a:cubicBezTo>
                  <a:cubicBezTo>
                    <a:pt x="0" y="12"/>
                    <a:pt x="0" y="8"/>
                    <a:pt x="0" y="3"/>
                  </a:cubicBezTo>
                  <a:cubicBezTo>
                    <a:pt x="0" y="1"/>
                    <a:pt x="1" y="0"/>
                    <a:pt x="3" y="0"/>
                  </a:cubicBezTo>
                  <a:cubicBezTo>
                    <a:pt x="7" y="0"/>
                    <a:pt x="12" y="0"/>
                    <a:pt x="17" y="0"/>
                  </a:cubicBezTo>
                  <a:cubicBezTo>
                    <a:pt x="18" y="0"/>
                    <a:pt x="19" y="1"/>
                    <a:pt x="19" y="3"/>
                  </a:cubicBezTo>
                  <a:cubicBezTo>
                    <a:pt x="19" y="5"/>
                    <a:pt x="19" y="8"/>
                    <a:pt x="19" y="10"/>
                  </a:cubicBezTo>
                  <a:cubicBezTo>
                    <a:pt x="19" y="10"/>
                    <a:pt x="19" y="10"/>
                    <a:pt x="19"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1" name="Freeform 37"/>
            <p:cNvSpPr>
              <a:spLocks/>
            </p:cNvSpPr>
            <p:nvPr/>
          </p:nvSpPr>
          <p:spPr bwMode="auto">
            <a:xfrm>
              <a:off x="5201602" y="1020503"/>
              <a:ext cx="22151" cy="11075"/>
            </a:xfrm>
            <a:custGeom>
              <a:avLst/>
              <a:gdLst/>
              <a:ahLst/>
              <a:cxnLst>
                <a:cxn ang="0">
                  <a:pos x="7" y="8"/>
                </a:cxn>
                <a:cxn ang="0">
                  <a:pos x="3" y="8"/>
                </a:cxn>
                <a:cxn ang="0">
                  <a:pos x="0" y="4"/>
                </a:cxn>
                <a:cxn ang="0">
                  <a:pos x="3" y="1"/>
                </a:cxn>
                <a:cxn ang="0">
                  <a:pos x="11" y="1"/>
                </a:cxn>
                <a:cxn ang="0">
                  <a:pos x="14" y="4"/>
                </a:cxn>
                <a:cxn ang="0">
                  <a:pos x="10" y="8"/>
                </a:cxn>
                <a:cxn ang="0">
                  <a:pos x="7" y="8"/>
                </a:cxn>
                <a:cxn ang="0">
                  <a:pos x="7" y="8"/>
                </a:cxn>
              </a:cxnLst>
              <a:rect l="0" t="0" r="r" b="b"/>
              <a:pathLst>
                <a:path w="14" h="8">
                  <a:moveTo>
                    <a:pt x="7" y="8"/>
                  </a:moveTo>
                  <a:cubicBezTo>
                    <a:pt x="6" y="8"/>
                    <a:pt x="4" y="8"/>
                    <a:pt x="3" y="8"/>
                  </a:cubicBezTo>
                  <a:cubicBezTo>
                    <a:pt x="1" y="8"/>
                    <a:pt x="0" y="6"/>
                    <a:pt x="0" y="4"/>
                  </a:cubicBezTo>
                  <a:cubicBezTo>
                    <a:pt x="0" y="3"/>
                    <a:pt x="1" y="1"/>
                    <a:pt x="3" y="1"/>
                  </a:cubicBezTo>
                  <a:cubicBezTo>
                    <a:pt x="5" y="0"/>
                    <a:pt x="8" y="0"/>
                    <a:pt x="11" y="1"/>
                  </a:cubicBezTo>
                  <a:cubicBezTo>
                    <a:pt x="12" y="1"/>
                    <a:pt x="14" y="3"/>
                    <a:pt x="14" y="4"/>
                  </a:cubicBezTo>
                  <a:cubicBezTo>
                    <a:pt x="14" y="6"/>
                    <a:pt x="12" y="8"/>
                    <a:pt x="10" y="8"/>
                  </a:cubicBezTo>
                  <a:cubicBezTo>
                    <a:pt x="9" y="8"/>
                    <a:pt x="8" y="8"/>
                    <a:pt x="7" y="8"/>
                  </a:cubicBezTo>
                  <a:cubicBezTo>
                    <a:pt x="7" y="8"/>
                    <a:pt x="7" y="8"/>
                    <a:pt x="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grpSp>
        <p:nvGrpSpPr>
          <p:cNvPr id="172" name="Group 194"/>
          <p:cNvGrpSpPr/>
          <p:nvPr/>
        </p:nvGrpSpPr>
        <p:grpSpPr bwMode="auto">
          <a:xfrm>
            <a:off x="3674168" y="2808451"/>
            <a:ext cx="622942" cy="334037"/>
            <a:chOff x="4836392" y="2607181"/>
            <a:chExt cx="622942" cy="334037"/>
          </a:xfrm>
        </p:grpSpPr>
        <p:sp>
          <p:nvSpPr>
            <p:cNvPr id="173" name="Freeform 433"/>
            <p:cNvSpPr>
              <a:spLocks/>
            </p:cNvSpPr>
            <p:nvPr/>
          </p:nvSpPr>
          <p:spPr bwMode="auto">
            <a:xfrm>
              <a:off x="5147863" y="2607181"/>
              <a:ext cx="311471" cy="334037"/>
            </a:xfrm>
            <a:custGeom>
              <a:avLst/>
              <a:gdLst/>
              <a:ahLst/>
              <a:cxnLst>
                <a:cxn ang="0">
                  <a:pos x="0" y="169"/>
                </a:cxn>
                <a:cxn ang="0">
                  <a:pos x="0" y="151"/>
                </a:cxn>
                <a:cxn ang="0">
                  <a:pos x="2" y="146"/>
                </a:cxn>
                <a:cxn ang="0">
                  <a:pos x="10" y="146"/>
                </a:cxn>
                <a:cxn ang="0">
                  <a:pos x="14" y="150"/>
                </a:cxn>
                <a:cxn ang="0">
                  <a:pos x="56" y="143"/>
                </a:cxn>
                <a:cxn ang="0">
                  <a:pos x="46" y="114"/>
                </a:cxn>
                <a:cxn ang="0">
                  <a:pos x="15" y="118"/>
                </a:cxn>
                <a:cxn ang="0">
                  <a:pos x="10" y="123"/>
                </a:cxn>
                <a:cxn ang="0">
                  <a:pos x="3" y="124"/>
                </a:cxn>
                <a:cxn ang="0">
                  <a:pos x="0" y="118"/>
                </a:cxn>
                <a:cxn ang="0">
                  <a:pos x="0" y="87"/>
                </a:cxn>
                <a:cxn ang="0">
                  <a:pos x="3" y="83"/>
                </a:cxn>
                <a:cxn ang="0">
                  <a:pos x="60" y="59"/>
                </a:cxn>
                <a:cxn ang="0">
                  <a:pos x="62" y="48"/>
                </a:cxn>
                <a:cxn ang="0">
                  <a:pos x="58" y="44"/>
                </a:cxn>
                <a:cxn ang="0">
                  <a:pos x="52" y="15"/>
                </a:cxn>
                <a:cxn ang="0">
                  <a:pos x="77" y="2"/>
                </a:cxn>
                <a:cxn ang="0">
                  <a:pos x="98" y="22"/>
                </a:cxn>
                <a:cxn ang="0">
                  <a:pos x="92" y="43"/>
                </a:cxn>
                <a:cxn ang="0">
                  <a:pos x="86" y="48"/>
                </a:cxn>
                <a:cxn ang="0">
                  <a:pos x="89" y="59"/>
                </a:cxn>
                <a:cxn ang="0">
                  <a:pos x="121" y="73"/>
                </a:cxn>
                <a:cxn ang="0">
                  <a:pos x="146" y="83"/>
                </a:cxn>
                <a:cxn ang="0">
                  <a:pos x="148" y="87"/>
                </a:cxn>
                <a:cxn ang="0">
                  <a:pos x="148" y="119"/>
                </a:cxn>
                <a:cxn ang="0">
                  <a:pos x="151" y="124"/>
                </a:cxn>
                <a:cxn ang="0">
                  <a:pos x="158" y="124"/>
                </a:cxn>
                <a:cxn ang="0">
                  <a:pos x="164" y="118"/>
                </a:cxn>
                <a:cxn ang="0">
                  <a:pos x="198" y="117"/>
                </a:cxn>
                <a:cxn ang="0">
                  <a:pos x="198" y="152"/>
                </a:cxn>
                <a:cxn ang="0">
                  <a:pos x="164" y="152"/>
                </a:cxn>
                <a:cxn ang="0">
                  <a:pos x="158" y="146"/>
                </a:cxn>
                <a:cxn ang="0">
                  <a:pos x="151" y="146"/>
                </a:cxn>
                <a:cxn ang="0">
                  <a:pos x="148" y="151"/>
                </a:cxn>
                <a:cxn ang="0">
                  <a:pos x="148" y="188"/>
                </a:cxn>
                <a:cxn ang="0">
                  <a:pos x="146" y="191"/>
                </a:cxn>
                <a:cxn ang="0">
                  <a:pos x="76" y="221"/>
                </a:cxn>
                <a:cxn ang="0">
                  <a:pos x="72" y="221"/>
                </a:cxn>
                <a:cxn ang="0">
                  <a:pos x="2" y="191"/>
                </a:cxn>
                <a:cxn ang="0">
                  <a:pos x="0" y="188"/>
                </a:cxn>
                <a:cxn ang="0">
                  <a:pos x="0" y="169"/>
                </a:cxn>
              </a:cxnLst>
              <a:rect l="0" t="0" r="r" b="b"/>
              <a:pathLst>
                <a:path w="208" h="221">
                  <a:moveTo>
                    <a:pt x="0" y="169"/>
                  </a:moveTo>
                  <a:cubicBezTo>
                    <a:pt x="0" y="163"/>
                    <a:pt x="0" y="157"/>
                    <a:pt x="0" y="151"/>
                  </a:cubicBezTo>
                  <a:cubicBezTo>
                    <a:pt x="0" y="149"/>
                    <a:pt x="0" y="147"/>
                    <a:pt x="2" y="146"/>
                  </a:cubicBezTo>
                  <a:cubicBezTo>
                    <a:pt x="5" y="144"/>
                    <a:pt x="7" y="144"/>
                    <a:pt x="10" y="146"/>
                  </a:cubicBezTo>
                  <a:cubicBezTo>
                    <a:pt x="11" y="147"/>
                    <a:pt x="13" y="148"/>
                    <a:pt x="14" y="150"/>
                  </a:cubicBezTo>
                  <a:cubicBezTo>
                    <a:pt x="26" y="165"/>
                    <a:pt x="49" y="161"/>
                    <a:pt x="56" y="143"/>
                  </a:cubicBezTo>
                  <a:cubicBezTo>
                    <a:pt x="60" y="132"/>
                    <a:pt x="56" y="120"/>
                    <a:pt x="46" y="114"/>
                  </a:cubicBezTo>
                  <a:cubicBezTo>
                    <a:pt x="36" y="108"/>
                    <a:pt x="23" y="110"/>
                    <a:pt x="15" y="118"/>
                  </a:cubicBezTo>
                  <a:cubicBezTo>
                    <a:pt x="14" y="120"/>
                    <a:pt x="12" y="122"/>
                    <a:pt x="10" y="123"/>
                  </a:cubicBezTo>
                  <a:cubicBezTo>
                    <a:pt x="8" y="125"/>
                    <a:pt x="6" y="125"/>
                    <a:pt x="3" y="124"/>
                  </a:cubicBezTo>
                  <a:cubicBezTo>
                    <a:pt x="0" y="123"/>
                    <a:pt x="0" y="121"/>
                    <a:pt x="0" y="118"/>
                  </a:cubicBezTo>
                  <a:cubicBezTo>
                    <a:pt x="0" y="108"/>
                    <a:pt x="0" y="98"/>
                    <a:pt x="0" y="87"/>
                  </a:cubicBezTo>
                  <a:cubicBezTo>
                    <a:pt x="0" y="85"/>
                    <a:pt x="1" y="84"/>
                    <a:pt x="3" y="83"/>
                  </a:cubicBezTo>
                  <a:cubicBezTo>
                    <a:pt x="22" y="75"/>
                    <a:pt x="41" y="67"/>
                    <a:pt x="60" y="59"/>
                  </a:cubicBezTo>
                  <a:cubicBezTo>
                    <a:pt x="65" y="57"/>
                    <a:pt x="66" y="53"/>
                    <a:pt x="62" y="48"/>
                  </a:cubicBezTo>
                  <a:cubicBezTo>
                    <a:pt x="61" y="47"/>
                    <a:pt x="59" y="45"/>
                    <a:pt x="58" y="44"/>
                  </a:cubicBezTo>
                  <a:cubicBezTo>
                    <a:pt x="50" y="36"/>
                    <a:pt x="47" y="25"/>
                    <a:pt x="52" y="15"/>
                  </a:cubicBezTo>
                  <a:cubicBezTo>
                    <a:pt x="57" y="6"/>
                    <a:pt x="67" y="0"/>
                    <a:pt x="77" y="2"/>
                  </a:cubicBezTo>
                  <a:cubicBezTo>
                    <a:pt x="88" y="3"/>
                    <a:pt x="96" y="11"/>
                    <a:pt x="98" y="22"/>
                  </a:cubicBezTo>
                  <a:cubicBezTo>
                    <a:pt x="99" y="30"/>
                    <a:pt x="97" y="37"/>
                    <a:pt x="92" y="43"/>
                  </a:cubicBezTo>
                  <a:cubicBezTo>
                    <a:pt x="90" y="44"/>
                    <a:pt x="88" y="46"/>
                    <a:pt x="86" y="48"/>
                  </a:cubicBezTo>
                  <a:cubicBezTo>
                    <a:pt x="82" y="53"/>
                    <a:pt x="83" y="57"/>
                    <a:pt x="89" y="59"/>
                  </a:cubicBezTo>
                  <a:cubicBezTo>
                    <a:pt x="100" y="64"/>
                    <a:pt x="110" y="68"/>
                    <a:pt x="121" y="73"/>
                  </a:cubicBezTo>
                  <a:cubicBezTo>
                    <a:pt x="129" y="76"/>
                    <a:pt x="137" y="80"/>
                    <a:pt x="146" y="83"/>
                  </a:cubicBezTo>
                  <a:cubicBezTo>
                    <a:pt x="147" y="84"/>
                    <a:pt x="148" y="85"/>
                    <a:pt x="148" y="87"/>
                  </a:cubicBezTo>
                  <a:cubicBezTo>
                    <a:pt x="148" y="97"/>
                    <a:pt x="148" y="108"/>
                    <a:pt x="148" y="119"/>
                  </a:cubicBezTo>
                  <a:cubicBezTo>
                    <a:pt x="148" y="121"/>
                    <a:pt x="149" y="123"/>
                    <a:pt x="151" y="124"/>
                  </a:cubicBezTo>
                  <a:cubicBezTo>
                    <a:pt x="153" y="125"/>
                    <a:pt x="156" y="125"/>
                    <a:pt x="158" y="124"/>
                  </a:cubicBezTo>
                  <a:cubicBezTo>
                    <a:pt x="160" y="122"/>
                    <a:pt x="162" y="120"/>
                    <a:pt x="164" y="118"/>
                  </a:cubicBezTo>
                  <a:cubicBezTo>
                    <a:pt x="173" y="108"/>
                    <a:pt x="188" y="108"/>
                    <a:pt x="198" y="117"/>
                  </a:cubicBezTo>
                  <a:cubicBezTo>
                    <a:pt x="208" y="127"/>
                    <a:pt x="208" y="142"/>
                    <a:pt x="198" y="152"/>
                  </a:cubicBezTo>
                  <a:cubicBezTo>
                    <a:pt x="189" y="162"/>
                    <a:pt x="173" y="161"/>
                    <a:pt x="164" y="152"/>
                  </a:cubicBezTo>
                  <a:cubicBezTo>
                    <a:pt x="162" y="150"/>
                    <a:pt x="160" y="148"/>
                    <a:pt x="158" y="146"/>
                  </a:cubicBezTo>
                  <a:cubicBezTo>
                    <a:pt x="156" y="144"/>
                    <a:pt x="153" y="144"/>
                    <a:pt x="151" y="146"/>
                  </a:cubicBezTo>
                  <a:cubicBezTo>
                    <a:pt x="149" y="147"/>
                    <a:pt x="148" y="148"/>
                    <a:pt x="148" y="151"/>
                  </a:cubicBezTo>
                  <a:cubicBezTo>
                    <a:pt x="148" y="163"/>
                    <a:pt x="148" y="175"/>
                    <a:pt x="148" y="188"/>
                  </a:cubicBezTo>
                  <a:cubicBezTo>
                    <a:pt x="148" y="189"/>
                    <a:pt x="148" y="190"/>
                    <a:pt x="146" y="191"/>
                  </a:cubicBezTo>
                  <a:cubicBezTo>
                    <a:pt x="123" y="201"/>
                    <a:pt x="99" y="211"/>
                    <a:pt x="76" y="221"/>
                  </a:cubicBezTo>
                  <a:cubicBezTo>
                    <a:pt x="75" y="221"/>
                    <a:pt x="73" y="221"/>
                    <a:pt x="72" y="221"/>
                  </a:cubicBezTo>
                  <a:cubicBezTo>
                    <a:pt x="49" y="211"/>
                    <a:pt x="26" y="201"/>
                    <a:pt x="2" y="191"/>
                  </a:cubicBezTo>
                  <a:cubicBezTo>
                    <a:pt x="1" y="190"/>
                    <a:pt x="0" y="190"/>
                    <a:pt x="0" y="188"/>
                  </a:cubicBezTo>
                  <a:cubicBezTo>
                    <a:pt x="0" y="182"/>
                    <a:pt x="0" y="175"/>
                    <a:pt x="0" y="16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4" name="Oval 434"/>
            <p:cNvSpPr>
              <a:spLocks noChangeArrowheads="1"/>
            </p:cNvSpPr>
            <p:nvPr/>
          </p:nvSpPr>
          <p:spPr bwMode="auto">
            <a:xfrm>
              <a:off x="4967301" y="2706493"/>
              <a:ext cx="72224" cy="72224"/>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5" name="Freeform 435"/>
            <p:cNvSpPr>
              <a:spLocks/>
            </p:cNvSpPr>
            <p:nvPr/>
          </p:nvSpPr>
          <p:spPr bwMode="auto">
            <a:xfrm>
              <a:off x="4840904" y="2801286"/>
              <a:ext cx="58683" cy="67712"/>
            </a:xfrm>
            <a:custGeom>
              <a:avLst/>
              <a:gdLst/>
              <a:ahLst/>
              <a:cxnLst>
                <a:cxn ang="0">
                  <a:pos x="40" y="23"/>
                </a:cxn>
                <a:cxn ang="0">
                  <a:pos x="40" y="35"/>
                </a:cxn>
                <a:cxn ang="0">
                  <a:pos x="38" y="38"/>
                </a:cxn>
                <a:cxn ang="0">
                  <a:pos x="22" y="45"/>
                </a:cxn>
                <a:cxn ang="0">
                  <a:pos x="19" y="45"/>
                </a:cxn>
                <a:cxn ang="0">
                  <a:pos x="2" y="38"/>
                </a:cxn>
                <a:cxn ang="0">
                  <a:pos x="0" y="35"/>
                </a:cxn>
                <a:cxn ang="0">
                  <a:pos x="0" y="11"/>
                </a:cxn>
                <a:cxn ang="0">
                  <a:pos x="2" y="8"/>
                </a:cxn>
                <a:cxn ang="0">
                  <a:pos x="19" y="1"/>
                </a:cxn>
                <a:cxn ang="0">
                  <a:pos x="22" y="1"/>
                </a:cxn>
                <a:cxn ang="0">
                  <a:pos x="38" y="8"/>
                </a:cxn>
                <a:cxn ang="0">
                  <a:pos x="40" y="11"/>
                </a:cxn>
                <a:cxn ang="0">
                  <a:pos x="40" y="23"/>
                </a:cxn>
              </a:cxnLst>
              <a:rect l="0" t="0" r="r" b="b"/>
              <a:pathLst>
                <a:path w="40" h="45">
                  <a:moveTo>
                    <a:pt x="40" y="23"/>
                  </a:moveTo>
                  <a:cubicBezTo>
                    <a:pt x="40" y="27"/>
                    <a:pt x="40" y="31"/>
                    <a:pt x="40" y="35"/>
                  </a:cubicBezTo>
                  <a:cubicBezTo>
                    <a:pt x="40" y="37"/>
                    <a:pt x="40" y="37"/>
                    <a:pt x="38" y="38"/>
                  </a:cubicBezTo>
                  <a:cubicBezTo>
                    <a:pt x="33" y="40"/>
                    <a:pt x="27" y="43"/>
                    <a:pt x="22" y="45"/>
                  </a:cubicBezTo>
                  <a:cubicBezTo>
                    <a:pt x="21" y="45"/>
                    <a:pt x="19" y="45"/>
                    <a:pt x="19" y="45"/>
                  </a:cubicBezTo>
                  <a:cubicBezTo>
                    <a:pt x="13" y="43"/>
                    <a:pt x="8" y="40"/>
                    <a:pt x="2" y="38"/>
                  </a:cubicBezTo>
                  <a:cubicBezTo>
                    <a:pt x="1" y="37"/>
                    <a:pt x="0" y="37"/>
                    <a:pt x="0" y="35"/>
                  </a:cubicBezTo>
                  <a:cubicBezTo>
                    <a:pt x="0" y="27"/>
                    <a:pt x="0" y="19"/>
                    <a:pt x="0" y="11"/>
                  </a:cubicBezTo>
                  <a:cubicBezTo>
                    <a:pt x="0" y="9"/>
                    <a:pt x="1" y="8"/>
                    <a:pt x="2" y="8"/>
                  </a:cubicBezTo>
                  <a:cubicBezTo>
                    <a:pt x="8" y="6"/>
                    <a:pt x="13" y="3"/>
                    <a:pt x="19" y="1"/>
                  </a:cubicBezTo>
                  <a:cubicBezTo>
                    <a:pt x="19" y="1"/>
                    <a:pt x="21" y="0"/>
                    <a:pt x="22" y="1"/>
                  </a:cubicBezTo>
                  <a:cubicBezTo>
                    <a:pt x="27" y="3"/>
                    <a:pt x="33" y="6"/>
                    <a:pt x="38" y="8"/>
                  </a:cubicBezTo>
                  <a:cubicBezTo>
                    <a:pt x="40" y="8"/>
                    <a:pt x="40" y="9"/>
                    <a:pt x="40" y="11"/>
                  </a:cubicBezTo>
                  <a:cubicBezTo>
                    <a:pt x="40" y="15"/>
                    <a:pt x="40" y="19"/>
                    <a:pt x="40" y="2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6" name="Freeform 436"/>
            <p:cNvSpPr>
              <a:spLocks/>
            </p:cNvSpPr>
            <p:nvPr/>
          </p:nvSpPr>
          <p:spPr bwMode="auto">
            <a:xfrm>
              <a:off x="4994384" y="2796773"/>
              <a:ext cx="54168" cy="54168"/>
            </a:xfrm>
            <a:custGeom>
              <a:avLst/>
              <a:gdLst/>
              <a:ahLst/>
              <a:cxnLst>
                <a:cxn ang="0">
                  <a:pos x="0" y="0"/>
                </a:cxn>
                <a:cxn ang="0">
                  <a:pos x="36" y="0"/>
                </a:cxn>
                <a:cxn ang="0">
                  <a:pos x="36" y="2"/>
                </a:cxn>
                <a:cxn ang="0">
                  <a:pos x="36" y="34"/>
                </a:cxn>
                <a:cxn ang="0">
                  <a:pos x="34" y="36"/>
                </a:cxn>
                <a:cxn ang="0">
                  <a:pos x="3" y="36"/>
                </a:cxn>
                <a:cxn ang="0">
                  <a:pos x="0" y="36"/>
                </a:cxn>
                <a:cxn ang="0">
                  <a:pos x="0" y="0"/>
                </a:cxn>
              </a:cxnLst>
              <a:rect l="0" t="0" r="r" b="b"/>
              <a:pathLst>
                <a:path w="36" h="36">
                  <a:moveTo>
                    <a:pt x="0" y="0"/>
                  </a:moveTo>
                  <a:cubicBezTo>
                    <a:pt x="12" y="0"/>
                    <a:pt x="24" y="0"/>
                    <a:pt x="36" y="0"/>
                  </a:cubicBezTo>
                  <a:cubicBezTo>
                    <a:pt x="36" y="1"/>
                    <a:pt x="36" y="2"/>
                    <a:pt x="36" y="2"/>
                  </a:cubicBezTo>
                  <a:cubicBezTo>
                    <a:pt x="36" y="13"/>
                    <a:pt x="36" y="23"/>
                    <a:pt x="36" y="34"/>
                  </a:cubicBezTo>
                  <a:cubicBezTo>
                    <a:pt x="36" y="36"/>
                    <a:pt x="36" y="36"/>
                    <a:pt x="34" y="36"/>
                  </a:cubicBezTo>
                  <a:cubicBezTo>
                    <a:pt x="23" y="36"/>
                    <a:pt x="13" y="36"/>
                    <a:pt x="3" y="36"/>
                  </a:cubicBezTo>
                  <a:cubicBezTo>
                    <a:pt x="2" y="36"/>
                    <a:pt x="1" y="36"/>
                    <a:pt x="0" y="36"/>
                  </a:cubicBezTo>
                  <a:cubicBezTo>
                    <a:pt x="0" y="24"/>
                    <a:pt x="0" y="12"/>
                    <a:pt x="0"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7" name="Freeform 437"/>
            <p:cNvSpPr>
              <a:spLocks/>
            </p:cNvSpPr>
            <p:nvPr/>
          </p:nvSpPr>
          <p:spPr bwMode="auto">
            <a:xfrm>
              <a:off x="5066612" y="2706493"/>
              <a:ext cx="40628" cy="40628"/>
            </a:xfrm>
            <a:custGeom>
              <a:avLst/>
              <a:gdLst/>
              <a:ahLst/>
              <a:cxnLst>
                <a:cxn ang="0">
                  <a:pos x="27" y="0"/>
                </a:cxn>
                <a:cxn ang="0">
                  <a:pos x="27" y="27"/>
                </a:cxn>
                <a:cxn ang="0">
                  <a:pos x="0" y="27"/>
                </a:cxn>
                <a:cxn ang="0">
                  <a:pos x="0" y="0"/>
                </a:cxn>
                <a:cxn ang="0">
                  <a:pos x="27" y="0"/>
                </a:cxn>
              </a:cxnLst>
              <a:rect l="0" t="0" r="r" b="b"/>
              <a:pathLst>
                <a:path w="27" h="27">
                  <a:moveTo>
                    <a:pt x="27" y="0"/>
                  </a:moveTo>
                  <a:cubicBezTo>
                    <a:pt x="27" y="9"/>
                    <a:pt x="27" y="18"/>
                    <a:pt x="27" y="27"/>
                  </a:cubicBezTo>
                  <a:cubicBezTo>
                    <a:pt x="18" y="27"/>
                    <a:pt x="9" y="27"/>
                    <a:pt x="0" y="27"/>
                  </a:cubicBezTo>
                  <a:cubicBezTo>
                    <a:pt x="0" y="18"/>
                    <a:pt x="0" y="9"/>
                    <a:pt x="0" y="0"/>
                  </a:cubicBezTo>
                  <a:cubicBezTo>
                    <a:pt x="9" y="0"/>
                    <a:pt x="18" y="0"/>
                    <a:pt x="27"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8" name="Freeform 438"/>
            <p:cNvSpPr>
              <a:spLocks/>
            </p:cNvSpPr>
            <p:nvPr/>
          </p:nvSpPr>
          <p:spPr bwMode="auto">
            <a:xfrm>
              <a:off x="5066612" y="2765173"/>
              <a:ext cx="40628" cy="49655"/>
            </a:xfrm>
            <a:custGeom>
              <a:avLst/>
              <a:gdLst/>
              <a:ahLst/>
              <a:cxnLst>
                <a:cxn ang="0">
                  <a:pos x="27" y="16"/>
                </a:cxn>
                <a:cxn ang="0">
                  <a:pos x="27" y="24"/>
                </a:cxn>
                <a:cxn ang="0">
                  <a:pos x="26" y="26"/>
                </a:cxn>
                <a:cxn ang="0">
                  <a:pos x="15" y="31"/>
                </a:cxn>
                <a:cxn ang="0">
                  <a:pos x="12" y="31"/>
                </a:cxn>
                <a:cxn ang="0">
                  <a:pos x="2" y="26"/>
                </a:cxn>
                <a:cxn ang="0">
                  <a:pos x="0" y="24"/>
                </a:cxn>
                <a:cxn ang="0">
                  <a:pos x="0" y="8"/>
                </a:cxn>
                <a:cxn ang="0">
                  <a:pos x="2" y="5"/>
                </a:cxn>
                <a:cxn ang="0">
                  <a:pos x="26" y="5"/>
                </a:cxn>
                <a:cxn ang="0">
                  <a:pos x="27" y="8"/>
                </a:cxn>
                <a:cxn ang="0">
                  <a:pos x="27" y="16"/>
                </a:cxn>
              </a:cxnLst>
              <a:rect l="0" t="0" r="r" b="b"/>
              <a:pathLst>
                <a:path w="27" h="31">
                  <a:moveTo>
                    <a:pt x="27" y="16"/>
                  </a:moveTo>
                  <a:cubicBezTo>
                    <a:pt x="27" y="19"/>
                    <a:pt x="27" y="21"/>
                    <a:pt x="27" y="24"/>
                  </a:cubicBezTo>
                  <a:cubicBezTo>
                    <a:pt x="27" y="25"/>
                    <a:pt x="27" y="26"/>
                    <a:pt x="26" y="26"/>
                  </a:cubicBezTo>
                  <a:cubicBezTo>
                    <a:pt x="22" y="28"/>
                    <a:pt x="19" y="29"/>
                    <a:pt x="15" y="31"/>
                  </a:cubicBezTo>
                  <a:cubicBezTo>
                    <a:pt x="14" y="31"/>
                    <a:pt x="13" y="31"/>
                    <a:pt x="12" y="31"/>
                  </a:cubicBezTo>
                  <a:cubicBezTo>
                    <a:pt x="9" y="29"/>
                    <a:pt x="5" y="28"/>
                    <a:pt x="2" y="26"/>
                  </a:cubicBezTo>
                  <a:cubicBezTo>
                    <a:pt x="1" y="26"/>
                    <a:pt x="0" y="25"/>
                    <a:pt x="0" y="24"/>
                  </a:cubicBezTo>
                  <a:cubicBezTo>
                    <a:pt x="0" y="19"/>
                    <a:pt x="0" y="13"/>
                    <a:pt x="0" y="8"/>
                  </a:cubicBezTo>
                  <a:cubicBezTo>
                    <a:pt x="0" y="7"/>
                    <a:pt x="1" y="6"/>
                    <a:pt x="2" y="5"/>
                  </a:cubicBezTo>
                  <a:cubicBezTo>
                    <a:pt x="14" y="0"/>
                    <a:pt x="14" y="0"/>
                    <a:pt x="26" y="5"/>
                  </a:cubicBezTo>
                  <a:cubicBezTo>
                    <a:pt x="26" y="6"/>
                    <a:pt x="27" y="7"/>
                    <a:pt x="27" y="8"/>
                  </a:cubicBezTo>
                  <a:cubicBezTo>
                    <a:pt x="27" y="11"/>
                    <a:pt x="27" y="13"/>
                    <a:pt x="27" y="1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79" name="Freeform 439"/>
            <p:cNvSpPr>
              <a:spLocks/>
            </p:cNvSpPr>
            <p:nvPr/>
          </p:nvSpPr>
          <p:spPr bwMode="auto">
            <a:xfrm>
              <a:off x="5025984" y="2647809"/>
              <a:ext cx="40628" cy="45140"/>
            </a:xfrm>
            <a:custGeom>
              <a:avLst/>
              <a:gdLst/>
              <a:ahLst/>
              <a:cxnLst>
                <a:cxn ang="0">
                  <a:pos x="27" y="15"/>
                </a:cxn>
                <a:cxn ang="0">
                  <a:pos x="27" y="16"/>
                </a:cxn>
                <a:cxn ang="0">
                  <a:pos x="27" y="24"/>
                </a:cxn>
                <a:cxn ang="0">
                  <a:pos x="20" y="28"/>
                </a:cxn>
                <a:cxn ang="0">
                  <a:pos x="8" y="28"/>
                </a:cxn>
                <a:cxn ang="0">
                  <a:pos x="1" y="24"/>
                </a:cxn>
                <a:cxn ang="0">
                  <a:pos x="0" y="16"/>
                </a:cxn>
                <a:cxn ang="0">
                  <a:pos x="0" y="7"/>
                </a:cxn>
                <a:cxn ang="0">
                  <a:pos x="2" y="4"/>
                </a:cxn>
                <a:cxn ang="0">
                  <a:pos x="13" y="0"/>
                </a:cxn>
                <a:cxn ang="0">
                  <a:pos x="15" y="0"/>
                </a:cxn>
                <a:cxn ang="0">
                  <a:pos x="26" y="4"/>
                </a:cxn>
                <a:cxn ang="0">
                  <a:pos x="27" y="7"/>
                </a:cxn>
                <a:cxn ang="0">
                  <a:pos x="27" y="15"/>
                </a:cxn>
              </a:cxnLst>
              <a:rect l="0" t="0" r="r" b="b"/>
              <a:pathLst>
                <a:path w="28" h="30">
                  <a:moveTo>
                    <a:pt x="27" y="15"/>
                  </a:moveTo>
                  <a:cubicBezTo>
                    <a:pt x="27" y="15"/>
                    <a:pt x="27" y="16"/>
                    <a:pt x="27" y="16"/>
                  </a:cubicBezTo>
                  <a:cubicBezTo>
                    <a:pt x="27" y="19"/>
                    <a:pt x="28" y="22"/>
                    <a:pt x="27" y="24"/>
                  </a:cubicBezTo>
                  <a:cubicBezTo>
                    <a:pt x="26" y="26"/>
                    <a:pt x="22" y="27"/>
                    <a:pt x="20" y="28"/>
                  </a:cubicBezTo>
                  <a:cubicBezTo>
                    <a:pt x="16" y="30"/>
                    <a:pt x="12" y="30"/>
                    <a:pt x="8" y="28"/>
                  </a:cubicBezTo>
                  <a:cubicBezTo>
                    <a:pt x="6" y="27"/>
                    <a:pt x="2" y="26"/>
                    <a:pt x="1" y="24"/>
                  </a:cubicBezTo>
                  <a:cubicBezTo>
                    <a:pt x="0" y="22"/>
                    <a:pt x="0" y="19"/>
                    <a:pt x="0" y="16"/>
                  </a:cubicBezTo>
                  <a:cubicBezTo>
                    <a:pt x="0" y="13"/>
                    <a:pt x="0" y="10"/>
                    <a:pt x="0" y="7"/>
                  </a:cubicBezTo>
                  <a:cubicBezTo>
                    <a:pt x="0" y="6"/>
                    <a:pt x="1" y="5"/>
                    <a:pt x="2" y="4"/>
                  </a:cubicBezTo>
                  <a:cubicBezTo>
                    <a:pt x="5" y="3"/>
                    <a:pt x="9" y="1"/>
                    <a:pt x="13" y="0"/>
                  </a:cubicBezTo>
                  <a:cubicBezTo>
                    <a:pt x="13" y="0"/>
                    <a:pt x="15" y="0"/>
                    <a:pt x="15" y="0"/>
                  </a:cubicBezTo>
                  <a:cubicBezTo>
                    <a:pt x="19" y="1"/>
                    <a:pt x="22" y="3"/>
                    <a:pt x="26" y="4"/>
                  </a:cubicBezTo>
                  <a:cubicBezTo>
                    <a:pt x="27" y="5"/>
                    <a:pt x="28" y="6"/>
                    <a:pt x="27" y="7"/>
                  </a:cubicBezTo>
                  <a:cubicBezTo>
                    <a:pt x="27" y="10"/>
                    <a:pt x="27" y="12"/>
                    <a:pt x="27" y="1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0" name="Freeform 440"/>
            <p:cNvSpPr>
              <a:spLocks/>
            </p:cNvSpPr>
            <p:nvPr/>
          </p:nvSpPr>
          <p:spPr bwMode="auto">
            <a:xfrm>
              <a:off x="4917644" y="2774202"/>
              <a:ext cx="45140" cy="45140"/>
            </a:xfrm>
            <a:custGeom>
              <a:avLst/>
              <a:gdLst/>
              <a:ahLst/>
              <a:cxnLst>
                <a:cxn ang="0">
                  <a:pos x="28" y="16"/>
                </a:cxn>
                <a:cxn ang="0">
                  <a:pos x="28" y="24"/>
                </a:cxn>
                <a:cxn ang="0">
                  <a:pos x="26" y="26"/>
                </a:cxn>
                <a:cxn ang="0">
                  <a:pos x="15" y="31"/>
                </a:cxn>
                <a:cxn ang="0">
                  <a:pos x="12" y="31"/>
                </a:cxn>
                <a:cxn ang="0">
                  <a:pos x="2" y="26"/>
                </a:cxn>
                <a:cxn ang="0">
                  <a:pos x="0" y="24"/>
                </a:cxn>
                <a:cxn ang="0">
                  <a:pos x="0" y="8"/>
                </a:cxn>
                <a:cxn ang="0">
                  <a:pos x="2" y="5"/>
                </a:cxn>
                <a:cxn ang="0">
                  <a:pos x="13" y="1"/>
                </a:cxn>
                <a:cxn ang="0">
                  <a:pos x="15" y="1"/>
                </a:cxn>
                <a:cxn ang="0">
                  <a:pos x="26" y="5"/>
                </a:cxn>
                <a:cxn ang="0">
                  <a:pos x="28" y="8"/>
                </a:cxn>
                <a:cxn ang="0">
                  <a:pos x="28" y="16"/>
                </a:cxn>
              </a:cxnLst>
              <a:rect l="0" t="0" r="r" b="b"/>
              <a:pathLst>
                <a:path w="28" h="31">
                  <a:moveTo>
                    <a:pt x="28" y="16"/>
                  </a:moveTo>
                  <a:cubicBezTo>
                    <a:pt x="28" y="18"/>
                    <a:pt x="27" y="21"/>
                    <a:pt x="28" y="24"/>
                  </a:cubicBezTo>
                  <a:cubicBezTo>
                    <a:pt x="28" y="25"/>
                    <a:pt x="27" y="26"/>
                    <a:pt x="26" y="26"/>
                  </a:cubicBezTo>
                  <a:cubicBezTo>
                    <a:pt x="22" y="28"/>
                    <a:pt x="19" y="29"/>
                    <a:pt x="15" y="31"/>
                  </a:cubicBezTo>
                  <a:cubicBezTo>
                    <a:pt x="15" y="31"/>
                    <a:pt x="13" y="31"/>
                    <a:pt x="12" y="31"/>
                  </a:cubicBezTo>
                  <a:cubicBezTo>
                    <a:pt x="9" y="29"/>
                    <a:pt x="5" y="28"/>
                    <a:pt x="2" y="26"/>
                  </a:cubicBezTo>
                  <a:cubicBezTo>
                    <a:pt x="1" y="26"/>
                    <a:pt x="0" y="25"/>
                    <a:pt x="0" y="24"/>
                  </a:cubicBezTo>
                  <a:cubicBezTo>
                    <a:pt x="0" y="18"/>
                    <a:pt x="0" y="13"/>
                    <a:pt x="0" y="8"/>
                  </a:cubicBezTo>
                  <a:cubicBezTo>
                    <a:pt x="0" y="7"/>
                    <a:pt x="1" y="6"/>
                    <a:pt x="2" y="5"/>
                  </a:cubicBezTo>
                  <a:cubicBezTo>
                    <a:pt x="5" y="4"/>
                    <a:pt x="9" y="2"/>
                    <a:pt x="13" y="1"/>
                  </a:cubicBezTo>
                  <a:cubicBezTo>
                    <a:pt x="13" y="0"/>
                    <a:pt x="14" y="0"/>
                    <a:pt x="15" y="1"/>
                  </a:cubicBezTo>
                  <a:cubicBezTo>
                    <a:pt x="19" y="2"/>
                    <a:pt x="22" y="4"/>
                    <a:pt x="26" y="5"/>
                  </a:cubicBezTo>
                  <a:cubicBezTo>
                    <a:pt x="27" y="6"/>
                    <a:pt x="28" y="6"/>
                    <a:pt x="28" y="8"/>
                  </a:cubicBezTo>
                  <a:cubicBezTo>
                    <a:pt x="28" y="10"/>
                    <a:pt x="28" y="13"/>
                    <a:pt x="28" y="1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1" name="Freeform 441"/>
            <p:cNvSpPr>
              <a:spLocks/>
            </p:cNvSpPr>
            <p:nvPr/>
          </p:nvSpPr>
          <p:spPr bwMode="auto">
            <a:xfrm>
              <a:off x="4895076" y="2882538"/>
              <a:ext cx="40628" cy="45140"/>
            </a:xfrm>
            <a:custGeom>
              <a:avLst/>
              <a:gdLst/>
              <a:ahLst/>
              <a:cxnLst>
                <a:cxn ang="0">
                  <a:pos x="1" y="15"/>
                </a:cxn>
                <a:cxn ang="0">
                  <a:pos x="1" y="8"/>
                </a:cxn>
                <a:cxn ang="0">
                  <a:pos x="3" y="5"/>
                </a:cxn>
                <a:cxn ang="0">
                  <a:pos x="13" y="0"/>
                </a:cxn>
                <a:cxn ang="0">
                  <a:pos x="16" y="0"/>
                </a:cxn>
                <a:cxn ang="0">
                  <a:pos x="27" y="5"/>
                </a:cxn>
                <a:cxn ang="0">
                  <a:pos x="28" y="7"/>
                </a:cxn>
                <a:cxn ang="0">
                  <a:pos x="28" y="23"/>
                </a:cxn>
                <a:cxn ang="0">
                  <a:pos x="27" y="26"/>
                </a:cxn>
                <a:cxn ang="0">
                  <a:pos x="23" y="28"/>
                </a:cxn>
                <a:cxn ang="0">
                  <a:pos x="7" y="28"/>
                </a:cxn>
                <a:cxn ang="0">
                  <a:pos x="1" y="19"/>
                </a:cxn>
                <a:cxn ang="0">
                  <a:pos x="1" y="15"/>
                </a:cxn>
              </a:cxnLst>
              <a:rect l="0" t="0" r="r" b="b"/>
              <a:pathLst>
                <a:path w="28" h="31">
                  <a:moveTo>
                    <a:pt x="1" y="15"/>
                  </a:moveTo>
                  <a:cubicBezTo>
                    <a:pt x="1" y="13"/>
                    <a:pt x="1" y="10"/>
                    <a:pt x="1" y="8"/>
                  </a:cubicBezTo>
                  <a:cubicBezTo>
                    <a:pt x="1" y="6"/>
                    <a:pt x="1" y="5"/>
                    <a:pt x="3" y="5"/>
                  </a:cubicBezTo>
                  <a:cubicBezTo>
                    <a:pt x="6" y="3"/>
                    <a:pt x="10" y="2"/>
                    <a:pt x="13" y="0"/>
                  </a:cubicBezTo>
                  <a:cubicBezTo>
                    <a:pt x="14" y="0"/>
                    <a:pt x="15" y="0"/>
                    <a:pt x="16" y="0"/>
                  </a:cubicBezTo>
                  <a:cubicBezTo>
                    <a:pt x="20" y="2"/>
                    <a:pt x="23" y="3"/>
                    <a:pt x="27" y="5"/>
                  </a:cubicBezTo>
                  <a:cubicBezTo>
                    <a:pt x="28" y="5"/>
                    <a:pt x="28" y="6"/>
                    <a:pt x="28" y="7"/>
                  </a:cubicBezTo>
                  <a:cubicBezTo>
                    <a:pt x="28" y="13"/>
                    <a:pt x="28" y="18"/>
                    <a:pt x="28" y="23"/>
                  </a:cubicBezTo>
                  <a:cubicBezTo>
                    <a:pt x="28" y="24"/>
                    <a:pt x="27" y="25"/>
                    <a:pt x="27" y="26"/>
                  </a:cubicBezTo>
                  <a:cubicBezTo>
                    <a:pt x="25" y="27"/>
                    <a:pt x="24" y="27"/>
                    <a:pt x="23" y="28"/>
                  </a:cubicBezTo>
                  <a:cubicBezTo>
                    <a:pt x="17" y="31"/>
                    <a:pt x="13" y="30"/>
                    <a:pt x="7" y="28"/>
                  </a:cubicBezTo>
                  <a:cubicBezTo>
                    <a:pt x="2" y="26"/>
                    <a:pt x="0" y="24"/>
                    <a:pt x="1" y="19"/>
                  </a:cubicBezTo>
                  <a:cubicBezTo>
                    <a:pt x="1" y="17"/>
                    <a:pt x="1" y="16"/>
                    <a:pt x="1" y="1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2" name="Freeform 442"/>
            <p:cNvSpPr>
              <a:spLocks/>
            </p:cNvSpPr>
            <p:nvPr/>
          </p:nvSpPr>
          <p:spPr bwMode="auto">
            <a:xfrm>
              <a:off x="4863477" y="2652325"/>
              <a:ext cx="40628" cy="49655"/>
            </a:xfrm>
            <a:custGeom>
              <a:avLst/>
              <a:gdLst/>
              <a:ahLst/>
              <a:cxnLst>
                <a:cxn ang="0">
                  <a:pos x="28" y="16"/>
                </a:cxn>
                <a:cxn ang="0">
                  <a:pos x="28" y="24"/>
                </a:cxn>
                <a:cxn ang="0">
                  <a:pos x="26" y="26"/>
                </a:cxn>
                <a:cxn ang="0">
                  <a:pos x="15" y="31"/>
                </a:cxn>
                <a:cxn ang="0">
                  <a:pos x="13" y="31"/>
                </a:cxn>
                <a:cxn ang="0">
                  <a:pos x="2" y="26"/>
                </a:cxn>
                <a:cxn ang="0">
                  <a:pos x="1" y="24"/>
                </a:cxn>
                <a:cxn ang="0">
                  <a:pos x="1" y="8"/>
                </a:cxn>
                <a:cxn ang="0">
                  <a:pos x="2" y="5"/>
                </a:cxn>
                <a:cxn ang="0">
                  <a:pos x="13" y="1"/>
                </a:cxn>
                <a:cxn ang="0">
                  <a:pos x="15" y="1"/>
                </a:cxn>
                <a:cxn ang="0">
                  <a:pos x="26" y="5"/>
                </a:cxn>
                <a:cxn ang="0">
                  <a:pos x="28" y="8"/>
                </a:cxn>
                <a:cxn ang="0">
                  <a:pos x="28" y="16"/>
                </a:cxn>
              </a:cxnLst>
              <a:rect l="0" t="0" r="r" b="b"/>
              <a:pathLst>
                <a:path w="28" h="31">
                  <a:moveTo>
                    <a:pt x="28" y="16"/>
                  </a:moveTo>
                  <a:cubicBezTo>
                    <a:pt x="28" y="19"/>
                    <a:pt x="28" y="21"/>
                    <a:pt x="28" y="24"/>
                  </a:cubicBezTo>
                  <a:cubicBezTo>
                    <a:pt x="28" y="25"/>
                    <a:pt x="27" y="26"/>
                    <a:pt x="26" y="26"/>
                  </a:cubicBezTo>
                  <a:cubicBezTo>
                    <a:pt x="23" y="28"/>
                    <a:pt x="19" y="29"/>
                    <a:pt x="15" y="31"/>
                  </a:cubicBezTo>
                  <a:cubicBezTo>
                    <a:pt x="15" y="31"/>
                    <a:pt x="14" y="31"/>
                    <a:pt x="13" y="31"/>
                  </a:cubicBezTo>
                  <a:cubicBezTo>
                    <a:pt x="9" y="29"/>
                    <a:pt x="6" y="28"/>
                    <a:pt x="2" y="26"/>
                  </a:cubicBezTo>
                  <a:cubicBezTo>
                    <a:pt x="1" y="26"/>
                    <a:pt x="1" y="25"/>
                    <a:pt x="1" y="24"/>
                  </a:cubicBezTo>
                  <a:cubicBezTo>
                    <a:pt x="0" y="18"/>
                    <a:pt x="0" y="13"/>
                    <a:pt x="1" y="8"/>
                  </a:cubicBezTo>
                  <a:cubicBezTo>
                    <a:pt x="1" y="7"/>
                    <a:pt x="1" y="6"/>
                    <a:pt x="2" y="5"/>
                  </a:cubicBezTo>
                  <a:cubicBezTo>
                    <a:pt x="6" y="4"/>
                    <a:pt x="9" y="2"/>
                    <a:pt x="13" y="1"/>
                  </a:cubicBezTo>
                  <a:cubicBezTo>
                    <a:pt x="14" y="0"/>
                    <a:pt x="15" y="1"/>
                    <a:pt x="15" y="1"/>
                  </a:cubicBezTo>
                  <a:cubicBezTo>
                    <a:pt x="19" y="2"/>
                    <a:pt x="23" y="4"/>
                    <a:pt x="26" y="5"/>
                  </a:cubicBezTo>
                  <a:cubicBezTo>
                    <a:pt x="27" y="6"/>
                    <a:pt x="28" y="7"/>
                    <a:pt x="28" y="8"/>
                  </a:cubicBezTo>
                  <a:cubicBezTo>
                    <a:pt x="28" y="10"/>
                    <a:pt x="28" y="13"/>
                    <a:pt x="28" y="1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3" name="Freeform 443"/>
            <p:cNvSpPr>
              <a:spLocks/>
            </p:cNvSpPr>
            <p:nvPr/>
          </p:nvSpPr>
          <p:spPr bwMode="auto">
            <a:xfrm>
              <a:off x="5025984" y="2882538"/>
              <a:ext cx="45140" cy="45140"/>
            </a:xfrm>
            <a:custGeom>
              <a:avLst/>
              <a:gdLst/>
              <a:ahLst/>
              <a:cxnLst>
                <a:cxn ang="0">
                  <a:pos x="16" y="0"/>
                </a:cxn>
                <a:cxn ang="0">
                  <a:pos x="32" y="32"/>
                </a:cxn>
                <a:cxn ang="0">
                  <a:pos x="0" y="32"/>
                </a:cxn>
                <a:cxn ang="0">
                  <a:pos x="16" y="0"/>
                </a:cxn>
              </a:cxnLst>
              <a:rect l="0" t="0" r="r" b="b"/>
              <a:pathLst>
                <a:path w="32" h="32">
                  <a:moveTo>
                    <a:pt x="16" y="0"/>
                  </a:moveTo>
                  <a:cubicBezTo>
                    <a:pt x="21" y="11"/>
                    <a:pt x="26" y="21"/>
                    <a:pt x="32" y="32"/>
                  </a:cubicBezTo>
                  <a:cubicBezTo>
                    <a:pt x="21" y="32"/>
                    <a:pt x="10" y="32"/>
                    <a:pt x="0" y="32"/>
                  </a:cubicBezTo>
                  <a:cubicBezTo>
                    <a:pt x="5" y="21"/>
                    <a:pt x="10" y="11"/>
                    <a:pt x="1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4" name="Freeform 444"/>
            <p:cNvSpPr>
              <a:spLocks/>
            </p:cNvSpPr>
            <p:nvPr/>
          </p:nvSpPr>
          <p:spPr bwMode="auto">
            <a:xfrm>
              <a:off x="4886048" y="2706493"/>
              <a:ext cx="49655" cy="49655"/>
            </a:xfrm>
            <a:custGeom>
              <a:avLst/>
              <a:gdLst/>
              <a:ahLst/>
              <a:cxnLst>
                <a:cxn ang="0">
                  <a:pos x="16" y="0"/>
                </a:cxn>
                <a:cxn ang="0">
                  <a:pos x="32" y="33"/>
                </a:cxn>
                <a:cxn ang="0">
                  <a:pos x="0" y="33"/>
                </a:cxn>
                <a:cxn ang="0">
                  <a:pos x="16" y="0"/>
                </a:cxn>
              </a:cxnLst>
              <a:rect l="0" t="0" r="r" b="b"/>
              <a:pathLst>
                <a:path w="32" h="33">
                  <a:moveTo>
                    <a:pt x="16" y="0"/>
                  </a:moveTo>
                  <a:cubicBezTo>
                    <a:pt x="21" y="11"/>
                    <a:pt x="27" y="22"/>
                    <a:pt x="32" y="33"/>
                  </a:cubicBezTo>
                  <a:cubicBezTo>
                    <a:pt x="21" y="33"/>
                    <a:pt x="11" y="33"/>
                    <a:pt x="0" y="33"/>
                  </a:cubicBezTo>
                  <a:cubicBezTo>
                    <a:pt x="5" y="22"/>
                    <a:pt x="10" y="12"/>
                    <a:pt x="16"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5" name="Freeform 445"/>
            <p:cNvSpPr>
              <a:spLocks/>
            </p:cNvSpPr>
            <p:nvPr/>
          </p:nvSpPr>
          <p:spPr bwMode="auto">
            <a:xfrm>
              <a:off x="4926673" y="2670381"/>
              <a:ext cx="36112" cy="36112"/>
            </a:xfrm>
            <a:custGeom>
              <a:avLst/>
              <a:gdLst/>
              <a:ahLst/>
              <a:cxnLst>
                <a:cxn ang="0">
                  <a:pos x="12" y="23"/>
                </a:cxn>
                <a:cxn ang="0">
                  <a:pos x="0" y="11"/>
                </a:cxn>
                <a:cxn ang="0">
                  <a:pos x="12" y="0"/>
                </a:cxn>
                <a:cxn ang="0">
                  <a:pos x="23" y="12"/>
                </a:cxn>
                <a:cxn ang="0">
                  <a:pos x="12" y="23"/>
                </a:cxn>
              </a:cxnLst>
              <a:rect l="0" t="0" r="r" b="b"/>
              <a:pathLst>
                <a:path w="23" h="23">
                  <a:moveTo>
                    <a:pt x="12" y="23"/>
                  </a:moveTo>
                  <a:cubicBezTo>
                    <a:pt x="5" y="23"/>
                    <a:pt x="0" y="18"/>
                    <a:pt x="0" y="11"/>
                  </a:cubicBezTo>
                  <a:cubicBezTo>
                    <a:pt x="0" y="5"/>
                    <a:pt x="5" y="0"/>
                    <a:pt x="12" y="0"/>
                  </a:cubicBezTo>
                  <a:cubicBezTo>
                    <a:pt x="18" y="0"/>
                    <a:pt x="23" y="5"/>
                    <a:pt x="23" y="12"/>
                  </a:cubicBezTo>
                  <a:cubicBezTo>
                    <a:pt x="23" y="18"/>
                    <a:pt x="18" y="23"/>
                    <a:pt x="12" y="2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6" name="Oval 446"/>
            <p:cNvSpPr>
              <a:spLocks noChangeArrowheads="1"/>
            </p:cNvSpPr>
            <p:nvPr/>
          </p:nvSpPr>
          <p:spPr bwMode="auto">
            <a:xfrm>
              <a:off x="4940216" y="2837398"/>
              <a:ext cx="36112" cy="36112"/>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7" name="Freeform 447"/>
            <p:cNvSpPr>
              <a:spLocks/>
            </p:cNvSpPr>
            <p:nvPr/>
          </p:nvSpPr>
          <p:spPr bwMode="auto">
            <a:xfrm>
              <a:off x="5071125" y="2837398"/>
              <a:ext cx="31599" cy="36112"/>
            </a:xfrm>
            <a:custGeom>
              <a:avLst/>
              <a:gdLst/>
              <a:ahLst/>
              <a:cxnLst>
                <a:cxn ang="0">
                  <a:pos x="12" y="0"/>
                </a:cxn>
                <a:cxn ang="0">
                  <a:pos x="23" y="11"/>
                </a:cxn>
                <a:cxn ang="0">
                  <a:pos x="12" y="22"/>
                </a:cxn>
                <a:cxn ang="0">
                  <a:pos x="0" y="11"/>
                </a:cxn>
                <a:cxn ang="0">
                  <a:pos x="12" y="0"/>
                </a:cxn>
              </a:cxnLst>
              <a:rect l="0" t="0" r="r" b="b"/>
              <a:pathLst>
                <a:path w="23" h="23">
                  <a:moveTo>
                    <a:pt x="12" y="0"/>
                  </a:moveTo>
                  <a:cubicBezTo>
                    <a:pt x="18" y="0"/>
                    <a:pt x="23" y="5"/>
                    <a:pt x="23" y="11"/>
                  </a:cubicBezTo>
                  <a:cubicBezTo>
                    <a:pt x="23" y="17"/>
                    <a:pt x="18" y="23"/>
                    <a:pt x="12" y="22"/>
                  </a:cubicBezTo>
                  <a:cubicBezTo>
                    <a:pt x="5" y="22"/>
                    <a:pt x="0" y="18"/>
                    <a:pt x="0" y="11"/>
                  </a:cubicBezTo>
                  <a:cubicBezTo>
                    <a:pt x="0" y="5"/>
                    <a:pt x="5" y="0"/>
                    <a:pt x="12"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88" name="Freeform 448"/>
            <p:cNvSpPr>
              <a:spLocks/>
            </p:cNvSpPr>
            <p:nvPr/>
          </p:nvSpPr>
          <p:spPr bwMode="auto">
            <a:xfrm>
              <a:off x="4836392" y="2738090"/>
              <a:ext cx="36112" cy="36112"/>
            </a:xfrm>
            <a:custGeom>
              <a:avLst/>
              <a:gdLst/>
              <a:ahLst/>
              <a:cxnLst>
                <a:cxn ang="0">
                  <a:pos x="22" y="12"/>
                </a:cxn>
                <a:cxn ang="0">
                  <a:pos x="11" y="23"/>
                </a:cxn>
                <a:cxn ang="0">
                  <a:pos x="0" y="12"/>
                </a:cxn>
                <a:cxn ang="0">
                  <a:pos x="11" y="0"/>
                </a:cxn>
                <a:cxn ang="0">
                  <a:pos x="22" y="12"/>
                </a:cxn>
              </a:cxnLst>
              <a:rect l="0" t="0" r="r" b="b"/>
              <a:pathLst>
                <a:path w="22" h="23">
                  <a:moveTo>
                    <a:pt x="22" y="12"/>
                  </a:moveTo>
                  <a:cubicBezTo>
                    <a:pt x="22" y="18"/>
                    <a:pt x="17" y="23"/>
                    <a:pt x="11" y="23"/>
                  </a:cubicBezTo>
                  <a:cubicBezTo>
                    <a:pt x="5" y="23"/>
                    <a:pt x="0" y="18"/>
                    <a:pt x="0" y="12"/>
                  </a:cubicBezTo>
                  <a:cubicBezTo>
                    <a:pt x="0" y="5"/>
                    <a:pt x="4" y="1"/>
                    <a:pt x="11" y="0"/>
                  </a:cubicBezTo>
                  <a:cubicBezTo>
                    <a:pt x="17" y="0"/>
                    <a:pt x="22" y="5"/>
                    <a:pt x="22" y="1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grpSp>
        <p:nvGrpSpPr>
          <p:cNvPr id="189" name="Group 250"/>
          <p:cNvGrpSpPr/>
          <p:nvPr/>
        </p:nvGrpSpPr>
        <p:grpSpPr bwMode="auto">
          <a:xfrm>
            <a:off x="3981366" y="4018768"/>
            <a:ext cx="424650" cy="340482"/>
            <a:chOff x="3672280" y="1975629"/>
            <a:chExt cx="424650" cy="340482"/>
          </a:xfrm>
        </p:grpSpPr>
        <p:sp>
          <p:nvSpPr>
            <p:cNvPr id="190" name="Freeform 609"/>
            <p:cNvSpPr>
              <a:spLocks/>
            </p:cNvSpPr>
            <p:nvPr/>
          </p:nvSpPr>
          <p:spPr bwMode="auto">
            <a:xfrm>
              <a:off x="3672280" y="1975629"/>
              <a:ext cx="424650" cy="340482"/>
            </a:xfrm>
            <a:custGeom>
              <a:avLst/>
              <a:gdLst/>
              <a:ahLst/>
              <a:cxnLst>
                <a:cxn ang="0">
                  <a:pos x="0" y="0"/>
                </a:cxn>
                <a:cxn ang="0">
                  <a:pos x="3" y="0"/>
                </a:cxn>
                <a:cxn ang="0">
                  <a:pos x="107" y="0"/>
                </a:cxn>
                <a:cxn ang="0">
                  <a:pos x="110" y="2"/>
                </a:cxn>
                <a:cxn ang="0">
                  <a:pos x="125" y="27"/>
                </a:cxn>
                <a:cxn ang="0">
                  <a:pos x="128" y="29"/>
                </a:cxn>
                <a:cxn ang="0">
                  <a:pos x="192" y="29"/>
                </a:cxn>
                <a:cxn ang="0">
                  <a:pos x="301" y="29"/>
                </a:cxn>
                <a:cxn ang="0">
                  <a:pos x="331" y="59"/>
                </a:cxn>
                <a:cxn ang="0">
                  <a:pos x="331" y="262"/>
                </a:cxn>
                <a:cxn ang="0">
                  <a:pos x="328" y="265"/>
                </a:cxn>
                <a:cxn ang="0">
                  <a:pos x="3" y="265"/>
                </a:cxn>
                <a:cxn ang="0">
                  <a:pos x="0" y="262"/>
                </a:cxn>
                <a:cxn ang="0">
                  <a:pos x="0" y="2"/>
                </a:cxn>
                <a:cxn ang="0">
                  <a:pos x="0" y="0"/>
                </a:cxn>
              </a:cxnLst>
              <a:rect l="0" t="0" r="r" b="b"/>
              <a:pathLst>
                <a:path w="331" h="265">
                  <a:moveTo>
                    <a:pt x="0" y="0"/>
                  </a:moveTo>
                  <a:cubicBezTo>
                    <a:pt x="1" y="0"/>
                    <a:pt x="2" y="0"/>
                    <a:pt x="3" y="0"/>
                  </a:cubicBezTo>
                  <a:cubicBezTo>
                    <a:pt x="38" y="0"/>
                    <a:pt x="72" y="0"/>
                    <a:pt x="107" y="0"/>
                  </a:cubicBezTo>
                  <a:cubicBezTo>
                    <a:pt x="109" y="0"/>
                    <a:pt x="110" y="0"/>
                    <a:pt x="110" y="2"/>
                  </a:cubicBezTo>
                  <a:cubicBezTo>
                    <a:pt x="115" y="10"/>
                    <a:pt x="120" y="19"/>
                    <a:pt x="125" y="27"/>
                  </a:cubicBezTo>
                  <a:cubicBezTo>
                    <a:pt x="125" y="29"/>
                    <a:pt x="126" y="29"/>
                    <a:pt x="128" y="29"/>
                  </a:cubicBezTo>
                  <a:cubicBezTo>
                    <a:pt x="149" y="29"/>
                    <a:pt x="170" y="29"/>
                    <a:pt x="192" y="29"/>
                  </a:cubicBezTo>
                  <a:cubicBezTo>
                    <a:pt x="228" y="29"/>
                    <a:pt x="265" y="29"/>
                    <a:pt x="301" y="29"/>
                  </a:cubicBezTo>
                  <a:cubicBezTo>
                    <a:pt x="318" y="29"/>
                    <a:pt x="331" y="43"/>
                    <a:pt x="331" y="59"/>
                  </a:cubicBezTo>
                  <a:cubicBezTo>
                    <a:pt x="331" y="127"/>
                    <a:pt x="331" y="194"/>
                    <a:pt x="331" y="262"/>
                  </a:cubicBezTo>
                  <a:cubicBezTo>
                    <a:pt x="331" y="265"/>
                    <a:pt x="331" y="265"/>
                    <a:pt x="328" y="265"/>
                  </a:cubicBezTo>
                  <a:cubicBezTo>
                    <a:pt x="220" y="265"/>
                    <a:pt x="112" y="265"/>
                    <a:pt x="3" y="265"/>
                  </a:cubicBezTo>
                  <a:cubicBezTo>
                    <a:pt x="0" y="265"/>
                    <a:pt x="0" y="265"/>
                    <a:pt x="0" y="262"/>
                  </a:cubicBezTo>
                  <a:cubicBezTo>
                    <a:pt x="0" y="175"/>
                    <a:pt x="0" y="89"/>
                    <a:pt x="0" y="2"/>
                  </a:cubicBezTo>
                  <a:cubicBezTo>
                    <a:pt x="0" y="2"/>
                    <a:pt x="0" y="1"/>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nvGrpSpPr>
            <p:cNvPr id="191" name="Group 252"/>
            <p:cNvGrpSpPr/>
            <p:nvPr/>
          </p:nvGrpSpPr>
          <p:grpSpPr bwMode="auto">
            <a:xfrm>
              <a:off x="3738885" y="2101431"/>
              <a:ext cx="285491" cy="118953"/>
              <a:chOff x="1583909" y="1944461"/>
              <a:chExt cx="271399" cy="113081"/>
            </a:xfrm>
            <a:solidFill>
              <a:srgbClr val="FFFFFF"/>
            </a:solidFill>
          </p:grpSpPr>
          <p:sp>
            <p:nvSpPr>
              <p:cNvPr id="192" name="Freeform 502"/>
              <p:cNvSpPr>
                <a:spLocks/>
              </p:cNvSpPr>
              <p:nvPr/>
            </p:nvSpPr>
            <p:spPr bwMode="auto">
              <a:xfrm>
                <a:off x="1583909" y="1950117"/>
                <a:ext cx="79157" cy="101773"/>
              </a:xfrm>
              <a:custGeom>
                <a:avLst/>
                <a:gdLst/>
                <a:ahLst/>
                <a:cxnLst>
                  <a:cxn ang="0">
                    <a:pos x="42" y="0"/>
                  </a:cxn>
                  <a:cxn ang="0">
                    <a:pos x="42" y="9"/>
                  </a:cxn>
                  <a:cxn ang="0">
                    <a:pos x="40" y="12"/>
                  </a:cxn>
                  <a:cxn ang="0">
                    <a:pos x="16" y="25"/>
                  </a:cxn>
                  <a:cxn ang="0">
                    <a:pos x="13" y="27"/>
                  </a:cxn>
                  <a:cxn ang="0">
                    <a:pos x="20" y="30"/>
                  </a:cxn>
                  <a:cxn ang="0">
                    <a:pos x="40" y="41"/>
                  </a:cxn>
                  <a:cxn ang="0">
                    <a:pos x="42" y="45"/>
                  </a:cxn>
                  <a:cxn ang="0">
                    <a:pos x="42" y="53"/>
                  </a:cxn>
                  <a:cxn ang="0">
                    <a:pos x="40" y="52"/>
                  </a:cxn>
                  <a:cxn ang="0">
                    <a:pos x="3" y="32"/>
                  </a:cxn>
                  <a:cxn ang="0">
                    <a:pos x="1" y="29"/>
                  </a:cxn>
                  <a:cxn ang="0">
                    <a:pos x="8" y="18"/>
                  </a:cxn>
                  <a:cxn ang="0">
                    <a:pos x="40" y="1"/>
                  </a:cxn>
                  <a:cxn ang="0">
                    <a:pos x="42" y="0"/>
                  </a:cxn>
                </a:cxnLst>
                <a:rect l="0" t="0" r="r" b="b"/>
                <a:pathLst>
                  <a:path w="42" h="53">
                    <a:moveTo>
                      <a:pt x="42" y="0"/>
                    </a:moveTo>
                    <a:cubicBezTo>
                      <a:pt x="42" y="3"/>
                      <a:pt x="42" y="6"/>
                      <a:pt x="42" y="9"/>
                    </a:cubicBezTo>
                    <a:cubicBezTo>
                      <a:pt x="42" y="10"/>
                      <a:pt x="41" y="11"/>
                      <a:pt x="40" y="12"/>
                    </a:cubicBezTo>
                    <a:cubicBezTo>
                      <a:pt x="32" y="16"/>
                      <a:pt x="24" y="21"/>
                      <a:pt x="16" y="25"/>
                    </a:cubicBezTo>
                    <a:cubicBezTo>
                      <a:pt x="15" y="26"/>
                      <a:pt x="14" y="26"/>
                      <a:pt x="13" y="27"/>
                    </a:cubicBezTo>
                    <a:cubicBezTo>
                      <a:pt x="16" y="28"/>
                      <a:pt x="18" y="29"/>
                      <a:pt x="20" y="30"/>
                    </a:cubicBezTo>
                    <a:cubicBezTo>
                      <a:pt x="26" y="34"/>
                      <a:pt x="33" y="38"/>
                      <a:pt x="40" y="41"/>
                    </a:cubicBezTo>
                    <a:cubicBezTo>
                      <a:pt x="42" y="42"/>
                      <a:pt x="42" y="43"/>
                      <a:pt x="42" y="45"/>
                    </a:cubicBezTo>
                    <a:cubicBezTo>
                      <a:pt x="42" y="48"/>
                      <a:pt x="42" y="50"/>
                      <a:pt x="42" y="53"/>
                    </a:cubicBezTo>
                    <a:cubicBezTo>
                      <a:pt x="41" y="53"/>
                      <a:pt x="40" y="53"/>
                      <a:pt x="40" y="52"/>
                    </a:cubicBezTo>
                    <a:cubicBezTo>
                      <a:pt x="28" y="46"/>
                      <a:pt x="15" y="39"/>
                      <a:pt x="3" y="32"/>
                    </a:cubicBezTo>
                    <a:cubicBezTo>
                      <a:pt x="2" y="32"/>
                      <a:pt x="1" y="31"/>
                      <a:pt x="1" y="29"/>
                    </a:cubicBezTo>
                    <a:cubicBezTo>
                      <a:pt x="0" y="24"/>
                      <a:pt x="2" y="21"/>
                      <a:pt x="8" y="18"/>
                    </a:cubicBezTo>
                    <a:cubicBezTo>
                      <a:pt x="19" y="13"/>
                      <a:pt x="29" y="7"/>
                      <a:pt x="40" y="1"/>
                    </a:cubicBezTo>
                    <a:cubicBezTo>
                      <a:pt x="40" y="0"/>
                      <a:pt x="41" y="0"/>
                      <a:pt x="42" y="0"/>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93" name="Freeform 503"/>
              <p:cNvSpPr>
                <a:spLocks/>
              </p:cNvSpPr>
              <p:nvPr/>
            </p:nvSpPr>
            <p:spPr bwMode="auto">
              <a:xfrm>
                <a:off x="1776151" y="1950117"/>
                <a:ext cx="79157" cy="101773"/>
              </a:xfrm>
              <a:custGeom>
                <a:avLst/>
                <a:gdLst/>
                <a:ahLst/>
                <a:cxnLst>
                  <a:cxn ang="0">
                    <a:pos x="0" y="53"/>
                  </a:cxn>
                  <a:cxn ang="0">
                    <a:pos x="0" y="44"/>
                  </a:cxn>
                  <a:cxn ang="0">
                    <a:pos x="2" y="42"/>
                  </a:cxn>
                  <a:cxn ang="0">
                    <a:pos x="26" y="28"/>
                  </a:cxn>
                  <a:cxn ang="0">
                    <a:pos x="29" y="27"/>
                  </a:cxn>
                  <a:cxn ang="0">
                    <a:pos x="13" y="18"/>
                  </a:cxn>
                  <a:cxn ang="0">
                    <a:pos x="2" y="12"/>
                  </a:cxn>
                  <a:cxn ang="0">
                    <a:pos x="0" y="8"/>
                  </a:cxn>
                  <a:cxn ang="0">
                    <a:pos x="0" y="0"/>
                  </a:cxn>
                  <a:cxn ang="0">
                    <a:pos x="3" y="1"/>
                  </a:cxn>
                  <a:cxn ang="0">
                    <a:pos x="39" y="21"/>
                  </a:cxn>
                  <a:cxn ang="0">
                    <a:pos x="41" y="24"/>
                  </a:cxn>
                  <a:cxn ang="0">
                    <a:pos x="34" y="35"/>
                  </a:cxn>
                  <a:cxn ang="0">
                    <a:pos x="3" y="52"/>
                  </a:cxn>
                  <a:cxn ang="0">
                    <a:pos x="0" y="53"/>
                  </a:cxn>
                </a:cxnLst>
                <a:rect l="0" t="0" r="r" b="b"/>
                <a:pathLst>
                  <a:path w="42" h="53">
                    <a:moveTo>
                      <a:pt x="0" y="53"/>
                    </a:moveTo>
                    <a:cubicBezTo>
                      <a:pt x="0" y="50"/>
                      <a:pt x="0" y="47"/>
                      <a:pt x="0" y="44"/>
                    </a:cubicBezTo>
                    <a:cubicBezTo>
                      <a:pt x="0" y="43"/>
                      <a:pt x="1" y="42"/>
                      <a:pt x="2" y="42"/>
                    </a:cubicBezTo>
                    <a:cubicBezTo>
                      <a:pt x="10" y="37"/>
                      <a:pt x="18" y="33"/>
                      <a:pt x="26" y="28"/>
                    </a:cubicBezTo>
                    <a:cubicBezTo>
                      <a:pt x="27" y="28"/>
                      <a:pt x="28" y="27"/>
                      <a:pt x="29" y="27"/>
                    </a:cubicBezTo>
                    <a:cubicBezTo>
                      <a:pt x="24" y="24"/>
                      <a:pt x="18" y="21"/>
                      <a:pt x="13" y="18"/>
                    </a:cubicBezTo>
                    <a:cubicBezTo>
                      <a:pt x="9" y="16"/>
                      <a:pt x="6" y="14"/>
                      <a:pt x="2" y="12"/>
                    </a:cubicBezTo>
                    <a:cubicBezTo>
                      <a:pt x="0" y="11"/>
                      <a:pt x="0" y="10"/>
                      <a:pt x="0" y="8"/>
                    </a:cubicBezTo>
                    <a:cubicBezTo>
                      <a:pt x="0" y="6"/>
                      <a:pt x="0" y="3"/>
                      <a:pt x="0" y="0"/>
                    </a:cubicBezTo>
                    <a:cubicBezTo>
                      <a:pt x="1" y="0"/>
                      <a:pt x="2" y="1"/>
                      <a:pt x="3" y="1"/>
                    </a:cubicBezTo>
                    <a:cubicBezTo>
                      <a:pt x="15" y="8"/>
                      <a:pt x="27" y="14"/>
                      <a:pt x="39" y="21"/>
                    </a:cubicBezTo>
                    <a:cubicBezTo>
                      <a:pt x="40" y="21"/>
                      <a:pt x="41" y="22"/>
                      <a:pt x="41" y="24"/>
                    </a:cubicBezTo>
                    <a:cubicBezTo>
                      <a:pt x="42" y="30"/>
                      <a:pt x="40" y="33"/>
                      <a:pt x="34" y="35"/>
                    </a:cubicBezTo>
                    <a:cubicBezTo>
                      <a:pt x="24" y="40"/>
                      <a:pt x="14" y="46"/>
                      <a:pt x="3" y="52"/>
                    </a:cubicBezTo>
                    <a:cubicBezTo>
                      <a:pt x="2" y="52"/>
                      <a:pt x="1" y="53"/>
                      <a:pt x="0" y="53"/>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194" name="Freeform 504"/>
              <p:cNvSpPr>
                <a:spLocks/>
              </p:cNvSpPr>
              <p:nvPr/>
            </p:nvSpPr>
            <p:spPr bwMode="auto">
              <a:xfrm>
                <a:off x="1691338" y="1944461"/>
                <a:ext cx="62196" cy="113081"/>
              </a:xfrm>
              <a:custGeom>
                <a:avLst/>
                <a:gdLst/>
                <a:ahLst/>
                <a:cxnLst>
                  <a:cxn ang="0">
                    <a:pos x="0" y="59"/>
                  </a:cxn>
                  <a:cxn ang="0">
                    <a:pos x="1" y="57"/>
                  </a:cxn>
                  <a:cxn ang="0">
                    <a:pos x="22" y="3"/>
                  </a:cxn>
                  <a:cxn ang="0">
                    <a:pos x="26" y="1"/>
                  </a:cxn>
                  <a:cxn ang="0">
                    <a:pos x="33" y="1"/>
                  </a:cxn>
                  <a:cxn ang="0">
                    <a:pos x="32" y="4"/>
                  </a:cxn>
                  <a:cxn ang="0">
                    <a:pos x="11" y="57"/>
                  </a:cxn>
                  <a:cxn ang="0">
                    <a:pos x="8" y="59"/>
                  </a:cxn>
                  <a:cxn ang="0">
                    <a:pos x="0" y="59"/>
                  </a:cxn>
                </a:cxnLst>
                <a:rect l="0" t="0" r="r" b="b"/>
                <a:pathLst>
                  <a:path w="33" h="59">
                    <a:moveTo>
                      <a:pt x="0" y="59"/>
                    </a:moveTo>
                    <a:cubicBezTo>
                      <a:pt x="0" y="58"/>
                      <a:pt x="1" y="57"/>
                      <a:pt x="1" y="57"/>
                    </a:cubicBezTo>
                    <a:cubicBezTo>
                      <a:pt x="8" y="39"/>
                      <a:pt x="15" y="21"/>
                      <a:pt x="22" y="3"/>
                    </a:cubicBezTo>
                    <a:cubicBezTo>
                      <a:pt x="23" y="1"/>
                      <a:pt x="24" y="0"/>
                      <a:pt x="26" y="1"/>
                    </a:cubicBezTo>
                    <a:cubicBezTo>
                      <a:pt x="28" y="1"/>
                      <a:pt x="31" y="1"/>
                      <a:pt x="33" y="1"/>
                    </a:cubicBezTo>
                    <a:cubicBezTo>
                      <a:pt x="33" y="2"/>
                      <a:pt x="32" y="3"/>
                      <a:pt x="32" y="4"/>
                    </a:cubicBezTo>
                    <a:cubicBezTo>
                      <a:pt x="25" y="22"/>
                      <a:pt x="18" y="39"/>
                      <a:pt x="11" y="57"/>
                    </a:cubicBezTo>
                    <a:cubicBezTo>
                      <a:pt x="10" y="59"/>
                      <a:pt x="9" y="59"/>
                      <a:pt x="8" y="59"/>
                    </a:cubicBezTo>
                    <a:cubicBezTo>
                      <a:pt x="5" y="59"/>
                      <a:pt x="3" y="59"/>
                      <a:pt x="0" y="59"/>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grpSp>
      <p:grpSp>
        <p:nvGrpSpPr>
          <p:cNvPr id="195" name="Group 256"/>
          <p:cNvGrpSpPr/>
          <p:nvPr/>
        </p:nvGrpSpPr>
        <p:grpSpPr bwMode="auto">
          <a:xfrm>
            <a:off x="3179370" y="4870222"/>
            <a:ext cx="563536" cy="539815"/>
            <a:chOff x="5135554" y="3893584"/>
            <a:chExt cx="563536" cy="539815"/>
          </a:xfrm>
        </p:grpSpPr>
        <p:sp>
          <p:nvSpPr>
            <p:cNvPr id="196" name="Oval 195"/>
            <p:cNvSpPr/>
            <p:nvPr/>
          </p:nvSpPr>
          <p:spPr bwMode="auto">
            <a:xfrm rot="21000501">
              <a:off x="5135554" y="4013812"/>
              <a:ext cx="229418" cy="229418"/>
            </a:xfrm>
            <a:prstGeom prst="ellipse">
              <a:avLst/>
            </a:prstGeom>
            <a:solidFill>
              <a:schemeClr val="bg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197" name="Oval 196"/>
            <p:cNvSpPr/>
            <p:nvPr/>
          </p:nvSpPr>
          <p:spPr bwMode="auto">
            <a:xfrm rot="21000501">
              <a:off x="5463798" y="3893584"/>
              <a:ext cx="229418" cy="229418"/>
            </a:xfrm>
            <a:prstGeom prst="ellipse">
              <a:avLst/>
            </a:prstGeom>
            <a:solidFill>
              <a:schemeClr val="accent4">
                <a:lumMod val="75000"/>
              </a:schemeClr>
            </a:solidFill>
            <a:ln w="28575" cmpd="sng">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250" name="Arc 249"/>
            <p:cNvSpPr/>
            <p:nvPr/>
          </p:nvSpPr>
          <p:spPr bwMode="auto">
            <a:xfrm rot="16297390">
              <a:off x="5267277" y="3985422"/>
              <a:ext cx="397384" cy="397384"/>
            </a:xfrm>
            <a:prstGeom prst="arc">
              <a:avLst>
                <a:gd name="adj1" fmla="val 17883342"/>
                <a:gd name="adj2" fmla="val 0"/>
              </a:avLst>
            </a:prstGeom>
            <a:ln w="28575"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kern="0">
                <a:solidFill>
                  <a:srgbClr val="58595B"/>
                </a:solidFill>
              </a:endParaRPr>
            </a:p>
          </p:txBody>
        </p:sp>
        <p:sp>
          <p:nvSpPr>
            <p:cNvPr id="251" name="Arc 250"/>
            <p:cNvSpPr/>
            <p:nvPr/>
          </p:nvSpPr>
          <p:spPr bwMode="auto">
            <a:xfrm rot="10200501">
              <a:off x="5301706" y="3921116"/>
              <a:ext cx="397384" cy="397384"/>
            </a:xfrm>
            <a:prstGeom prst="arc">
              <a:avLst>
                <a:gd name="adj1" fmla="val 17883342"/>
                <a:gd name="adj2" fmla="val 0"/>
              </a:avLst>
            </a:prstGeom>
            <a:ln w="28575" cmpd="sng">
              <a:solidFill>
                <a:srgbClr val="FFFF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kern="0">
                <a:solidFill>
                  <a:srgbClr val="58595B"/>
                </a:solidFill>
              </a:endParaRPr>
            </a:p>
          </p:txBody>
        </p:sp>
        <p:sp>
          <p:nvSpPr>
            <p:cNvPr id="252" name="Oval 251"/>
            <p:cNvSpPr/>
            <p:nvPr/>
          </p:nvSpPr>
          <p:spPr bwMode="auto">
            <a:xfrm rot="21000501">
              <a:off x="5402007" y="4203981"/>
              <a:ext cx="229418" cy="229418"/>
            </a:xfrm>
            <a:prstGeom prst="ellipse">
              <a:avLst/>
            </a:prstGeom>
            <a:solidFill>
              <a:schemeClr val="accent4">
                <a:lumMod val="75000"/>
              </a:schemeClr>
            </a:solidFill>
            <a:ln w="28575" cmpd="sng">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grpSp>
      <p:grpSp>
        <p:nvGrpSpPr>
          <p:cNvPr id="253" name="Group 263"/>
          <p:cNvGrpSpPr/>
          <p:nvPr/>
        </p:nvGrpSpPr>
        <p:grpSpPr bwMode="auto">
          <a:xfrm>
            <a:off x="1125191" y="3945028"/>
            <a:ext cx="495530" cy="472115"/>
            <a:chOff x="3274599" y="2162203"/>
            <a:chExt cx="671926" cy="640176"/>
          </a:xfrm>
          <a:solidFill>
            <a:srgbClr val="FFFFFF"/>
          </a:solidFill>
        </p:grpSpPr>
        <p:sp>
          <p:nvSpPr>
            <p:cNvPr id="254" name="Oval 253"/>
            <p:cNvSpPr/>
            <p:nvPr/>
          </p:nvSpPr>
          <p:spPr bwMode="auto">
            <a:xfrm>
              <a:off x="3334924" y="2247928"/>
              <a:ext cx="132176" cy="132176"/>
            </a:xfrm>
            <a:prstGeom prst="ellipse">
              <a:avLst/>
            </a:prstGeom>
            <a:grp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255" name="Oval 254"/>
            <p:cNvSpPr/>
            <p:nvPr/>
          </p:nvSpPr>
          <p:spPr bwMode="auto">
            <a:xfrm>
              <a:off x="3671474" y="2162203"/>
              <a:ext cx="246476" cy="246476"/>
            </a:xfrm>
            <a:prstGeom prst="ellipse">
              <a:avLst/>
            </a:prstGeom>
            <a:grp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256" name="Oval 255"/>
            <p:cNvSpPr/>
            <p:nvPr/>
          </p:nvSpPr>
          <p:spPr bwMode="auto">
            <a:xfrm>
              <a:off x="3503199" y="2663853"/>
              <a:ext cx="132176" cy="132176"/>
            </a:xfrm>
            <a:prstGeom prst="ellipse">
              <a:avLst/>
            </a:prstGeom>
            <a:grp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257" name="Oval 256"/>
            <p:cNvSpPr/>
            <p:nvPr/>
          </p:nvSpPr>
          <p:spPr bwMode="auto">
            <a:xfrm>
              <a:off x="3274599" y="2482878"/>
              <a:ext cx="176626" cy="176626"/>
            </a:xfrm>
            <a:prstGeom prst="ellipse">
              <a:avLst/>
            </a:prstGeom>
            <a:grp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sp>
          <p:nvSpPr>
            <p:cNvPr id="258" name="Oval 257"/>
            <p:cNvSpPr/>
            <p:nvPr/>
          </p:nvSpPr>
          <p:spPr bwMode="auto">
            <a:xfrm>
              <a:off x="3769899" y="2625753"/>
              <a:ext cx="176626" cy="176626"/>
            </a:xfrm>
            <a:prstGeom prst="ellipse">
              <a:avLst/>
            </a:prstGeom>
            <a:grpFill/>
            <a:ln w="158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cxnSp>
          <p:nvCxnSpPr>
            <p:cNvPr id="259" name="Straight Connector 258"/>
            <p:cNvCxnSpPr>
              <a:endCxn id="258" idx="5"/>
            </p:cNvCxnSpPr>
            <p:nvPr/>
          </p:nvCxnSpPr>
          <p:spPr bwMode="auto">
            <a:xfrm>
              <a:off x="3431868" y="2341697"/>
              <a:ext cx="488791" cy="434816"/>
            </a:xfrm>
            <a:prstGeom prst="line">
              <a:avLst/>
            </a:prstGeom>
            <a:grpFill/>
            <a:ln w="3810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bwMode="auto">
            <a:xfrm flipH="1">
              <a:off x="3566113" y="2454769"/>
              <a:ext cx="116421" cy="250359"/>
            </a:xfrm>
            <a:prstGeom prst="line">
              <a:avLst/>
            </a:prstGeom>
            <a:grpFill/>
            <a:ln w="3810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bwMode="auto">
            <a:xfrm flipH="1">
              <a:off x="3441700" y="2554264"/>
              <a:ext cx="125465" cy="16927"/>
            </a:xfrm>
            <a:prstGeom prst="line">
              <a:avLst/>
            </a:prstGeom>
            <a:grpFill/>
            <a:ln w="3810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bwMode="auto">
            <a:xfrm flipH="1">
              <a:off x="3679359" y="2376464"/>
              <a:ext cx="56082" cy="78305"/>
            </a:xfrm>
            <a:prstGeom prst="line">
              <a:avLst/>
            </a:prstGeom>
            <a:grpFill/>
            <a:ln w="3810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63" name="Oval 262"/>
            <p:cNvSpPr/>
            <p:nvPr/>
          </p:nvSpPr>
          <p:spPr bwMode="auto">
            <a:xfrm>
              <a:off x="3550823" y="2428903"/>
              <a:ext cx="176626" cy="176626"/>
            </a:xfrm>
            <a:prstGeom prst="ellipse">
              <a:avLst/>
            </a:prstGeom>
            <a:solidFill>
              <a:schemeClr val="accent4">
                <a:lumMod val="75000"/>
              </a:schemeClr>
            </a:solidFill>
            <a:ln w="1905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kern="0" dirty="0">
                <a:solidFill>
                  <a:srgbClr val="FFFFFF"/>
                </a:solidFill>
              </a:endParaRPr>
            </a:p>
          </p:txBody>
        </p:sp>
      </p:grpSp>
      <p:grpSp>
        <p:nvGrpSpPr>
          <p:cNvPr id="264" name="Group 308"/>
          <p:cNvGrpSpPr/>
          <p:nvPr/>
        </p:nvGrpSpPr>
        <p:grpSpPr bwMode="auto">
          <a:xfrm>
            <a:off x="1972538" y="4895789"/>
            <a:ext cx="456736" cy="487625"/>
            <a:chOff x="2935718" y="4949262"/>
            <a:chExt cx="456736" cy="487625"/>
          </a:xfrm>
        </p:grpSpPr>
        <p:sp>
          <p:nvSpPr>
            <p:cNvPr id="265" name="Freeform 372"/>
            <p:cNvSpPr>
              <a:spLocks noEditPoints="1"/>
            </p:cNvSpPr>
            <p:nvPr/>
          </p:nvSpPr>
          <p:spPr bwMode="auto">
            <a:xfrm>
              <a:off x="3197670" y="5178732"/>
              <a:ext cx="194784" cy="258155"/>
            </a:xfrm>
            <a:custGeom>
              <a:avLst/>
              <a:gdLst/>
              <a:ahLst/>
              <a:cxnLst>
                <a:cxn ang="0">
                  <a:pos x="175" y="0"/>
                </a:cxn>
                <a:cxn ang="0">
                  <a:pos x="175" y="216"/>
                </a:cxn>
                <a:cxn ang="0">
                  <a:pos x="0" y="216"/>
                </a:cxn>
                <a:cxn ang="0">
                  <a:pos x="0" y="214"/>
                </a:cxn>
                <a:cxn ang="0">
                  <a:pos x="0" y="43"/>
                </a:cxn>
                <a:cxn ang="0">
                  <a:pos x="34" y="1"/>
                </a:cxn>
                <a:cxn ang="0">
                  <a:pos x="42" y="0"/>
                </a:cxn>
                <a:cxn ang="0">
                  <a:pos x="172" y="0"/>
                </a:cxn>
                <a:cxn ang="0">
                  <a:pos x="175" y="0"/>
                </a:cxn>
                <a:cxn ang="0">
                  <a:pos x="27" y="103"/>
                </a:cxn>
                <a:cxn ang="0">
                  <a:pos x="29" y="105"/>
                </a:cxn>
                <a:cxn ang="0">
                  <a:pos x="65" y="141"/>
                </a:cxn>
                <a:cxn ang="0">
                  <a:pos x="69" y="144"/>
                </a:cxn>
                <a:cxn ang="0">
                  <a:pos x="84" y="144"/>
                </a:cxn>
                <a:cxn ang="0">
                  <a:pos x="89" y="140"/>
                </a:cxn>
                <a:cxn ang="0">
                  <a:pos x="146" y="83"/>
                </a:cxn>
                <a:cxn ang="0">
                  <a:pos x="147" y="81"/>
                </a:cxn>
                <a:cxn ang="0">
                  <a:pos x="126" y="81"/>
                </a:cxn>
                <a:cxn ang="0">
                  <a:pos x="121" y="83"/>
                </a:cxn>
                <a:cxn ang="0">
                  <a:pos x="79" y="126"/>
                </a:cxn>
                <a:cxn ang="0">
                  <a:pos x="77" y="129"/>
                </a:cxn>
                <a:cxn ang="0">
                  <a:pos x="53" y="105"/>
                </a:cxn>
                <a:cxn ang="0">
                  <a:pos x="50" y="103"/>
                </a:cxn>
                <a:cxn ang="0">
                  <a:pos x="27" y="103"/>
                </a:cxn>
              </a:cxnLst>
              <a:rect l="0" t="0" r="r" b="b"/>
              <a:pathLst>
                <a:path w="175" h="216">
                  <a:moveTo>
                    <a:pt x="175" y="0"/>
                  </a:moveTo>
                  <a:cubicBezTo>
                    <a:pt x="175" y="72"/>
                    <a:pt x="175" y="144"/>
                    <a:pt x="175" y="216"/>
                  </a:cubicBezTo>
                  <a:cubicBezTo>
                    <a:pt x="116" y="216"/>
                    <a:pt x="58" y="216"/>
                    <a:pt x="0" y="216"/>
                  </a:cubicBezTo>
                  <a:cubicBezTo>
                    <a:pt x="0" y="215"/>
                    <a:pt x="0" y="215"/>
                    <a:pt x="0" y="214"/>
                  </a:cubicBezTo>
                  <a:cubicBezTo>
                    <a:pt x="0" y="157"/>
                    <a:pt x="0" y="100"/>
                    <a:pt x="0" y="43"/>
                  </a:cubicBezTo>
                  <a:cubicBezTo>
                    <a:pt x="0" y="22"/>
                    <a:pt x="14" y="5"/>
                    <a:pt x="34" y="1"/>
                  </a:cubicBezTo>
                  <a:cubicBezTo>
                    <a:pt x="36" y="0"/>
                    <a:pt x="39" y="0"/>
                    <a:pt x="42" y="0"/>
                  </a:cubicBezTo>
                  <a:cubicBezTo>
                    <a:pt x="85" y="0"/>
                    <a:pt x="128" y="0"/>
                    <a:pt x="172" y="0"/>
                  </a:cubicBezTo>
                  <a:cubicBezTo>
                    <a:pt x="173" y="0"/>
                    <a:pt x="173" y="0"/>
                    <a:pt x="175" y="0"/>
                  </a:cubicBezTo>
                  <a:close/>
                  <a:moveTo>
                    <a:pt x="27" y="103"/>
                  </a:moveTo>
                  <a:cubicBezTo>
                    <a:pt x="28" y="104"/>
                    <a:pt x="29" y="105"/>
                    <a:pt x="29" y="105"/>
                  </a:cubicBezTo>
                  <a:cubicBezTo>
                    <a:pt x="41" y="117"/>
                    <a:pt x="53" y="129"/>
                    <a:pt x="65" y="141"/>
                  </a:cubicBezTo>
                  <a:cubicBezTo>
                    <a:pt x="66" y="142"/>
                    <a:pt x="67" y="143"/>
                    <a:pt x="69" y="144"/>
                  </a:cubicBezTo>
                  <a:cubicBezTo>
                    <a:pt x="74" y="147"/>
                    <a:pt x="79" y="147"/>
                    <a:pt x="84" y="144"/>
                  </a:cubicBezTo>
                  <a:cubicBezTo>
                    <a:pt x="86" y="143"/>
                    <a:pt x="88" y="141"/>
                    <a:pt x="89" y="140"/>
                  </a:cubicBezTo>
                  <a:cubicBezTo>
                    <a:pt x="108" y="121"/>
                    <a:pt x="127" y="102"/>
                    <a:pt x="146" y="83"/>
                  </a:cubicBezTo>
                  <a:cubicBezTo>
                    <a:pt x="146" y="83"/>
                    <a:pt x="147" y="82"/>
                    <a:pt x="147" y="81"/>
                  </a:cubicBezTo>
                  <a:cubicBezTo>
                    <a:pt x="140" y="81"/>
                    <a:pt x="133" y="82"/>
                    <a:pt x="126" y="81"/>
                  </a:cubicBezTo>
                  <a:cubicBezTo>
                    <a:pt x="124" y="81"/>
                    <a:pt x="122" y="82"/>
                    <a:pt x="121" y="83"/>
                  </a:cubicBezTo>
                  <a:cubicBezTo>
                    <a:pt x="107" y="98"/>
                    <a:pt x="93" y="112"/>
                    <a:pt x="79" y="126"/>
                  </a:cubicBezTo>
                  <a:cubicBezTo>
                    <a:pt x="78" y="127"/>
                    <a:pt x="78" y="127"/>
                    <a:pt x="77" y="129"/>
                  </a:cubicBezTo>
                  <a:cubicBezTo>
                    <a:pt x="69" y="120"/>
                    <a:pt x="61" y="112"/>
                    <a:pt x="53" y="105"/>
                  </a:cubicBezTo>
                  <a:cubicBezTo>
                    <a:pt x="53" y="104"/>
                    <a:pt x="51" y="103"/>
                    <a:pt x="50" y="103"/>
                  </a:cubicBezTo>
                  <a:cubicBezTo>
                    <a:pt x="43" y="103"/>
                    <a:pt x="36" y="103"/>
                    <a:pt x="27" y="103"/>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266" name="Freeform 373"/>
            <p:cNvSpPr>
              <a:spLocks noEditPoints="1"/>
            </p:cNvSpPr>
            <p:nvPr/>
          </p:nvSpPr>
          <p:spPr bwMode="auto">
            <a:xfrm>
              <a:off x="2935718" y="4949262"/>
              <a:ext cx="194784" cy="258155"/>
            </a:xfrm>
            <a:custGeom>
              <a:avLst/>
              <a:gdLst/>
              <a:ahLst/>
              <a:cxnLst>
                <a:cxn ang="0">
                  <a:pos x="175" y="0"/>
                </a:cxn>
                <a:cxn ang="0">
                  <a:pos x="175" y="217"/>
                </a:cxn>
                <a:cxn ang="0">
                  <a:pos x="1" y="217"/>
                </a:cxn>
                <a:cxn ang="0">
                  <a:pos x="0" y="214"/>
                </a:cxn>
                <a:cxn ang="0">
                  <a:pos x="0" y="43"/>
                </a:cxn>
                <a:cxn ang="0">
                  <a:pos x="43" y="0"/>
                </a:cxn>
                <a:cxn ang="0">
                  <a:pos x="171" y="0"/>
                </a:cxn>
                <a:cxn ang="0">
                  <a:pos x="175" y="0"/>
                </a:cxn>
                <a:cxn ang="0">
                  <a:pos x="88" y="122"/>
                </a:cxn>
                <a:cxn ang="0">
                  <a:pos x="90" y="124"/>
                </a:cxn>
                <a:cxn ang="0">
                  <a:pos x="113" y="147"/>
                </a:cxn>
                <a:cxn ang="0">
                  <a:pos x="116" y="148"/>
                </a:cxn>
                <a:cxn ang="0">
                  <a:pos x="138" y="148"/>
                </a:cxn>
                <a:cxn ang="0">
                  <a:pos x="141" y="148"/>
                </a:cxn>
                <a:cxn ang="0">
                  <a:pos x="101" y="108"/>
                </a:cxn>
                <a:cxn ang="0">
                  <a:pos x="140" y="69"/>
                </a:cxn>
                <a:cxn ang="0">
                  <a:pos x="117" y="69"/>
                </a:cxn>
                <a:cxn ang="0">
                  <a:pos x="113" y="71"/>
                </a:cxn>
                <a:cxn ang="0">
                  <a:pos x="90" y="94"/>
                </a:cxn>
                <a:cxn ang="0">
                  <a:pos x="88" y="96"/>
                </a:cxn>
                <a:cxn ang="0">
                  <a:pos x="87" y="96"/>
                </a:cxn>
                <a:cxn ang="0">
                  <a:pos x="86" y="93"/>
                </a:cxn>
                <a:cxn ang="0">
                  <a:pos x="63" y="71"/>
                </a:cxn>
                <a:cxn ang="0">
                  <a:pos x="59" y="69"/>
                </a:cxn>
                <a:cxn ang="0">
                  <a:pos x="38" y="69"/>
                </a:cxn>
                <a:cxn ang="0">
                  <a:pos x="35" y="69"/>
                </a:cxn>
                <a:cxn ang="0">
                  <a:pos x="75" y="109"/>
                </a:cxn>
                <a:cxn ang="0">
                  <a:pos x="36" y="148"/>
                </a:cxn>
                <a:cxn ang="0">
                  <a:pos x="55" y="148"/>
                </a:cxn>
                <a:cxn ang="0">
                  <a:pos x="66" y="144"/>
                </a:cxn>
                <a:cxn ang="0">
                  <a:pos x="88" y="122"/>
                </a:cxn>
              </a:cxnLst>
              <a:rect l="0" t="0" r="r" b="b"/>
              <a:pathLst>
                <a:path w="175" h="217">
                  <a:moveTo>
                    <a:pt x="175" y="0"/>
                  </a:moveTo>
                  <a:cubicBezTo>
                    <a:pt x="175" y="73"/>
                    <a:pt x="175" y="145"/>
                    <a:pt x="175" y="217"/>
                  </a:cubicBezTo>
                  <a:cubicBezTo>
                    <a:pt x="117" y="217"/>
                    <a:pt x="59" y="217"/>
                    <a:pt x="1" y="217"/>
                  </a:cubicBezTo>
                  <a:cubicBezTo>
                    <a:pt x="0" y="216"/>
                    <a:pt x="0" y="215"/>
                    <a:pt x="0" y="214"/>
                  </a:cubicBezTo>
                  <a:cubicBezTo>
                    <a:pt x="0" y="157"/>
                    <a:pt x="0" y="100"/>
                    <a:pt x="0" y="43"/>
                  </a:cubicBezTo>
                  <a:cubicBezTo>
                    <a:pt x="0" y="19"/>
                    <a:pt x="19" y="0"/>
                    <a:pt x="43" y="0"/>
                  </a:cubicBezTo>
                  <a:cubicBezTo>
                    <a:pt x="86" y="0"/>
                    <a:pt x="129" y="0"/>
                    <a:pt x="171" y="0"/>
                  </a:cubicBezTo>
                  <a:cubicBezTo>
                    <a:pt x="172" y="0"/>
                    <a:pt x="174" y="0"/>
                    <a:pt x="175" y="0"/>
                  </a:cubicBezTo>
                  <a:close/>
                  <a:moveTo>
                    <a:pt x="88" y="122"/>
                  </a:moveTo>
                  <a:cubicBezTo>
                    <a:pt x="89" y="123"/>
                    <a:pt x="89" y="123"/>
                    <a:pt x="90" y="124"/>
                  </a:cubicBezTo>
                  <a:cubicBezTo>
                    <a:pt x="97" y="132"/>
                    <a:pt x="105" y="139"/>
                    <a:pt x="113" y="147"/>
                  </a:cubicBezTo>
                  <a:cubicBezTo>
                    <a:pt x="113" y="147"/>
                    <a:pt x="115" y="148"/>
                    <a:pt x="116" y="148"/>
                  </a:cubicBezTo>
                  <a:cubicBezTo>
                    <a:pt x="123" y="148"/>
                    <a:pt x="131" y="148"/>
                    <a:pt x="138" y="148"/>
                  </a:cubicBezTo>
                  <a:cubicBezTo>
                    <a:pt x="139" y="148"/>
                    <a:pt x="139" y="148"/>
                    <a:pt x="141" y="148"/>
                  </a:cubicBezTo>
                  <a:cubicBezTo>
                    <a:pt x="127" y="135"/>
                    <a:pt x="114" y="122"/>
                    <a:pt x="101" y="108"/>
                  </a:cubicBezTo>
                  <a:cubicBezTo>
                    <a:pt x="114" y="95"/>
                    <a:pt x="127" y="82"/>
                    <a:pt x="140" y="69"/>
                  </a:cubicBezTo>
                  <a:cubicBezTo>
                    <a:pt x="132" y="69"/>
                    <a:pt x="124" y="69"/>
                    <a:pt x="117" y="69"/>
                  </a:cubicBezTo>
                  <a:cubicBezTo>
                    <a:pt x="115" y="69"/>
                    <a:pt x="114" y="70"/>
                    <a:pt x="113" y="71"/>
                  </a:cubicBezTo>
                  <a:cubicBezTo>
                    <a:pt x="105" y="78"/>
                    <a:pt x="97" y="86"/>
                    <a:pt x="90" y="94"/>
                  </a:cubicBezTo>
                  <a:cubicBezTo>
                    <a:pt x="89" y="94"/>
                    <a:pt x="89" y="95"/>
                    <a:pt x="88" y="96"/>
                  </a:cubicBezTo>
                  <a:cubicBezTo>
                    <a:pt x="88" y="96"/>
                    <a:pt x="88" y="96"/>
                    <a:pt x="87" y="96"/>
                  </a:cubicBezTo>
                  <a:cubicBezTo>
                    <a:pt x="87" y="95"/>
                    <a:pt x="86" y="94"/>
                    <a:pt x="86" y="93"/>
                  </a:cubicBezTo>
                  <a:cubicBezTo>
                    <a:pt x="78" y="86"/>
                    <a:pt x="70" y="78"/>
                    <a:pt x="63" y="71"/>
                  </a:cubicBezTo>
                  <a:cubicBezTo>
                    <a:pt x="62" y="70"/>
                    <a:pt x="60" y="69"/>
                    <a:pt x="59" y="69"/>
                  </a:cubicBezTo>
                  <a:cubicBezTo>
                    <a:pt x="52" y="69"/>
                    <a:pt x="45" y="69"/>
                    <a:pt x="38" y="69"/>
                  </a:cubicBezTo>
                  <a:cubicBezTo>
                    <a:pt x="37" y="69"/>
                    <a:pt x="36" y="69"/>
                    <a:pt x="35" y="69"/>
                  </a:cubicBezTo>
                  <a:cubicBezTo>
                    <a:pt x="48" y="83"/>
                    <a:pt x="61" y="96"/>
                    <a:pt x="75" y="109"/>
                  </a:cubicBezTo>
                  <a:cubicBezTo>
                    <a:pt x="62" y="122"/>
                    <a:pt x="49" y="135"/>
                    <a:pt x="36" y="148"/>
                  </a:cubicBezTo>
                  <a:cubicBezTo>
                    <a:pt x="42" y="148"/>
                    <a:pt x="48" y="148"/>
                    <a:pt x="55" y="148"/>
                  </a:cubicBezTo>
                  <a:cubicBezTo>
                    <a:pt x="59" y="149"/>
                    <a:pt x="63" y="147"/>
                    <a:pt x="66" y="144"/>
                  </a:cubicBezTo>
                  <a:cubicBezTo>
                    <a:pt x="73" y="136"/>
                    <a:pt x="80" y="129"/>
                    <a:pt x="88" y="122"/>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267" name="Freeform 374"/>
            <p:cNvSpPr>
              <a:spLocks/>
            </p:cNvSpPr>
            <p:nvPr/>
          </p:nvSpPr>
          <p:spPr bwMode="auto">
            <a:xfrm>
              <a:off x="3113709" y="5236100"/>
              <a:ext cx="63808" cy="64538"/>
            </a:xfrm>
            <a:custGeom>
              <a:avLst/>
              <a:gdLst/>
              <a:ahLst/>
              <a:cxnLst>
                <a:cxn ang="0">
                  <a:pos x="14" y="56"/>
                </a:cxn>
                <a:cxn ang="0">
                  <a:pos x="1" y="42"/>
                </a:cxn>
                <a:cxn ang="0">
                  <a:pos x="0" y="40"/>
                </a:cxn>
                <a:cxn ang="0">
                  <a:pos x="0" y="8"/>
                </a:cxn>
                <a:cxn ang="0">
                  <a:pos x="9" y="0"/>
                </a:cxn>
                <a:cxn ang="0">
                  <a:pos x="40" y="0"/>
                </a:cxn>
                <a:cxn ang="0">
                  <a:pos x="43" y="2"/>
                </a:cxn>
                <a:cxn ang="0">
                  <a:pos x="56" y="14"/>
                </a:cxn>
                <a:cxn ang="0">
                  <a:pos x="55" y="15"/>
                </a:cxn>
                <a:cxn ang="0">
                  <a:pos x="26" y="15"/>
                </a:cxn>
                <a:cxn ang="0">
                  <a:pos x="56" y="45"/>
                </a:cxn>
                <a:cxn ang="0">
                  <a:pos x="46" y="56"/>
                </a:cxn>
                <a:cxn ang="0">
                  <a:pos x="15" y="25"/>
                </a:cxn>
                <a:cxn ang="0">
                  <a:pos x="15" y="55"/>
                </a:cxn>
                <a:cxn ang="0">
                  <a:pos x="14" y="56"/>
                </a:cxn>
              </a:cxnLst>
              <a:rect l="0" t="0" r="r" b="b"/>
              <a:pathLst>
                <a:path w="56" h="56">
                  <a:moveTo>
                    <a:pt x="14" y="56"/>
                  </a:moveTo>
                  <a:cubicBezTo>
                    <a:pt x="10" y="51"/>
                    <a:pt x="5" y="47"/>
                    <a:pt x="1" y="42"/>
                  </a:cubicBezTo>
                  <a:cubicBezTo>
                    <a:pt x="0" y="42"/>
                    <a:pt x="0" y="41"/>
                    <a:pt x="0" y="40"/>
                  </a:cubicBezTo>
                  <a:cubicBezTo>
                    <a:pt x="0" y="29"/>
                    <a:pt x="0" y="19"/>
                    <a:pt x="0" y="8"/>
                  </a:cubicBezTo>
                  <a:cubicBezTo>
                    <a:pt x="0" y="3"/>
                    <a:pt x="3" y="0"/>
                    <a:pt x="9" y="0"/>
                  </a:cubicBezTo>
                  <a:cubicBezTo>
                    <a:pt x="19" y="0"/>
                    <a:pt x="29" y="0"/>
                    <a:pt x="40" y="0"/>
                  </a:cubicBezTo>
                  <a:cubicBezTo>
                    <a:pt x="41" y="0"/>
                    <a:pt x="42" y="1"/>
                    <a:pt x="43" y="2"/>
                  </a:cubicBezTo>
                  <a:cubicBezTo>
                    <a:pt x="47" y="6"/>
                    <a:pt x="51" y="10"/>
                    <a:pt x="56" y="14"/>
                  </a:cubicBezTo>
                  <a:cubicBezTo>
                    <a:pt x="55" y="14"/>
                    <a:pt x="55" y="15"/>
                    <a:pt x="55" y="15"/>
                  </a:cubicBezTo>
                  <a:cubicBezTo>
                    <a:pt x="45" y="15"/>
                    <a:pt x="36" y="15"/>
                    <a:pt x="26" y="15"/>
                  </a:cubicBezTo>
                  <a:cubicBezTo>
                    <a:pt x="36" y="25"/>
                    <a:pt x="46" y="35"/>
                    <a:pt x="56" y="45"/>
                  </a:cubicBezTo>
                  <a:cubicBezTo>
                    <a:pt x="52" y="49"/>
                    <a:pt x="49" y="52"/>
                    <a:pt x="46" y="56"/>
                  </a:cubicBezTo>
                  <a:cubicBezTo>
                    <a:pt x="36" y="46"/>
                    <a:pt x="26" y="36"/>
                    <a:pt x="15" y="25"/>
                  </a:cubicBezTo>
                  <a:cubicBezTo>
                    <a:pt x="15" y="36"/>
                    <a:pt x="15" y="46"/>
                    <a:pt x="15" y="55"/>
                  </a:cubicBezTo>
                  <a:cubicBezTo>
                    <a:pt x="15" y="55"/>
                    <a:pt x="15" y="56"/>
                    <a:pt x="14" y="56"/>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268" name="Freeform 375"/>
            <p:cNvSpPr>
              <a:spLocks/>
            </p:cNvSpPr>
            <p:nvPr/>
          </p:nvSpPr>
          <p:spPr bwMode="auto">
            <a:xfrm>
              <a:off x="3150652" y="5099852"/>
              <a:ext cx="60449" cy="64538"/>
            </a:xfrm>
            <a:custGeom>
              <a:avLst/>
              <a:gdLst/>
              <a:ahLst/>
              <a:cxnLst>
                <a:cxn ang="0">
                  <a:pos x="0" y="41"/>
                </a:cxn>
                <a:cxn ang="0">
                  <a:pos x="30" y="41"/>
                </a:cxn>
                <a:cxn ang="0">
                  <a:pos x="0" y="11"/>
                </a:cxn>
                <a:cxn ang="0">
                  <a:pos x="10" y="0"/>
                </a:cxn>
                <a:cxn ang="0">
                  <a:pos x="41" y="31"/>
                </a:cxn>
                <a:cxn ang="0">
                  <a:pos x="41" y="0"/>
                </a:cxn>
                <a:cxn ang="0">
                  <a:pos x="42" y="0"/>
                </a:cxn>
                <a:cxn ang="0">
                  <a:pos x="43" y="2"/>
                </a:cxn>
                <a:cxn ang="0">
                  <a:pos x="55" y="14"/>
                </a:cxn>
                <a:cxn ang="0">
                  <a:pos x="55" y="31"/>
                </a:cxn>
                <a:cxn ang="0">
                  <a:pos x="55" y="47"/>
                </a:cxn>
                <a:cxn ang="0">
                  <a:pos x="47" y="55"/>
                </a:cxn>
                <a:cxn ang="0">
                  <a:pos x="16" y="55"/>
                </a:cxn>
                <a:cxn ang="0">
                  <a:pos x="13" y="54"/>
                </a:cxn>
                <a:cxn ang="0">
                  <a:pos x="0" y="41"/>
                </a:cxn>
              </a:cxnLst>
              <a:rect l="0" t="0" r="r" b="b"/>
              <a:pathLst>
                <a:path w="55" h="55">
                  <a:moveTo>
                    <a:pt x="0" y="41"/>
                  </a:moveTo>
                  <a:cubicBezTo>
                    <a:pt x="10" y="41"/>
                    <a:pt x="20" y="41"/>
                    <a:pt x="30" y="41"/>
                  </a:cubicBezTo>
                  <a:cubicBezTo>
                    <a:pt x="20" y="31"/>
                    <a:pt x="10" y="21"/>
                    <a:pt x="0" y="11"/>
                  </a:cubicBezTo>
                  <a:cubicBezTo>
                    <a:pt x="4" y="7"/>
                    <a:pt x="7" y="4"/>
                    <a:pt x="10" y="0"/>
                  </a:cubicBezTo>
                  <a:cubicBezTo>
                    <a:pt x="20" y="10"/>
                    <a:pt x="30" y="20"/>
                    <a:pt x="41" y="31"/>
                  </a:cubicBezTo>
                  <a:cubicBezTo>
                    <a:pt x="41" y="20"/>
                    <a:pt x="41" y="10"/>
                    <a:pt x="41" y="0"/>
                  </a:cubicBezTo>
                  <a:cubicBezTo>
                    <a:pt x="41" y="0"/>
                    <a:pt x="42" y="0"/>
                    <a:pt x="42" y="0"/>
                  </a:cubicBezTo>
                  <a:cubicBezTo>
                    <a:pt x="42" y="0"/>
                    <a:pt x="43" y="1"/>
                    <a:pt x="43" y="2"/>
                  </a:cubicBezTo>
                  <a:cubicBezTo>
                    <a:pt x="47" y="6"/>
                    <a:pt x="51" y="10"/>
                    <a:pt x="55" y="14"/>
                  </a:cubicBezTo>
                  <a:cubicBezTo>
                    <a:pt x="55" y="20"/>
                    <a:pt x="55" y="25"/>
                    <a:pt x="55" y="31"/>
                  </a:cubicBezTo>
                  <a:cubicBezTo>
                    <a:pt x="55" y="36"/>
                    <a:pt x="55" y="42"/>
                    <a:pt x="55" y="47"/>
                  </a:cubicBezTo>
                  <a:cubicBezTo>
                    <a:pt x="55" y="53"/>
                    <a:pt x="53" y="55"/>
                    <a:pt x="47" y="55"/>
                  </a:cubicBezTo>
                  <a:cubicBezTo>
                    <a:pt x="37" y="55"/>
                    <a:pt x="27" y="55"/>
                    <a:pt x="16" y="55"/>
                  </a:cubicBezTo>
                  <a:cubicBezTo>
                    <a:pt x="15" y="55"/>
                    <a:pt x="14" y="55"/>
                    <a:pt x="13" y="54"/>
                  </a:cubicBezTo>
                  <a:cubicBezTo>
                    <a:pt x="9" y="50"/>
                    <a:pt x="4" y="46"/>
                    <a:pt x="0" y="41"/>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269" name="Freeform 376"/>
            <p:cNvSpPr>
              <a:spLocks/>
            </p:cNvSpPr>
            <p:nvPr/>
          </p:nvSpPr>
          <p:spPr bwMode="auto">
            <a:xfrm>
              <a:off x="3227894" y="5275542"/>
              <a:ext cx="134334" cy="78880"/>
            </a:xfrm>
            <a:custGeom>
              <a:avLst/>
              <a:gdLst/>
              <a:ahLst/>
              <a:cxnLst>
                <a:cxn ang="0">
                  <a:pos x="0" y="22"/>
                </a:cxn>
                <a:cxn ang="0">
                  <a:pos x="23" y="22"/>
                </a:cxn>
                <a:cxn ang="0">
                  <a:pos x="26" y="24"/>
                </a:cxn>
                <a:cxn ang="0">
                  <a:pos x="50" y="48"/>
                </a:cxn>
                <a:cxn ang="0">
                  <a:pos x="52" y="45"/>
                </a:cxn>
                <a:cxn ang="0">
                  <a:pos x="94" y="2"/>
                </a:cxn>
                <a:cxn ang="0">
                  <a:pos x="99" y="0"/>
                </a:cxn>
                <a:cxn ang="0">
                  <a:pos x="120" y="0"/>
                </a:cxn>
                <a:cxn ang="0">
                  <a:pos x="119" y="2"/>
                </a:cxn>
                <a:cxn ang="0">
                  <a:pos x="62" y="59"/>
                </a:cxn>
                <a:cxn ang="0">
                  <a:pos x="57" y="63"/>
                </a:cxn>
                <a:cxn ang="0">
                  <a:pos x="42" y="63"/>
                </a:cxn>
                <a:cxn ang="0">
                  <a:pos x="38" y="60"/>
                </a:cxn>
                <a:cxn ang="0">
                  <a:pos x="2" y="24"/>
                </a:cxn>
                <a:cxn ang="0">
                  <a:pos x="0" y="22"/>
                </a:cxn>
              </a:cxnLst>
              <a:rect l="0" t="0" r="r" b="b"/>
              <a:pathLst>
                <a:path w="120" h="66">
                  <a:moveTo>
                    <a:pt x="0" y="22"/>
                  </a:moveTo>
                  <a:cubicBezTo>
                    <a:pt x="9" y="22"/>
                    <a:pt x="16" y="22"/>
                    <a:pt x="23" y="22"/>
                  </a:cubicBezTo>
                  <a:cubicBezTo>
                    <a:pt x="24" y="22"/>
                    <a:pt x="26" y="23"/>
                    <a:pt x="26" y="24"/>
                  </a:cubicBezTo>
                  <a:cubicBezTo>
                    <a:pt x="34" y="31"/>
                    <a:pt x="42" y="39"/>
                    <a:pt x="50" y="48"/>
                  </a:cubicBezTo>
                  <a:cubicBezTo>
                    <a:pt x="51" y="46"/>
                    <a:pt x="51" y="46"/>
                    <a:pt x="52" y="45"/>
                  </a:cubicBezTo>
                  <a:cubicBezTo>
                    <a:pt x="66" y="31"/>
                    <a:pt x="80" y="17"/>
                    <a:pt x="94" y="2"/>
                  </a:cubicBezTo>
                  <a:cubicBezTo>
                    <a:pt x="95" y="1"/>
                    <a:pt x="97" y="0"/>
                    <a:pt x="99" y="0"/>
                  </a:cubicBezTo>
                  <a:cubicBezTo>
                    <a:pt x="106" y="1"/>
                    <a:pt x="113" y="0"/>
                    <a:pt x="120" y="0"/>
                  </a:cubicBezTo>
                  <a:cubicBezTo>
                    <a:pt x="120" y="1"/>
                    <a:pt x="119" y="2"/>
                    <a:pt x="119" y="2"/>
                  </a:cubicBezTo>
                  <a:cubicBezTo>
                    <a:pt x="100" y="21"/>
                    <a:pt x="81" y="40"/>
                    <a:pt x="62" y="59"/>
                  </a:cubicBezTo>
                  <a:cubicBezTo>
                    <a:pt x="61" y="60"/>
                    <a:pt x="59" y="62"/>
                    <a:pt x="57" y="63"/>
                  </a:cubicBezTo>
                  <a:cubicBezTo>
                    <a:pt x="52" y="66"/>
                    <a:pt x="47" y="66"/>
                    <a:pt x="42" y="63"/>
                  </a:cubicBezTo>
                  <a:cubicBezTo>
                    <a:pt x="40" y="62"/>
                    <a:pt x="39" y="61"/>
                    <a:pt x="38" y="60"/>
                  </a:cubicBezTo>
                  <a:cubicBezTo>
                    <a:pt x="26" y="48"/>
                    <a:pt x="14" y="36"/>
                    <a:pt x="2" y="24"/>
                  </a:cubicBezTo>
                  <a:cubicBezTo>
                    <a:pt x="2" y="24"/>
                    <a:pt x="1" y="23"/>
                    <a:pt x="0" y="22"/>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sp>
          <p:nvSpPr>
            <p:cNvPr id="270" name="Freeform 377"/>
            <p:cNvSpPr>
              <a:spLocks/>
            </p:cNvSpPr>
            <p:nvPr/>
          </p:nvSpPr>
          <p:spPr bwMode="auto">
            <a:xfrm>
              <a:off x="2972658" y="5031729"/>
              <a:ext cx="120901" cy="93222"/>
            </a:xfrm>
            <a:custGeom>
              <a:avLst/>
              <a:gdLst/>
              <a:ahLst/>
              <a:cxnLst>
                <a:cxn ang="0">
                  <a:pos x="53" y="53"/>
                </a:cxn>
                <a:cxn ang="0">
                  <a:pos x="31" y="75"/>
                </a:cxn>
                <a:cxn ang="0">
                  <a:pos x="20" y="79"/>
                </a:cxn>
                <a:cxn ang="0">
                  <a:pos x="1" y="79"/>
                </a:cxn>
                <a:cxn ang="0">
                  <a:pos x="40" y="40"/>
                </a:cxn>
                <a:cxn ang="0">
                  <a:pos x="0" y="0"/>
                </a:cxn>
                <a:cxn ang="0">
                  <a:pos x="3" y="0"/>
                </a:cxn>
                <a:cxn ang="0">
                  <a:pos x="24" y="0"/>
                </a:cxn>
                <a:cxn ang="0">
                  <a:pos x="28" y="2"/>
                </a:cxn>
                <a:cxn ang="0">
                  <a:pos x="51" y="24"/>
                </a:cxn>
                <a:cxn ang="0">
                  <a:pos x="52" y="27"/>
                </a:cxn>
                <a:cxn ang="0">
                  <a:pos x="53" y="27"/>
                </a:cxn>
                <a:cxn ang="0">
                  <a:pos x="55" y="25"/>
                </a:cxn>
                <a:cxn ang="0">
                  <a:pos x="78" y="2"/>
                </a:cxn>
                <a:cxn ang="0">
                  <a:pos x="82" y="0"/>
                </a:cxn>
                <a:cxn ang="0">
                  <a:pos x="105" y="0"/>
                </a:cxn>
                <a:cxn ang="0">
                  <a:pos x="66" y="39"/>
                </a:cxn>
                <a:cxn ang="0">
                  <a:pos x="106" y="79"/>
                </a:cxn>
                <a:cxn ang="0">
                  <a:pos x="103" y="79"/>
                </a:cxn>
                <a:cxn ang="0">
                  <a:pos x="81" y="79"/>
                </a:cxn>
                <a:cxn ang="0">
                  <a:pos x="78" y="78"/>
                </a:cxn>
                <a:cxn ang="0">
                  <a:pos x="55" y="55"/>
                </a:cxn>
                <a:cxn ang="0">
                  <a:pos x="53" y="53"/>
                </a:cxn>
              </a:cxnLst>
              <a:rect l="0" t="0" r="r" b="b"/>
              <a:pathLst>
                <a:path w="106" h="80">
                  <a:moveTo>
                    <a:pt x="53" y="53"/>
                  </a:moveTo>
                  <a:cubicBezTo>
                    <a:pt x="45" y="60"/>
                    <a:pt x="38" y="67"/>
                    <a:pt x="31" y="75"/>
                  </a:cubicBezTo>
                  <a:cubicBezTo>
                    <a:pt x="28" y="78"/>
                    <a:pt x="24" y="80"/>
                    <a:pt x="20" y="79"/>
                  </a:cubicBezTo>
                  <a:cubicBezTo>
                    <a:pt x="13" y="79"/>
                    <a:pt x="7" y="79"/>
                    <a:pt x="1" y="79"/>
                  </a:cubicBezTo>
                  <a:cubicBezTo>
                    <a:pt x="14" y="66"/>
                    <a:pt x="27" y="53"/>
                    <a:pt x="40" y="40"/>
                  </a:cubicBezTo>
                  <a:cubicBezTo>
                    <a:pt x="26" y="27"/>
                    <a:pt x="13" y="14"/>
                    <a:pt x="0" y="0"/>
                  </a:cubicBezTo>
                  <a:cubicBezTo>
                    <a:pt x="1" y="0"/>
                    <a:pt x="2" y="0"/>
                    <a:pt x="3" y="0"/>
                  </a:cubicBezTo>
                  <a:cubicBezTo>
                    <a:pt x="10" y="0"/>
                    <a:pt x="17" y="0"/>
                    <a:pt x="24" y="0"/>
                  </a:cubicBezTo>
                  <a:cubicBezTo>
                    <a:pt x="25" y="0"/>
                    <a:pt x="27" y="1"/>
                    <a:pt x="28" y="2"/>
                  </a:cubicBezTo>
                  <a:cubicBezTo>
                    <a:pt x="35" y="9"/>
                    <a:pt x="43" y="17"/>
                    <a:pt x="51" y="24"/>
                  </a:cubicBezTo>
                  <a:cubicBezTo>
                    <a:pt x="51" y="25"/>
                    <a:pt x="52" y="26"/>
                    <a:pt x="52" y="27"/>
                  </a:cubicBezTo>
                  <a:cubicBezTo>
                    <a:pt x="53" y="27"/>
                    <a:pt x="53" y="27"/>
                    <a:pt x="53" y="27"/>
                  </a:cubicBezTo>
                  <a:cubicBezTo>
                    <a:pt x="54" y="26"/>
                    <a:pt x="54" y="25"/>
                    <a:pt x="55" y="25"/>
                  </a:cubicBezTo>
                  <a:cubicBezTo>
                    <a:pt x="62" y="17"/>
                    <a:pt x="70" y="9"/>
                    <a:pt x="78" y="2"/>
                  </a:cubicBezTo>
                  <a:cubicBezTo>
                    <a:pt x="79" y="1"/>
                    <a:pt x="80" y="0"/>
                    <a:pt x="82" y="0"/>
                  </a:cubicBezTo>
                  <a:cubicBezTo>
                    <a:pt x="89" y="0"/>
                    <a:pt x="97" y="0"/>
                    <a:pt x="105" y="0"/>
                  </a:cubicBezTo>
                  <a:cubicBezTo>
                    <a:pt x="92" y="13"/>
                    <a:pt x="79" y="26"/>
                    <a:pt x="66" y="39"/>
                  </a:cubicBezTo>
                  <a:cubicBezTo>
                    <a:pt x="79" y="53"/>
                    <a:pt x="92" y="66"/>
                    <a:pt x="106" y="79"/>
                  </a:cubicBezTo>
                  <a:cubicBezTo>
                    <a:pt x="104" y="79"/>
                    <a:pt x="104" y="79"/>
                    <a:pt x="103" y="79"/>
                  </a:cubicBezTo>
                  <a:cubicBezTo>
                    <a:pt x="96" y="79"/>
                    <a:pt x="88" y="79"/>
                    <a:pt x="81" y="79"/>
                  </a:cubicBezTo>
                  <a:cubicBezTo>
                    <a:pt x="80" y="79"/>
                    <a:pt x="78" y="78"/>
                    <a:pt x="78" y="78"/>
                  </a:cubicBezTo>
                  <a:cubicBezTo>
                    <a:pt x="70" y="70"/>
                    <a:pt x="62" y="63"/>
                    <a:pt x="55" y="55"/>
                  </a:cubicBezTo>
                  <a:cubicBezTo>
                    <a:pt x="54" y="54"/>
                    <a:pt x="54" y="54"/>
                    <a:pt x="53" y="53"/>
                  </a:cubicBezTo>
                  <a:close/>
                </a:path>
              </a:pathLst>
            </a:custGeom>
            <a:solidFill>
              <a:schemeClr val="bg1"/>
            </a:solidFill>
            <a:ln w="3175" cmpd="sng">
              <a:solidFill>
                <a:srgbClr val="FFFFFF"/>
              </a:solidFill>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58595B"/>
                </a:solidFill>
              </a:endParaRPr>
            </a:p>
          </p:txBody>
        </p:sp>
      </p:grpSp>
      <p:sp>
        <p:nvSpPr>
          <p:cNvPr id="4" name="Text Placeholder 3"/>
          <p:cNvSpPr>
            <a:spLocks noGrp="1"/>
          </p:cNvSpPr>
          <p:nvPr>
            <p:ph type="body" sz="quarter" idx="13"/>
          </p:nvPr>
        </p:nvSpPr>
        <p:spPr bwMode="auto">
          <a:xfrm>
            <a:off x="6653469" y="430679"/>
            <a:ext cx="5654753" cy="518318"/>
          </a:xfrm>
        </p:spPr>
        <p:txBody>
          <a:bodyPr/>
          <a:lstStyle/>
          <a:p>
            <a:r>
              <a:rPr lang="en-US" dirty="0">
                <a:ea typeface="Calibri" charset="0"/>
                <a:cs typeface="Calibri" charset="0"/>
              </a:rPr>
              <a:t>Oracle Data Integration Platform Cloud is Easy To Use</a:t>
            </a:r>
            <a:endParaRPr lang="en-US" dirty="0"/>
          </a:p>
        </p:txBody>
      </p:sp>
    </p:spTree>
    <p:extLst>
      <p:ext uri="{BB962C8B-B14F-4D97-AF65-F5344CB8AC3E}">
        <p14:creationId xmlns:p14="http://schemas.microsoft.com/office/powerpoint/2010/main" val="19471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51910" y="3635586"/>
            <a:ext cx="1465816" cy="1270237"/>
            <a:chOff x="1318830" y="2776417"/>
            <a:chExt cx="1532541" cy="1315970"/>
          </a:xfrm>
          <a:solidFill>
            <a:srgbClr val="00589A"/>
          </a:solidFill>
        </p:grpSpPr>
        <p:sp>
          <p:nvSpPr>
            <p:cNvPr id="23" name="Hexagon 22"/>
            <p:cNvSpPr/>
            <p:nvPr/>
          </p:nvSpPr>
          <p:spPr>
            <a:xfrm>
              <a:off x="1318830" y="2776417"/>
              <a:ext cx="1532541" cy="1315970"/>
            </a:xfrm>
            <a:prstGeom prst="hexagon">
              <a:avLst>
                <a:gd name="adj" fmla="val 25000"/>
                <a:gd name="vf" fmla="val 11547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Hexagon 4"/>
            <p:cNvSpPr txBox="1"/>
            <p:nvPr/>
          </p:nvSpPr>
          <p:spPr>
            <a:xfrm>
              <a:off x="1556206" y="2980248"/>
              <a:ext cx="1057789" cy="90830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Database record level sharding</a:t>
              </a:r>
            </a:p>
          </p:txBody>
        </p:sp>
      </p:grpSp>
      <p:sp>
        <p:nvSpPr>
          <p:cNvPr id="16" name="Hexagon 15"/>
          <p:cNvSpPr/>
          <p:nvPr/>
        </p:nvSpPr>
        <p:spPr>
          <a:xfrm>
            <a:off x="190500" y="2933398"/>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dirty="0">
                <a:solidFill>
                  <a:srgbClr val="92BEC9"/>
                </a:solidFill>
              </a:rPr>
              <a:t>Data High</a:t>
            </a:r>
            <a:br>
              <a:rPr lang="en-US" b="1" dirty="0">
                <a:solidFill>
                  <a:srgbClr val="92BEC9"/>
                </a:solidFill>
              </a:rPr>
            </a:br>
            <a:r>
              <a:rPr lang="en-US" b="1" dirty="0">
                <a:solidFill>
                  <a:srgbClr val="92BEC9"/>
                </a:solidFill>
              </a:rPr>
              <a:t>Availability</a:t>
            </a:r>
          </a:p>
        </p:txBody>
      </p:sp>
      <p:grpSp>
        <p:nvGrpSpPr>
          <p:cNvPr id="17" name="Group 16"/>
          <p:cNvGrpSpPr/>
          <p:nvPr/>
        </p:nvGrpSpPr>
        <p:grpSpPr>
          <a:xfrm>
            <a:off x="2713320" y="2955116"/>
            <a:ext cx="1465816" cy="1270237"/>
            <a:chOff x="2637661" y="2045134"/>
            <a:chExt cx="1532541" cy="1315970"/>
          </a:xfrm>
          <a:solidFill>
            <a:srgbClr val="00589A"/>
          </a:solidFill>
        </p:grpSpPr>
        <p:sp>
          <p:nvSpPr>
            <p:cNvPr id="21" name="Hexagon 20"/>
            <p:cNvSpPr/>
            <p:nvPr/>
          </p:nvSpPr>
          <p:spPr>
            <a:xfrm>
              <a:off x="2637661" y="2045134"/>
              <a:ext cx="1532541" cy="1315970"/>
            </a:xfrm>
            <a:prstGeom prst="hexagon">
              <a:avLst>
                <a:gd name="adj" fmla="val 25000"/>
                <a:gd name="vf" fmla="val 11547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Hexagon 7"/>
            <p:cNvSpPr txBox="1"/>
            <p:nvPr/>
          </p:nvSpPr>
          <p:spPr>
            <a:xfrm>
              <a:off x="2875037" y="2248965"/>
              <a:ext cx="1057789" cy="90830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Multi-Region Cloud Availability (Oracle or Amazon)</a:t>
              </a:r>
            </a:p>
          </p:txBody>
        </p:sp>
      </p:grpSp>
      <p:grpSp>
        <p:nvGrpSpPr>
          <p:cNvPr id="18" name="Group 17"/>
          <p:cNvGrpSpPr/>
          <p:nvPr/>
        </p:nvGrpSpPr>
        <p:grpSpPr>
          <a:xfrm>
            <a:off x="1451910" y="2257018"/>
            <a:ext cx="1465816" cy="1270237"/>
            <a:chOff x="1318830" y="1321902"/>
            <a:chExt cx="1532541" cy="1315970"/>
          </a:xfrm>
          <a:solidFill>
            <a:srgbClr val="00589A"/>
          </a:solidFill>
        </p:grpSpPr>
        <p:sp>
          <p:nvSpPr>
            <p:cNvPr id="19" name="Hexagon 18"/>
            <p:cNvSpPr/>
            <p:nvPr/>
          </p:nvSpPr>
          <p:spPr>
            <a:xfrm>
              <a:off x="1318830" y="1321902"/>
              <a:ext cx="1532541" cy="1315970"/>
            </a:xfrm>
            <a:prstGeom prst="hexagon">
              <a:avLst>
                <a:gd name="adj" fmla="val 25000"/>
                <a:gd name="vf" fmla="val 11547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Hexagon 9"/>
            <p:cNvSpPr txBox="1"/>
            <p:nvPr/>
          </p:nvSpPr>
          <p:spPr>
            <a:xfrm>
              <a:off x="1556206" y="1525733"/>
              <a:ext cx="1057789" cy="90830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Active-Active Databases</a:t>
              </a:r>
            </a:p>
          </p:txBody>
        </p:sp>
      </p:grpSp>
      <p:grpSp>
        <p:nvGrpSpPr>
          <p:cNvPr id="25" name="Group 24"/>
          <p:cNvGrpSpPr/>
          <p:nvPr/>
        </p:nvGrpSpPr>
        <p:grpSpPr>
          <a:xfrm>
            <a:off x="4003578" y="5041949"/>
            <a:ext cx="1465816" cy="1270237"/>
            <a:chOff x="1318830" y="2776417"/>
            <a:chExt cx="1532541" cy="1315970"/>
          </a:xfrm>
          <a:solidFill>
            <a:schemeClr val="accent2"/>
          </a:solidFill>
        </p:grpSpPr>
        <p:sp>
          <p:nvSpPr>
            <p:cNvPr id="26" name="Hexagon 25"/>
            <p:cNvSpPr/>
            <p:nvPr/>
          </p:nvSpPr>
          <p:spPr>
            <a:xfrm>
              <a:off x="1318830" y="2776417"/>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Hexagon 4"/>
            <p:cNvSpPr txBox="1"/>
            <p:nvPr/>
          </p:nvSpPr>
          <p:spPr>
            <a:xfrm>
              <a:off x="1556206" y="2980248"/>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Migrate from Amazon RDS to Oracle Cloud</a:t>
              </a:r>
            </a:p>
          </p:txBody>
        </p:sp>
      </p:grpSp>
      <p:sp>
        <p:nvSpPr>
          <p:cNvPr id="28" name="Hexagon 27"/>
          <p:cNvSpPr/>
          <p:nvPr/>
        </p:nvSpPr>
        <p:spPr>
          <a:xfrm>
            <a:off x="2742169" y="4339761"/>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dirty="0">
                <a:solidFill>
                  <a:srgbClr val="8A133B"/>
                </a:solidFill>
              </a:rPr>
              <a:t>Data</a:t>
            </a:r>
            <a:br>
              <a:rPr lang="en-US" b="1" dirty="0">
                <a:solidFill>
                  <a:srgbClr val="8A133B"/>
                </a:solidFill>
              </a:rPr>
            </a:br>
            <a:r>
              <a:rPr lang="en-US" b="1" dirty="0">
                <a:solidFill>
                  <a:srgbClr val="8A133B"/>
                </a:solidFill>
              </a:rPr>
              <a:t>Migrations</a:t>
            </a:r>
          </a:p>
        </p:txBody>
      </p:sp>
      <p:grpSp>
        <p:nvGrpSpPr>
          <p:cNvPr id="29" name="Group 28"/>
          <p:cNvGrpSpPr/>
          <p:nvPr/>
        </p:nvGrpSpPr>
        <p:grpSpPr>
          <a:xfrm>
            <a:off x="5264989" y="4336080"/>
            <a:ext cx="1465816" cy="1270237"/>
            <a:chOff x="2637661" y="2045134"/>
            <a:chExt cx="1532541" cy="1315970"/>
          </a:xfrm>
          <a:solidFill>
            <a:schemeClr val="accent2"/>
          </a:solidFill>
        </p:grpSpPr>
        <p:sp>
          <p:nvSpPr>
            <p:cNvPr id="30" name="Hexagon 29"/>
            <p:cNvSpPr/>
            <p:nvPr/>
          </p:nvSpPr>
          <p:spPr>
            <a:xfrm>
              <a:off x="2637661" y="2045134"/>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Hexagon 7"/>
            <p:cNvSpPr txBox="1"/>
            <p:nvPr/>
          </p:nvSpPr>
          <p:spPr>
            <a:xfrm>
              <a:off x="2875037" y="2248965"/>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PeopleSoft or Workday into Fusion HCM</a:t>
              </a:r>
            </a:p>
          </p:txBody>
        </p:sp>
      </p:grpSp>
      <p:grpSp>
        <p:nvGrpSpPr>
          <p:cNvPr id="32" name="Group 31"/>
          <p:cNvGrpSpPr/>
          <p:nvPr/>
        </p:nvGrpSpPr>
        <p:grpSpPr>
          <a:xfrm>
            <a:off x="4003578" y="3637981"/>
            <a:ext cx="1465816" cy="1270237"/>
            <a:chOff x="1318830" y="1321902"/>
            <a:chExt cx="1532541" cy="1315970"/>
          </a:xfrm>
          <a:solidFill>
            <a:schemeClr val="accent2"/>
          </a:solidFill>
        </p:grpSpPr>
        <p:sp>
          <p:nvSpPr>
            <p:cNvPr id="33" name="Hexagon 32"/>
            <p:cNvSpPr/>
            <p:nvPr/>
          </p:nvSpPr>
          <p:spPr>
            <a:xfrm>
              <a:off x="1318830" y="1321902"/>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Hexagon 9"/>
            <p:cNvSpPr txBox="1"/>
            <p:nvPr/>
          </p:nvSpPr>
          <p:spPr>
            <a:xfrm>
              <a:off x="1556206" y="1525733"/>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Oracle Database Migrations into 12c</a:t>
              </a:r>
            </a:p>
          </p:txBody>
        </p:sp>
      </p:grpSp>
      <p:grpSp>
        <p:nvGrpSpPr>
          <p:cNvPr id="35" name="Group 34"/>
          <p:cNvGrpSpPr/>
          <p:nvPr/>
        </p:nvGrpSpPr>
        <p:grpSpPr>
          <a:xfrm>
            <a:off x="5264989" y="2908758"/>
            <a:ext cx="1465816" cy="1270237"/>
            <a:chOff x="1318830" y="2776417"/>
            <a:chExt cx="1532541" cy="1315970"/>
          </a:xfrm>
        </p:grpSpPr>
        <p:sp>
          <p:nvSpPr>
            <p:cNvPr id="36" name="Hexagon 35"/>
            <p:cNvSpPr/>
            <p:nvPr/>
          </p:nvSpPr>
          <p:spPr>
            <a:xfrm>
              <a:off x="1318830" y="2776417"/>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Hexagon 4"/>
            <p:cNvSpPr txBox="1"/>
            <p:nvPr/>
          </p:nvSpPr>
          <p:spPr>
            <a:xfrm>
              <a:off x="1556206" y="2980248"/>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Customer 360 from Salesforce or Sales Cloud</a:t>
              </a:r>
            </a:p>
          </p:txBody>
        </p:sp>
      </p:grpSp>
      <p:sp>
        <p:nvSpPr>
          <p:cNvPr id="38" name="Hexagon 37"/>
          <p:cNvSpPr/>
          <p:nvPr/>
        </p:nvSpPr>
        <p:spPr>
          <a:xfrm>
            <a:off x="4003579" y="2206570"/>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dirty="0">
                <a:solidFill>
                  <a:srgbClr val="F80000"/>
                </a:solidFill>
              </a:rPr>
              <a:t>DW/Mart</a:t>
            </a:r>
            <a:br>
              <a:rPr lang="en-US" b="1" dirty="0">
                <a:solidFill>
                  <a:srgbClr val="F80000"/>
                </a:solidFill>
              </a:rPr>
            </a:br>
            <a:r>
              <a:rPr lang="en-US" b="1" dirty="0">
                <a:solidFill>
                  <a:srgbClr val="F80000"/>
                </a:solidFill>
              </a:rPr>
              <a:t>Automation</a:t>
            </a:r>
          </a:p>
        </p:txBody>
      </p:sp>
      <p:grpSp>
        <p:nvGrpSpPr>
          <p:cNvPr id="39" name="Group 38"/>
          <p:cNvGrpSpPr/>
          <p:nvPr/>
        </p:nvGrpSpPr>
        <p:grpSpPr>
          <a:xfrm>
            <a:off x="6526399" y="2202889"/>
            <a:ext cx="1465816" cy="1270237"/>
            <a:chOff x="2637661" y="2045134"/>
            <a:chExt cx="1532541" cy="1315970"/>
          </a:xfrm>
        </p:grpSpPr>
        <p:sp>
          <p:nvSpPr>
            <p:cNvPr id="40" name="Hexagon 39"/>
            <p:cNvSpPr/>
            <p:nvPr/>
          </p:nvSpPr>
          <p:spPr>
            <a:xfrm>
              <a:off x="2637661" y="2045134"/>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Hexagon 7"/>
            <p:cNvSpPr txBox="1"/>
            <p:nvPr/>
          </p:nvSpPr>
          <p:spPr>
            <a:xfrm>
              <a:off x="2875037" y="2248965"/>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Marketing Analytics on Big Data Cloud</a:t>
              </a:r>
            </a:p>
          </p:txBody>
        </p:sp>
      </p:grpSp>
      <p:grpSp>
        <p:nvGrpSpPr>
          <p:cNvPr id="42" name="Group 41"/>
          <p:cNvGrpSpPr/>
          <p:nvPr/>
        </p:nvGrpSpPr>
        <p:grpSpPr>
          <a:xfrm>
            <a:off x="5264989" y="1504791"/>
            <a:ext cx="1465816" cy="1270237"/>
            <a:chOff x="1318830" y="1321902"/>
            <a:chExt cx="1532541" cy="1315970"/>
          </a:xfrm>
        </p:grpSpPr>
        <p:sp>
          <p:nvSpPr>
            <p:cNvPr id="43" name="Hexagon 42"/>
            <p:cNvSpPr/>
            <p:nvPr/>
          </p:nvSpPr>
          <p:spPr>
            <a:xfrm>
              <a:off x="1318830" y="1321902"/>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Hexagon 9"/>
            <p:cNvSpPr txBox="1"/>
            <p:nvPr/>
          </p:nvSpPr>
          <p:spPr>
            <a:xfrm>
              <a:off x="1556206" y="1525733"/>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Move a Data Warehouse into the Cloud</a:t>
              </a:r>
            </a:p>
          </p:txBody>
        </p:sp>
      </p:grpSp>
      <p:grpSp>
        <p:nvGrpSpPr>
          <p:cNvPr id="45" name="Group 44"/>
          <p:cNvGrpSpPr/>
          <p:nvPr/>
        </p:nvGrpSpPr>
        <p:grpSpPr>
          <a:xfrm>
            <a:off x="7787809" y="4305424"/>
            <a:ext cx="1465816" cy="1270237"/>
            <a:chOff x="1318830" y="2776417"/>
            <a:chExt cx="1532541" cy="1315970"/>
          </a:xfrm>
          <a:solidFill>
            <a:schemeClr val="accent4"/>
          </a:solidFill>
        </p:grpSpPr>
        <p:sp>
          <p:nvSpPr>
            <p:cNvPr id="46" name="Hexagon 45"/>
            <p:cNvSpPr/>
            <p:nvPr/>
          </p:nvSpPr>
          <p:spPr>
            <a:xfrm>
              <a:off x="1318830" y="2776417"/>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7" name="Hexagon 4"/>
            <p:cNvSpPr txBox="1"/>
            <p:nvPr/>
          </p:nvSpPr>
          <p:spPr>
            <a:xfrm>
              <a:off x="1556206" y="2980248"/>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Streaming ETL for Data Pipelines</a:t>
              </a:r>
            </a:p>
          </p:txBody>
        </p:sp>
      </p:grpSp>
      <p:sp>
        <p:nvSpPr>
          <p:cNvPr id="48" name="Hexagon 47"/>
          <p:cNvSpPr/>
          <p:nvPr/>
        </p:nvSpPr>
        <p:spPr>
          <a:xfrm>
            <a:off x="6526399" y="3603236"/>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dirty="0">
                <a:solidFill>
                  <a:srgbClr val="5F5F5F">
                    <a:hueOff val="0"/>
                    <a:satOff val="0"/>
                    <a:lumOff val="0"/>
                    <a:alphaOff val="0"/>
                  </a:srgbClr>
                </a:solidFill>
              </a:rPr>
              <a:t>Streaming</a:t>
            </a:r>
            <a:br>
              <a:rPr lang="en-US" b="1" dirty="0">
                <a:solidFill>
                  <a:srgbClr val="5F5F5F">
                    <a:hueOff val="0"/>
                    <a:satOff val="0"/>
                    <a:lumOff val="0"/>
                    <a:alphaOff val="0"/>
                  </a:srgbClr>
                </a:solidFill>
              </a:rPr>
            </a:br>
            <a:r>
              <a:rPr lang="en-US" b="1" dirty="0">
                <a:solidFill>
                  <a:srgbClr val="5F5F5F">
                    <a:hueOff val="0"/>
                    <a:satOff val="0"/>
                    <a:lumOff val="0"/>
                    <a:alphaOff val="0"/>
                  </a:srgbClr>
                </a:solidFill>
              </a:rPr>
              <a:t>Integration</a:t>
            </a:r>
          </a:p>
        </p:txBody>
      </p:sp>
      <p:grpSp>
        <p:nvGrpSpPr>
          <p:cNvPr id="49" name="Group 48"/>
          <p:cNvGrpSpPr/>
          <p:nvPr/>
        </p:nvGrpSpPr>
        <p:grpSpPr>
          <a:xfrm>
            <a:off x="10294008" y="1508040"/>
            <a:ext cx="1465816" cy="1270237"/>
            <a:chOff x="2637661" y="2045134"/>
            <a:chExt cx="1532541" cy="1315970"/>
          </a:xfrm>
          <a:solidFill>
            <a:schemeClr val="accent3"/>
          </a:solidFill>
        </p:grpSpPr>
        <p:sp>
          <p:nvSpPr>
            <p:cNvPr id="50" name="Hexagon 49"/>
            <p:cNvSpPr/>
            <p:nvPr/>
          </p:nvSpPr>
          <p:spPr>
            <a:xfrm>
              <a:off x="2637661" y="2045134"/>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1" name="Hexagon 7"/>
            <p:cNvSpPr txBox="1"/>
            <p:nvPr/>
          </p:nvSpPr>
          <p:spPr>
            <a:xfrm>
              <a:off x="2875037" y="2248965"/>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Data Catalog and Data Lineage for </a:t>
              </a:r>
              <a:r>
                <a:rPr lang="en-US" sz="1200" dirty="0" err="1">
                  <a:solidFill>
                    <a:srgbClr val="FFFFFF"/>
                  </a:solidFill>
                </a:rPr>
                <a:t>LoB</a:t>
              </a:r>
              <a:r>
                <a:rPr lang="en-US" sz="1200" dirty="0">
                  <a:solidFill>
                    <a:srgbClr val="FFFFFF"/>
                  </a:solidFill>
                </a:rPr>
                <a:t> and IT Users</a:t>
              </a:r>
            </a:p>
          </p:txBody>
        </p:sp>
      </p:grpSp>
      <p:grpSp>
        <p:nvGrpSpPr>
          <p:cNvPr id="52" name="Group 51"/>
          <p:cNvGrpSpPr/>
          <p:nvPr/>
        </p:nvGrpSpPr>
        <p:grpSpPr>
          <a:xfrm>
            <a:off x="7787809" y="2901457"/>
            <a:ext cx="1465816" cy="1270237"/>
            <a:chOff x="1318830" y="1321902"/>
            <a:chExt cx="1532541" cy="1315970"/>
          </a:xfrm>
          <a:solidFill>
            <a:schemeClr val="accent4"/>
          </a:solidFill>
        </p:grpSpPr>
        <p:sp>
          <p:nvSpPr>
            <p:cNvPr id="53" name="Hexagon 52"/>
            <p:cNvSpPr/>
            <p:nvPr/>
          </p:nvSpPr>
          <p:spPr>
            <a:xfrm>
              <a:off x="1318830" y="1321902"/>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Hexagon 9"/>
            <p:cNvSpPr txBox="1"/>
            <p:nvPr/>
          </p:nvSpPr>
          <p:spPr>
            <a:xfrm>
              <a:off x="1556206" y="1525733"/>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Serving Layer for Raw Data Access</a:t>
              </a:r>
            </a:p>
          </p:txBody>
        </p:sp>
      </p:grpSp>
      <p:grpSp>
        <p:nvGrpSpPr>
          <p:cNvPr id="55" name="Group 54"/>
          <p:cNvGrpSpPr/>
          <p:nvPr/>
        </p:nvGrpSpPr>
        <p:grpSpPr>
          <a:xfrm>
            <a:off x="9060536" y="3621153"/>
            <a:ext cx="1465816" cy="1270237"/>
            <a:chOff x="1318830" y="2776417"/>
            <a:chExt cx="1532541" cy="1315970"/>
          </a:xfrm>
          <a:solidFill>
            <a:schemeClr val="accent4"/>
          </a:solidFill>
        </p:grpSpPr>
        <p:sp>
          <p:nvSpPr>
            <p:cNvPr id="56" name="Hexagon 55"/>
            <p:cNvSpPr/>
            <p:nvPr/>
          </p:nvSpPr>
          <p:spPr>
            <a:xfrm>
              <a:off x="1318830" y="2776417"/>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7" name="Hexagon 4"/>
            <p:cNvSpPr txBox="1"/>
            <p:nvPr/>
          </p:nvSpPr>
          <p:spPr>
            <a:xfrm>
              <a:off x="1556206" y="2980248"/>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Prepared Data Subscriptions for LoB</a:t>
              </a:r>
            </a:p>
          </p:txBody>
        </p:sp>
      </p:grpSp>
      <p:sp>
        <p:nvSpPr>
          <p:cNvPr id="58" name="Hexagon 57"/>
          <p:cNvSpPr/>
          <p:nvPr/>
        </p:nvSpPr>
        <p:spPr>
          <a:xfrm>
            <a:off x="7787808" y="1508040"/>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dirty="0">
                <a:solidFill>
                  <a:srgbClr val="FF7700"/>
                </a:solidFill>
              </a:rPr>
              <a:t>Data</a:t>
            </a:r>
            <a:br>
              <a:rPr lang="en-US" b="1" dirty="0">
                <a:solidFill>
                  <a:srgbClr val="FF7700"/>
                </a:solidFill>
              </a:rPr>
            </a:br>
            <a:r>
              <a:rPr lang="en-US" b="1" dirty="0">
                <a:solidFill>
                  <a:srgbClr val="FF7700"/>
                </a:solidFill>
              </a:rPr>
              <a:t>Governance</a:t>
            </a:r>
          </a:p>
        </p:txBody>
      </p:sp>
      <p:grpSp>
        <p:nvGrpSpPr>
          <p:cNvPr id="65" name="Group 64"/>
          <p:cNvGrpSpPr/>
          <p:nvPr/>
        </p:nvGrpSpPr>
        <p:grpSpPr>
          <a:xfrm>
            <a:off x="9060536" y="2231618"/>
            <a:ext cx="1465816" cy="1270237"/>
            <a:chOff x="1318830" y="1321902"/>
            <a:chExt cx="1532541" cy="1315970"/>
          </a:xfrm>
          <a:solidFill>
            <a:schemeClr val="accent3"/>
          </a:solidFill>
        </p:grpSpPr>
        <p:sp>
          <p:nvSpPr>
            <p:cNvPr id="66" name="Hexagon 65"/>
            <p:cNvSpPr/>
            <p:nvPr/>
          </p:nvSpPr>
          <p:spPr>
            <a:xfrm>
              <a:off x="1318830" y="1321902"/>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Hexagon 9"/>
            <p:cNvSpPr txBox="1"/>
            <p:nvPr/>
          </p:nvSpPr>
          <p:spPr>
            <a:xfrm>
              <a:off x="1556206" y="1525733"/>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Governance of Enterprise Standards</a:t>
              </a:r>
            </a:p>
          </p:txBody>
        </p:sp>
      </p:grpSp>
      <p:grpSp>
        <p:nvGrpSpPr>
          <p:cNvPr id="68" name="Group 67"/>
          <p:cNvGrpSpPr/>
          <p:nvPr/>
        </p:nvGrpSpPr>
        <p:grpSpPr>
          <a:xfrm>
            <a:off x="9040908" y="838201"/>
            <a:ext cx="1465816" cy="1270237"/>
            <a:chOff x="1318830" y="1321902"/>
            <a:chExt cx="1532541" cy="1315970"/>
          </a:xfrm>
          <a:solidFill>
            <a:schemeClr val="accent3"/>
          </a:solidFill>
        </p:grpSpPr>
        <p:sp>
          <p:nvSpPr>
            <p:cNvPr id="69" name="Hexagon 68"/>
            <p:cNvSpPr/>
            <p:nvPr/>
          </p:nvSpPr>
          <p:spPr>
            <a:xfrm>
              <a:off x="1318830" y="1321902"/>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Hexagon 9"/>
            <p:cNvSpPr txBox="1"/>
            <p:nvPr/>
          </p:nvSpPr>
          <p:spPr>
            <a:xfrm>
              <a:off x="1556206" y="1525733"/>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dirty="0">
                  <a:solidFill>
                    <a:srgbClr val="FFFFFF"/>
                  </a:solidFill>
                </a:rPr>
                <a:t>Full Data Lifecycle Management</a:t>
              </a:r>
            </a:p>
          </p:txBody>
        </p:sp>
      </p:grpSp>
      <p:sp>
        <p:nvSpPr>
          <p:cNvPr id="72" name="Parallelogram 71"/>
          <p:cNvSpPr/>
          <p:nvPr/>
        </p:nvSpPr>
        <p:spPr>
          <a:xfrm>
            <a:off x="-533400" y="508597"/>
            <a:ext cx="6019800" cy="1282216"/>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73" name="TextBox 72"/>
          <p:cNvSpPr txBox="1"/>
          <p:nvPr/>
        </p:nvSpPr>
        <p:spPr>
          <a:xfrm>
            <a:off x="152400" y="613062"/>
            <a:ext cx="4800600" cy="1111046"/>
          </a:xfrm>
          <a:prstGeom prst="rect">
            <a:avLst/>
          </a:prstGeom>
          <a:noFill/>
        </p:spPr>
        <p:txBody>
          <a:bodyPr wrap="square" lIns="0" tIns="0" rIns="0" bIns="0" rtlCol="0" anchor="ctr" anchorCtr="0">
            <a:noAutofit/>
          </a:bodyPr>
          <a:lstStyle/>
          <a:p>
            <a:pPr algn="ctr">
              <a:lnSpc>
                <a:spcPct val="90000"/>
              </a:lnSpc>
            </a:pPr>
            <a:r>
              <a:rPr lang="en-US" sz="6000" dirty="0">
                <a:solidFill>
                  <a:srgbClr val="FFFFFF"/>
                </a:solidFill>
                <a:ea typeface="Calibri" charset="0"/>
                <a:cs typeface="Calibri" charset="0"/>
              </a:rPr>
              <a:t>Solutions</a:t>
            </a:r>
          </a:p>
        </p:txBody>
      </p:sp>
    </p:spTree>
    <p:extLst>
      <p:ext uri="{BB962C8B-B14F-4D97-AF65-F5344CB8AC3E}">
        <p14:creationId xmlns:p14="http://schemas.microsoft.com/office/powerpoint/2010/main" val="154927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arallelogram 46"/>
          <p:cNvSpPr/>
          <p:nvPr/>
        </p:nvSpPr>
        <p:spPr>
          <a:xfrm>
            <a:off x="4603970" y="1390645"/>
            <a:ext cx="9305536" cy="5008155"/>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8" name="Parallelogram 47"/>
          <p:cNvSpPr/>
          <p:nvPr/>
        </p:nvSpPr>
        <p:spPr>
          <a:xfrm>
            <a:off x="5257740" y="3008652"/>
            <a:ext cx="8651766" cy="3390149"/>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9" name="Parallelogram 48"/>
          <p:cNvSpPr/>
          <p:nvPr/>
        </p:nvSpPr>
        <p:spPr>
          <a:xfrm>
            <a:off x="5905176" y="4779240"/>
            <a:ext cx="8004330" cy="1619560"/>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0" name="Parallelogram 49"/>
          <p:cNvSpPr/>
          <p:nvPr/>
        </p:nvSpPr>
        <p:spPr>
          <a:xfrm>
            <a:off x="6272041" y="4780543"/>
            <a:ext cx="6303364" cy="659882"/>
          </a:xfrm>
          <a:prstGeom prst="parallelogram">
            <a:avLst>
              <a:gd name="adj" fmla="val 36579"/>
            </a:avLst>
          </a:prstGeom>
          <a:solidFill>
            <a:srgbClr val="8DA6B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1" name="Parallelogram 50"/>
          <p:cNvSpPr/>
          <p:nvPr/>
        </p:nvSpPr>
        <p:spPr>
          <a:xfrm>
            <a:off x="6272041" y="2985539"/>
            <a:ext cx="6303364" cy="659882"/>
          </a:xfrm>
          <a:prstGeom prst="parallelogram">
            <a:avLst>
              <a:gd name="adj" fmla="val 36579"/>
            </a:avLst>
          </a:prstGeom>
          <a:solidFill>
            <a:srgbClr val="8DA6B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2" name="Parallelogram 51"/>
          <p:cNvSpPr/>
          <p:nvPr/>
        </p:nvSpPr>
        <p:spPr>
          <a:xfrm>
            <a:off x="6272041" y="1206204"/>
            <a:ext cx="6303364" cy="659882"/>
          </a:xfrm>
          <a:prstGeom prst="parallelogram">
            <a:avLst>
              <a:gd name="adj" fmla="val 36579"/>
            </a:avLst>
          </a:prstGeom>
          <a:solidFill>
            <a:srgbClr val="8DA6B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3" name="Content Placeholder 5"/>
          <p:cNvSpPr txBox="1">
            <a:spLocks/>
          </p:cNvSpPr>
          <p:nvPr/>
        </p:nvSpPr>
        <p:spPr bwMode="gray">
          <a:xfrm>
            <a:off x="6575426" y="3124200"/>
            <a:ext cx="5311775" cy="42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Multi-Region High Availability for DBaaS</a:t>
            </a:r>
          </a:p>
        </p:txBody>
      </p:sp>
      <p:sp>
        <p:nvSpPr>
          <p:cNvPr id="54" name="Content Placeholder 5"/>
          <p:cNvSpPr txBox="1">
            <a:spLocks/>
          </p:cNvSpPr>
          <p:nvPr/>
        </p:nvSpPr>
        <p:spPr bwMode="gray">
          <a:xfrm>
            <a:off x="6575426" y="4930696"/>
            <a:ext cx="5311775" cy="388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Enable Oracle Database </a:t>
            </a:r>
            <a:r>
              <a:rPr lang="en-US" sz="2400" b="1" err="1">
                <a:solidFill>
                  <a:srgbClr val="FFFFFF"/>
                </a:solidFill>
                <a:cs typeface="ＭＳ Ｐゴシック" charset="0"/>
              </a:rPr>
              <a:t>Sharding</a:t>
            </a:r>
            <a:endParaRPr lang="en-US" sz="2400" b="1">
              <a:solidFill>
                <a:srgbClr val="FFFFFF"/>
              </a:solidFill>
              <a:cs typeface="ＭＳ Ｐゴシック" charset="0"/>
            </a:endParaRPr>
          </a:p>
        </p:txBody>
      </p:sp>
      <p:sp>
        <p:nvSpPr>
          <p:cNvPr id="55" name="Content Placeholder 5"/>
          <p:cNvSpPr txBox="1">
            <a:spLocks/>
          </p:cNvSpPr>
          <p:nvPr/>
        </p:nvSpPr>
        <p:spPr bwMode="gray">
          <a:xfrm>
            <a:off x="6575425" y="1369011"/>
            <a:ext cx="5805198" cy="347191"/>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a:lnSpc>
                <a:spcPct val="80000"/>
              </a:lnSpc>
              <a:spcBef>
                <a:spcPts val="1200"/>
              </a:spcBef>
              <a:buClr>
                <a:srgbClr val="5F5F5F">
                  <a:lumMod val="60000"/>
                  <a:lumOff val="40000"/>
                </a:srgbClr>
              </a:buClr>
              <a:buNone/>
              <a:defRPr/>
            </a:pPr>
            <a:r>
              <a:rPr lang="en-US" b="1">
                <a:solidFill>
                  <a:srgbClr val="FFFFFF"/>
                </a:solidFill>
              </a:rPr>
              <a:t>Active-Active Databases</a:t>
            </a:r>
          </a:p>
        </p:txBody>
      </p:sp>
      <p:sp>
        <p:nvSpPr>
          <p:cNvPr id="56" name="Content Placeholder 5"/>
          <p:cNvSpPr txBox="1">
            <a:spLocks/>
          </p:cNvSpPr>
          <p:nvPr/>
        </p:nvSpPr>
        <p:spPr bwMode="gray">
          <a:xfrm>
            <a:off x="6351242" y="1873649"/>
            <a:ext cx="5535959" cy="1135002"/>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Enable multi-directional transaction replication across two or more databases (Oracle or 3</a:t>
            </a:r>
            <a:r>
              <a:rPr lang="en-US" sz="1600" baseline="30000">
                <a:solidFill>
                  <a:srgbClr val="5F5F5F"/>
                </a:solidFill>
              </a:rPr>
              <a:t>rd</a:t>
            </a:r>
            <a:r>
              <a:rPr lang="en-US" sz="1600">
                <a:solidFill>
                  <a:srgbClr val="5F5F5F"/>
                </a:solidFill>
              </a:rPr>
              <a:t> party)</a:t>
            </a:r>
          </a:p>
          <a:p>
            <a:pPr marL="152400" lvl="1" indent="-152400">
              <a:lnSpc>
                <a:spcPct val="80000"/>
              </a:lnSpc>
              <a:buClr>
                <a:srgbClr val="5F5F5F">
                  <a:lumMod val="60000"/>
                  <a:lumOff val="40000"/>
                </a:srgbClr>
              </a:buClr>
              <a:buFont typeface="Arial"/>
              <a:buChar char="•"/>
              <a:defRPr/>
            </a:pPr>
            <a:r>
              <a:rPr lang="en-US" sz="1600">
                <a:solidFill>
                  <a:srgbClr val="5F5F5F"/>
                </a:solidFill>
              </a:rPr>
              <a:t>Replicate across your data centers, Oracle data centers or even 3</a:t>
            </a:r>
            <a:r>
              <a:rPr lang="en-US" sz="1600" baseline="30000">
                <a:solidFill>
                  <a:srgbClr val="5F5F5F"/>
                </a:solidFill>
              </a:rPr>
              <a:t>rd</a:t>
            </a:r>
            <a:r>
              <a:rPr lang="en-US" sz="1600">
                <a:solidFill>
                  <a:srgbClr val="5F5F5F"/>
                </a:solidFill>
              </a:rPr>
              <a:t> party cloud data centers</a:t>
            </a:r>
          </a:p>
        </p:txBody>
      </p:sp>
      <p:sp>
        <p:nvSpPr>
          <p:cNvPr id="57" name="Content Placeholder 5"/>
          <p:cNvSpPr txBox="1">
            <a:spLocks/>
          </p:cNvSpPr>
          <p:nvPr/>
        </p:nvSpPr>
        <p:spPr bwMode="gray">
          <a:xfrm>
            <a:off x="6337987" y="3667056"/>
            <a:ext cx="5535959" cy="1028890"/>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When you need better than 99.95% uptime guarantees across your Database as a Service implementations</a:t>
            </a:r>
          </a:p>
          <a:p>
            <a:pPr marL="152400" lvl="1" indent="-152400">
              <a:lnSpc>
                <a:spcPct val="80000"/>
              </a:lnSpc>
              <a:buClr>
                <a:srgbClr val="5F5F5F">
                  <a:lumMod val="60000"/>
                  <a:lumOff val="40000"/>
                </a:srgbClr>
              </a:buClr>
              <a:buFont typeface="Arial"/>
              <a:buChar char="•"/>
              <a:defRPr/>
            </a:pPr>
            <a:r>
              <a:rPr lang="en-US" sz="1600">
                <a:solidFill>
                  <a:srgbClr val="5F5F5F"/>
                </a:solidFill>
              </a:rPr>
              <a:t>Works with your data centers or to empower cross-Region availability across Amazon RDS databases</a:t>
            </a:r>
          </a:p>
        </p:txBody>
      </p:sp>
      <p:sp>
        <p:nvSpPr>
          <p:cNvPr id="58" name="Content Placeholder 5"/>
          <p:cNvSpPr txBox="1">
            <a:spLocks/>
          </p:cNvSpPr>
          <p:nvPr/>
        </p:nvSpPr>
        <p:spPr bwMode="gray">
          <a:xfrm>
            <a:off x="6351242" y="5462060"/>
            <a:ext cx="5535959" cy="869915"/>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Oracle 12.2 features for Database </a:t>
            </a:r>
            <a:r>
              <a:rPr lang="en-US" sz="1600" err="1">
                <a:solidFill>
                  <a:srgbClr val="5F5F5F"/>
                </a:solidFill>
              </a:rPr>
              <a:t>Sharding</a:t>
            </a:r>
            <a:endParaRPr lang="en-US" sz="1600">
              <a:solidFill>
                <a:srgbClr val="5F5F5F"/>
              </a:solidFill>
            </a:endParaRPr>
          </a:p>
          <a:p>
            <a:pPr marL="152400" lvl="1" indent="-152400">
              <a:lnSpc>
                <a:spcPct val="80000"/>
              </a:lnSpc>
              <a:buClr>
                <a:srgbClr val="5F5F5F">
                  <a:lumMod val="60000"/>
                  <a:lumOff val="40000"/>
                </a:srgbClr>
              </a:buClr>
              <a:buFont typeface="Arial"/>
              <a:buChar char="•"/>
              <a:defRPr/>
            </a:pPr>
            <a:r>
              <a:rPr lang="en-US" sz="1600">
                <a:solidFill>
                  <a:srgbClr val="5F5F5F"/>
                </a:solidFill>
              </a:rPr>
              <a:t>Use Oracle </a:t>
            </a:r>
            <a:r>
              <a:rPr lang="en-US" sz="1600" err="1">
                <a:solidFill>
                  <a:srgbClr val="5F5F5F"/>
                </a:solidFill>
              </a:rPr>
              <a:t>GoldenGate</a:t>
            </a:r>
            <a:r>
              <a:rPr lang="en-US" sz="1600">
                <a:solidFill>
                  <a:srgbClr val="5F5F5F"/>
                </a:solidFill>
              </a:rPr>
              <a:t> for logical row-level </a:t>
            </a:r>
            <a:r>
              <a:rPr lang="en-US" sz="1600" err="1">
                <a:solidFill>
                  <a:srgbClr val="5F5F5F"/>
                </a:solidFill>
              </a:rPr>
              <a:t>sharding</a:t>
            </a:r>
            <a:r>
              <a:rPr lang="en-US" sz="1600">
                <a:solidFill>
                  <a:srgbClr val="5F5F5F"/>
                </a:solidFill>
              </a:rPr>
              <a:t> in the Oracle database</a:t>
            </a:r>
          </a:p>
        </p:txBody>
      </p:sp>
      <p:sp>
        <p:nvSpPr>
          <p:cNvPr id="4" name="Title 3"/>
          <p:cNvSpPr>
            <a:spLocks noGrp="1"/>
          </p:cNvSpPr>
          <p:nvPr>
            <p:ph type="title"/>
          </p:nvPr>
        </p:nvSpPr>
        <p:spPr/>
        <p:txBody>
          <a:bodyPr/>
          <a:lstStyle/>
          <a:p>
            <a:r>
              <a:rPr lang="en-US">
                <a:solidFill>
                  <a:schemeClr val="accent4"/>
                </a:solidFill>
              </a:rPr>
              <a:t>Solution 1: Heterogeneous &amp; Global </a:t>
            </a:r>
            <a:r>
              <a:rPr lang="en-US" b="1">
                <a:solidFill>
                  <a:schemeClr val="accent4"/>
                </a:solidFill>
              </a:rPr>
              <a:t>Data High Availability</a:t>
            </a:r>
            <a:endParaRPr lang="en-US">
              <a:solidFill>
                <a:schemeClr val="accent4"/>
              </a:solidFill>
            </a:endParaRPr>
          </a:p>
        </p:txBody>
      </p:sp>
      <p:grpSp>
        <p:nvGrpSpPr>
          <p:cNvPr id="42" name="Group 41">
            <a:extLst>
              <a:ext uri="{FF2B5EF4-FFF2-40B4-BE49-F238E27FC236}">
                <a16:creationId xmlns:a16="http://schemas.microsoft.com/office/drawing/2014/main" id="{14727092-13BE-466B-8875-DA29B3729557}"/>
              </a:ext>
            </a:extLst>
          </p:cNvPr>
          <p:cNvGrpSpPr/>
          <p:nvPr/>
        </p:nvGrpSpPr>
        <p:grpSpPr>
          <a:xfrm>
            <a:off x="1872426" y="3438838"/>
            <a:ext cx="1465816" cy="1270237"/>
            <a:chOff x="1318830" y="2776417"/>
            <a:chExt cx="1532541" cy="1315970"/>
          </a:xfrm>
          <a:solidFill>
            <a:srgbClr val="92BEC9"/>
          </a:solidFill>
        </p:grpSpPr>
        <p:sp>
          <p:nvSpPr>
            <p:cNvPr id="43" name="Hexagon 42">
              <a:extLst>
                <a:ext uri="{FF2B5EF4-FFF2-40B4-BE49-F238E27FC236}">
                  <a16:creationId xmlns:a16="http://schemas.microsoft.com/office/drawing/2014/main" id="{98F0166C-699A-4383-9A2F-4350BF865F99}"/>
                </a:ext>
              </a:extLst>
            </p:cNvPr>
            <p:cNvSpPr/>
            <p:nvPr/>
          </p:nvSpPr>
          <p:spPr>
            <a:xfrm>
              <a:off x="1318830" y="2776417"/>
              <a:ext cx="1532541" cy="1315970"/>
            </a:xfrm>
            <a:prstGeom prst="hexagon">
              <a:avLst>
                <a:gd name="adj" fmla="val 25000"/>
                <a:gd name="vf" fmla="val 115470"/>
              </a:avLst>
            </a:prstGeom>
            <a:grpFill/>
            <a:ln>
              <a:solidFill>
                <a:srgbClr val="92BEC9"/>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Hexagon 4">
              <a:extLst>
                <a:ext uri="{FF2B5EF4-FFF2-40B4-BE49-F238E27FC236}">
                  <a16:creationId xmlns:a16="http://schemas.microsoft.com/office/drawing/2014/main" id="{5B2C49A8-076D-4668-B6BB-35DBAB677911}"/>
                </a:ext>
              </a:extLst>
            </p:cNvPr>
            <p:cNvSpPr txBox="1"/>
            <p:nvPr/>
          </p:nvSpPr>
          <p:spPr>
            <a:xfrm>
              <a:off x="1556206" y="2980248"/>
              <a:ext cx="1057789" cy="908308"/>
            </a:xfrm>
            <a:prstGeom prst="rect">
              <a:avLst/>
            </a:prstGeom>
            <a:grpFill/>
            <a:ln>
              <a:solidFill>
                <a:srgbClr val="92BEC9"/>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Database record level </a:t>
              </a:r>
              <a:r>
                <a:rPr lang="en-US" sz="1200" err="1">
                  <a:solidFill>
                    <a:srgbClr val="FFFFFF"/>
                  </a:solidFill>
                </a:rPr>
                <a:t>sharding</a:t>
              </a:r>
              <a:endParaRPr lang="en-US" sz="1200">
                <a:solidFill>
                  <a:srgbClr val="FFFFFF"/>
                </a:solidFill>
              </a:endParaRPr>
            </a:p>
          </p:txBody>
        </p:sp>
      </p:grpSp>
      <p:sp>
        <p:nvSpPr>
          <p:cNvPr id="45" name="Hexagon 44">
            <a:extLst>
              <a:ext uri="{FF2B5EF4-FFF2-40B4-BE49-F238E27FC236}">
                <a16:creationId xmlns:a16="http://schemas.microsoft.com/office/drawing/2014/main" id="{CFE0B526-5E80-493C-B5C4-B8058317B130}"/>
              </a:ext>
            </a:extLst>
          </p:cNvPr>
          <p:cNvSpPr/>
          <p:nvPr/>
        </p:nvSpPr>
        <p:spPr>
          <a:xfrm>
            <a:off x="611016" y="2736650"/>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a:solidFill>
                  <a:srgbClr val="92BEC9"/>
                </a:solidFill>
              </a:rPr>
              <a:t>Data High</a:t>
            </a:r>
            <a:br>
              <a:rPr lang="en-US" b="1">
                <a:solidFill>
                  <a:srgbClr val="92BEC9"/>
                </a:solidFill>
              </a:rPr>
            </a:br>
            <a:r>
              <a:rPr lang="en-US" b="1">
                <a:solidFill>
                  <a:srgbClr val="92BEC9"/>
                </a:solidFill>
              </a:rPr>
              <a:t>Availability</a:t>
            </a:r>
          </a:p>
        </p:txBody>
      </p:sp>
      <p:grpSp>
        <p:nvGrpSpPr>
          <p:cNvPr id="46" name="Group 45">
            <a:extLst>
              <a:ext uri="{FF2B5EF4-FFF2-40B4-BE49-F238E27FC236}">
                <a16:creationId xmlns:a16="http://schemas.microsoft.com/office/drawing/2014/main" id="{9496F16D-D605-45AC-AA1E-21A5B79BA123}"/>
              </a:ext>
            </a:extLst>
          </p:cNvPr>
          <p:cNvGrpSpPr/>
          <p:nvPr/>
        </p:nvGrpSpPr>
        <p:grpSpPr>
          <a:xfrm>
            <a:off x="3133836" y="2732968"/>
            <a:ext cx="1465816" cy="1270237"/>
            <a:chOff x="2637661" y="2045134"/>
            <a:chExt cx="1532541" cy="1315970"/>
          </a:xfrm>
          <a:solidFill>
            <a:srgbClr val="92BEC9"/>
          </a:solidFill>
        </p:grpSpPr>
        <p:sp>
          <p:nvSpPr>
            <p:cNvPr id="59" name="Hexagon 58">
              <a:extLst>
                <a:ext uri="{FF2B5EF4-FFF2-40B4-BE49-F238E27FC236}">
                  <a16:creationId xmlns:a16="http://schemas.microsoft.com/office/drawing/2014/main" id="{066DFA7E-8766-49EB-BCE8-D61524207E7F}"/>
                </a:ext>
              </a:extLst>
            </p:cNvPr>
            <p:cNvSpPr/>
            <p:nvPr/>
          </p:nvSpPr>
          <p:spPr>
            <a:xfrm>
              <a:off x="2637661" y="2045134"/>
              <a:ext cx="1532541" cy="1315970"/>
            </a:xfrm>
            <a:prstGeom prst="hexagon">
              <a:avLst>
                <a:gd name="adj" fmla="val 25000"/>
                <a:gd name="vf" fmla="val 115470"/>
              </a:avLst>
            </a:prstGeom>
            <a:grpFill/>
            <a:ln>
              <a:solidFill>
                <a:srgbClr val="92BEC9"/>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Hexagon 7">
              <a:extLst>
                <a:ext uri="{FF2B5EF4-FFF2-40B4-BE49-F238E27FC236}">
                  <a16:creationId xmlns:a16="http://schemas.microsoft.com/office/drawing/2014/main" id="{7A6E58F7-67FC-4642-A4EC-4B1115B34317}"/>
                </a:ext>
              </a:extLst>
            </p:cNvPr>
            <p:cNvSpPr txBox="1"/>
            <p:nvPr/>
          </p:nvSpPr>
          <p:spPr>
            <a:xfrm>
              <a:off x="2875037" y="2248965"/>
              <a:ext cx="1057789" cy="908308"/>
            </a:xfrm>
            <a:prstGeom prst="rect">
              <a:avLst/>
            </a:prstGeom>
            <a:grpFill/>
            <a:ln>
              <a:solidFill>
                <a:srgbClr val="92BEC9"/>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Multi-Region Cloud Availability (Oracle or Amazon)</a:t>
              </a:r>
            </a:p>
          </p:txBody>
        </p:sp>
      </p:grpSp>
      <p:grpSp>
        <p:nvGrpSpPr>
          <p:cNvPr id="61" name="Group 60">
            <a:extLst>
              <a:ext uri="{FF2B5EF4-FFF2-40B4-BE49-F238E27FC236}">
                <a16:creationId xmlns:a16="http://schemas.microsoft.com/office/drawing/2014/main" id="{BF667CD4-D52C-4799-93AA-75B2462B8267}"/>
              </a:ext>
            </a:extLst>
          </p:cNvPr>
          <p:cNvGrpSpPr/>
          <p:nvPr/>
        </p:nvGrpSpPr>
        <p:grpSpPr>
          <a:xfrm>
            <a:off x="1872426" y="2034870"/>
            <a:ext cx="1465816" cy="1270237"/>
            <a:chOff x="1318830" y="1321902"/>
            <a:chExt cx="1532541" cy="1315970"/>
          </a:xfrm>
          <a:solidFill>
            <a:srgbClr val="92BEC9"/>
          </a:solidFill>
        </p:grpSpPr>
        <p:sp>
          <p:nvSpPr>
            <p:cNvPr id="62" name="Hexagon 61">
              <a:extLst>
                <a:ext uri="{FF2B5EF4-FFF2-40B4-BE49-F238E27FC236}">
                  <a16:creationId xmlns:a16="http://schemas.microsoft.com/office/drawing/2014/main" id="{05DF61A7-76C2-4F3F-95EA-78DA0E6F72A3}"/>
                </a:ext>
              </a:extLst>
            </p:cNvPr>
            <p:cNvSpPr/>
            <p:nvPr/>
          </p:nvSpPr>
          <p:spPr>
            <a:xfrm>
              <a:off x="1318830" y="1321902"/>
              <a:ext cx="1532541" cy="1315970"/>
            </a:xfrm>
            <a:prstGeom prst="hexagon">
              <a:avLst>
                <a:gd name="adj" fmla="val 25000"/>
                <a:gd name="vf" fmla="val 115470"/>
              </a:avLst>
            </a:prstGeom>
            <a:grpFill/>
            <a:ln>
              <a:solidFill>
                <a:srgbClr val="92BEC9"/>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Hexagon 9">
              <a:extLst>
                <a:ext uri="{FF2B5EF4-FFF2-40B4-BE49-F238E27FC236}">
                  <a16:creationId xmlns:a16="http://schemas.microsoft.com/office/drawing/2014/main" id="{D8FF55E4-1C30-4CF8-BD6A-12498BF66F7F}"/>
                </a:ext>
              </a:extLst>
            </p:cNvPr>
            <p:cNvSpPr txBox="1"/>
            <p:nvPr/>
          </p:nvSpPr>
          <p:spPr>
            <a:xfrm>
              <a:off x="1556206" y="1525733"/>
              <a:ext cx="1057789" cy="908308"/>
            </a:xfrm>
            <a:prstGeom prst="rect">
              <a:avLst/>
            </a:prstGeom>
            <a:grpFill/>
            <a:ln>
              <a:solidFill>
                <a:srgbClr val="92BEC9"/>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Active-Active Databases</a:t>
              </a:r>
            </a:p>
          </p:txBody>
        </p:sp>
      </p:grpSp>
    </p:spTree>
    <p:extLst>
      <p:ext uri="{BB962C8B-B14F-4D97-AF65-F5344CB8AC3E}">
        <p14:creationId xmlns:p14="http://schemas.microsoft.com/office/powerpoint/2010/main" val="127291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arallelogram 54"/>
          <p:cNvSpPr/>
          <p:nvPr/>
        </p:nvSpPr>
        <p:spPr>
          <a:xfrm>
            <a:off x="4603970" y="1390645"/>
            <a:ext cx="9305536" cy="5008155"/>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6" name="Parallelogram 55"/>
          <p:cNvSpPr/>
          <p:nvPr/>
        </p:nvSpPr>
        <p:spPr>
          <a:xfrm>
            <a:off x="5224496" y="3008652"/>
            <a:ext cx="8685010" cy="3390149"/>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7" name="Parallelogram 56"/>
          <p:cNvSpPr/>
          <p:nvPr/>
        </p:nvSpPr>
        <p:spPr>
          <a:xfrm>
            <a:off x="5905176" y="4779240"/>
            <a:ext cx="8004330" cy="1619560"/>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8" name="Parallelogram 57"/>
          <p:cNvSpPr/>
          <p:nvPr/>
        </p:nvSpPr>
        <p:spPr>
          <a:xfrm>
            <a:off x="6272041" y="4780543"/>
            <a:ext cx="6303364" cy="659882"/>
          </a:xfrm>
          <a:prstGeom prst="parallelogram">
            <a:avLst>
              <a:gd name="adj" fmla="val 36579"/>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9" name="Parallelogram 58"/>
          <p:cNvSpPr/>
          <p:nvPr/>
        </p:nvSpPr>
        <p:spPr>
          <a:xfrm>
            <a:off x="6272041" y="2985539"/>
            <a:ext cx="6303364" cy="659882"/>
          </a:xfrm>
          <a:prstGeom prst="parallelogram">
            <a:avLst>
              <a:gd name="adj" fmla="val 36579"/>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60" name="Parallelogram 59"/>
          <p:cNvSpPr/>
          <p:nvPr/>
        </p:nvSpPr>
        <p:spPr>
          <a:xfrm>
            <a:off x="6272041" y="1206204"/>
            <a:ext cx="6303364" cy="659882"/>
          </a:xfrm>
          <a:prstGeom prst="parallelogram">
            <a:avLst>
              <a:gd name="adj" fmla="val 36579"/>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61" name="Content Placeholder 5"/>
          <p:cNvSpPr txBox="1">
            <a:spLocks/>
          </p:cNvSpPr>
          <p:nvPr/>
        </p:nvSpPr>
        <p:spPr bwMode="gray">
          <a:xfrm>
            <a:off x="6629400" y="3105018"/>
            <a:ext cx="5334000" cy="42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Key Benefits – Online/Offline Migrations</a:t>
            </a:r>
          </a:p>
        </p:txBody>
      </p:sp>
      <p:sp>
        <p:nvSpPr>
          <p:cNvPr id="62" name="Content Placeholder 5"/>
          <p:cNvSpPr txBox="1">
            <a:spLocks/>
          </p:cNvSpPr>
          <p:nvPr/>
        </p:nvSpPr>
        <p:spPr bwMode="gray">
          <a:xfrm>
            <a:off x="6629400" y="4932860"/>
            <a:ext cx="5334000" cy="388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3</a:t>
            </a:r>
            <a:r>
              <a:rPr lang="en-US" sz="2400" b="1" baseline="30000">
                <a:solidFill>
                  <a:srgbClr val="FFFFFF"/>
                </a:solidFill>
                <a:cs typeface="ＭＳ Ｐゴシック" charset="0"/>
              </a:rPr>
              <a:t>rd</a:t>
            </a:r>
            <a:r>
              <a:rPr lang="en-US" sz="2400" b="1">
                <a:solidFill>
                  <a:srgbClr val="FFFFFF"/>
                </a:solidFill>
                <a:cs typeface="ＭＳ Ｐゴシック" charset="0"/>
              </a:rPr>
              <a:t> Party Cloud Support</a:t>
            </a:r>
          </a:p>
        </p:txBody>
      </p:sp>
      <p:sp>
        <p:nvSpPr>
          <p:cNvPr id="63" name="Content Placeholder 5"/>
          <p:cNvSpPr txBox="1">
            <a:spLocks/>
          </p:cNvSpPr>
          <p:nvPr/>
        </p:nvSpPr>
        <p:spPr bwMode="gray">
          <a:xfrm>
            <a:off x="6629400" y="1369011"/>
            <a:ext cx="5829488" cy="347191"/>
          </a:xfrm>
          <a:prstGeom prst="rect">
            <a:avLst/>
          </a:prstGeom>
        </p:spPr>
        <p:txBody>
          <a:bodyPr rtlCol="0" anchor="ct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a:lnSpc>
                <a:spcPct val="80000"/>
              </a:lnSpc>
              <a:spcBef>
                <a:spcPts val="1200"/>
              </a:spcBef>
              <a:buClr>
                <a:srgbClr val="5F5F5F">
                  <a:lumMod val="60000"/>
                  <a:lumOff val="40000"/>
                </a:srgbClr>
              </a:buClr>
              <a:buNone/>
              <a:defRPr/>
            </a:pPr>
            <a:r>
              <a:rPr lang="en-US" b="1">
                <a:solidFill>
                  <a:srgbClr val="FFFFFF"/>
                </a:solidFill>
              </a:rPr>
              <a:t>Database Migrations</a:t>
            </a:r>
          </a:p>
        </p:txBody>
      </p:sp>
      <p:sp>
        <p:nvSpPr>
          <p:cNvPr id="64" name="Content Placeholder 5"/>
          <p:cNvSpPr txBox="1">
            <a:spLocks/>
          </p:cNvSpPr>
          <p:nvPr/>
        </p:nvSpPr>
        <p:spPr bwMode="gray">
          <a:xfrm>
            <a:off x="6351242" y="1873649"/>
            <a:ext cx="5612159" cy="1135002"/>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Seamless data migration from older databases or poorly optimized Cloud services</a:t>
            </a:r>
          </a:p>
          <a:p>
            <a:pPr marL="152400" lvl="1" indent="-152400">
              <a:lnSpc>
                <a:spcPct val="80000"/>
              </a:lnSpc>
              <a:buClr>
                <a:srgbClr val="5F5F5F">
                  <a:lumMod val="60000"/>
                  <a:lumOff val="40000"/>
                </a:srgbClr>
              </a:buClr>
              <a:buFont typeface="Arial"/>
              <a:buChar char="•"/>
              <a:defRPr/>
            </a:pPr>
            <a:r>
              <a:rPr lang="en-US" sz="1600">
                <a:solidFill>
                  <a:srgbClr val="5F5F5F"/>
                </a:solidFill>
              </a:rPr>
              <a:t>Take advantage of newest Oracle DB versions in a simple subscription model</a:t>
            </a:r>
          </a:p>
        </p:txBody>
      </p:sp>
      <p:sp>
        <p:nvSpPr>
          <p:cNvPr id="65" name="Content Placeholder 5"/>
          <p:cNvSpPr txBox="1">
            <a:spLocks/>
          </p:cNvSpPr>
          <p:nvPr/>
        </p:nvSpPr>
        <p:spPr bwMode="gray">
          <a:xfrm>
            <a:off x="6351242" y="3667056"/>
            <a:ext cx="5612159" cy="1028890"/>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No data loss for phased / online migrations</a:t>
            </a:r>
          </a:p>
          <a:p>
            <a:pPr marL="152400" lvl="1" indent="-152400">
              <a:lnSpc>
                <a:spcPct val="80000"/>
              </a:lnSpc>
              <a:buClr>
                <a:srgbClr val="5F5F5F">
                  <a:lumMod val="60000"/>
                  <a:lumOff val="40000"/>
                </a:srgbClr>
              </a:buClr>
              <a:buFont typeface="Arial"/>
              <a:buChar char="•"/>
              <a:defRPr/>
            </a:pPr>
            <a:r>
              <a:rPr lang="en-US" sz="1600">
                <a:solidFill>
                  <a:srgbClr val="5F5F5F"/>
                </a:solidFill>
              </a:rPr>
              <a:t>Strong automation around provisioning and billing</a:t>
            </a:r>
          </a:p>
          <a:p>
            <a:pPr marL="152400" lvl="1" indent="-152400">
              <a:lnSpc>
                <a:spcPct val="80000"/>
              </a:lnSpc>
              <a:buClr>
                <a:srgbClr val="5F5F5F">
                  <a:lumMod val="60000"/>
                  <a:lumOff val="40000"/>
                </a:srgbClr>
              </a:buClr>
              <a:buFont typeface="Arial"/>
              <a:buChar char="•"/>
              <a:defRPr/>
            </a:pPr>
            <a:r>
              <a:rPr lang="en-US" sz="1600">
                <a:solidFill>
                  <a:srgbClr val="5F5F5F"/>
                </a:solidFill>
              </a:rPr>
              <a:t>Reliable and proven core </a:t>
            </a:r>
            <a:r>
              <a:rPr lang="en-US" sz="1600" err="1">
                <a:solidFill>
                  <a:srgbClr val="5F5F5F"/>
                </a:solidFill>
              </a:rPr>
              <a:t>GoldenGate</a:t>
            </a:r>
            <a:r>
              <a:rPr lang="en-US" sz="1600">
                <a:solidFill>
                  <a:srgbClr val="5F5F5F"/>
                </a:solidFill>
              </a:rPr>
              <a:t> technology</a:t>
            </a:r>
          </a:p>
        </p:txBody>
      </p:sp>
      <p:sp>
        <p:nvSpPr>
          <p:cNvPr id="66" name="Content Placeholder 5"/>
          <p:cNvSpPr txBox="1">
            <a:spLocks/>
          </p:cNvSpPr>
          <p:nvPr/>
        </p:nvSpPr>
        <p:spPr bwMode="gray">
          <a:xfrm>
            <a:off x="6351242" y="5462060"/>
            <a:ext cx="5612159" cy="869915"/>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Migrate older Amazon RDS instances to Oracle</a:t>
            </a:r>
          </a:p>
          <a:p>
            <a:pPr marL="152400" lvl="1" indent="-152400">
              <a:lnSpc>
                <a:spcPct val="80000"/>
              </a:lnSpc>
              <a:buClr>
                <a:srgbClr val="5F5F5F">
                  <a:lumMod val="60000"/>
                  <a:lumOff val="40000"/>
                </a:srgbClr>
              </a:buClr>
              <a:buFont typeface="Arial"/>
              <a:buChar char="•"/>
              <a:defRPr/>
            </a:pPr>
            <a:r>
              <a:rPr lang="en-US" sz="1600">
                <a:solidFill>
                  <a:srgbClr val="5F5F5F"/>
                </a:solidFill>
              </a:rPr>
              <a:t>Data delivery from </a:t>
            </a:r>
            <a:r>
              <a:rPr lang="en-US" sz="1600" err="1">
                <a:solidFill>
                  <a:srgbClr val="5F5F5F"/>
                </a:solidFill>
              </a:rPr>
              <a:t>on-premise</a:t>
            </a:r>
            <a:r>
              <a:rPr lang="en-US" sz="1600">
                <a:solidFill>
                  <a:srgbClr val="5F5F5F"/>
                </a:solidFill>
              </a:rPr>
              <a:t> to 3</a:t>
            </a:r>
            <a:r>
              <a:rPr lang="en-US" sz="1600" baseline="30000">
                <a:solidFill>
                  <a:srgbClr val="5F5F5F"/>
                </a:solidFill>
              </a:rPr>
              <a:t>rd</a:t>
            </a:r>
            <a:r>
              <a:rPr lang="en-US" sz="1600">
                <a:solidFill>
                  <a:srgbClr val="5F5F5F"/>
                </a:solidFill>
              </a:rPr>
              <a:t> party Clouds</a:t>
            </a:r>
          </a:p>
        </p:txBody>
      </p:sp>
      <p:sp>
        <p:nvSpPr>
          <p:cNvPr id="4" name="Title 3"/>
          <p:cNvSpPr>
            <a:spLocks noGrp="1"/>
          </p:cNvSpPr>
          <p:nvPr>
            <p:ph type="title"/>
          </p:nvPr>
        </p:nvSpPr>
        <p:spPr/>
        <p:txBody>
          <a:bodyPr/>
          <a:lstStyle/>
          <a:p>
            <a:r>
              <a:rPr lang="en-US">
                <a:solidFill>
                  <a:schemeClr val="accent4"/>
                </a:solidFill>
              </a:rPr>
              <a:t>Solution 2: Point-and-Click </a:t>
            </a:r>
            <a:r>
              <a:rPr lang="en-US" b="1">
                <a:solidFill>
                  <a:schemeClr val="accent4"/>
                </a:solidFill>
              </a:rPr>
              <a:t>Database Migrations</a:t>
            </a:r>
            <a:endParaRPr lang="en-US">
              <a:solidFill>
                <a:schemeClr val="accent4"/>
              </a:solidFill>
            </a:endParaRPr>
          </a:p>
        </p:txBody>
      </p:sp>
      <p:grpSp>
        <p:nvGrpSpPr>
          <p:cNvPr id="44" name="Group 43">
            <a:extLst>
              <a:ext uri="{FF2B5EF4-FFF2-40B4-BE49-F238E27FC236}">
                <a16:creationId xmlns:a16="http://schemas.microsoft.com/office/drawing/2014/main" id="{F3283350-FDC7-4E4B-A1ED-02C3544D1791}"/>
              </a:ext>
            </a:extLst>
          </p:cNvPr>
          <p:cNvGrpSpPr/>
          <p:nvPr/>
        </p:nvGrpSpPr>
        <p:grpSpPr>
          <a:xfrm>
            <a:off x="1839039" y="3434937"/>
            <a:ext cx="1465816" cy="1270237"/>
            <a:chOff x="1318830" y="2776417"/>
            <a:chExt cx="1532541" cy="1315970"/>
          </a:xfrm>
          <a:solidFill>
            <a:schemeClr val="accent2"/>
          </a:solidFill>
        </p:grpSpPr>
        <p:sp>
          <p:nvSpPr>
            <p:cNvPr id="45" name="Hexagon 44">
              <a:extLst>
                <a:ext uri="{FF2B5EF4-FFF2-40B4-BE49-F238E27FC236}">
                  <a16:creationId xmlns:a16="http://schemas.microsoft.com/office/drawing/2014/main" id="{997F7012-4493-44C3-B39C-5C13B89F34B0}"/>
                </a:ext>
              </a:extLst>
            </p:cNvPr>
            <p:cNvSpPr/>
            <p:nvPr/>
          </p:nvSpPr>
          <p:spPr>
            <a:xfrm>
              <a:off x="1318830" y="2776417"/>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Hexagon 4">
              <a:extLst>
                <a:ext uri="{FF2B5EF4-FFF2-40B4-BE49-F238E27FC236}">
                  <a16:creationId xmlns:a16="http://schemas.microsoft.com/office/drawing/2014/main" id="{202B8A4D-61B6-4340-B5C2-4F8DAE66442A}"/>
                </a:ext>
              </a:extLst>
            </p:cNvPr>
            <p:cNvSpPr txBox="1"/>
            <p:nvPr/>
          </p:nvSpPr>
          <p:spPr>
            <a:xfrm>
              <a:off x="1556206" y="2980248"/>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Migrate from Amazon RDS to Oracle Cloud</a:t>
              </a:r>
            </a:p>
          </p:txBody>
        </p:sp>
      </p:grpSp>
      <p:sp>
        <p:nvSpPr>
          <p:cNvPr id="47" name="Hexagon 46">
            <a:extLst>
              <a:ext uri="{FF2B5EF4-FFF2-40B4-BE49-F238E27FC236}">
                <a16:creationId xmlns:a16="http://schemas.microsoft.com/office/drawing/2014/main" id="{75A63225-9D10-4FDA-9354-FAE5A2D8E143}"/>
              </a:ext>
            </a:extLst>
          </p:cNvPr>
          <p:cNvSpPr/>
          <p:nvPr/>
        </p:nvSpPr>
        <p:spPr>
          <a:xfrm>
            <a:off x="577630" y="2732749"/>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a:solidFill>
                  <a:srgbClr val="8A133B"/>
                </a:solidFill>
              </a:rPr>
              <a:t>Data</a:t>
            </a:r>
            <a:br>
              <a:rPr lang="en-US" b="1">
                <a:solidFill>
                  <a:srgbClr val="8A133B"/>
                </a:solidFill>
              </a:rPr>
            </a:br>
            <a:r>
              <a:rPr lang="en-US" b="1">
                <a:solidFill>
                  <a:srgbClr val="8A133B"/>
                </a:solidFill>
              </a:rPr>
              <a:t>Migrations</a:t>
            </a:r>
          </a:p>
        </p:txBody>
      </p:sp>
      <p:grpSp>
        <p:nvGrpSpPr>
          <p:cNvPr id="48" name="Group 47">
            <a:extLst>
              <a:ext uri="{FF2B5EF4-FFF2-40B4-BE49-F238E27FC236}">
                <a16:creationId xmlns:a16="http://schemas.microsoft.com/office/drawing/2014/main" id="{77936F96-0911-454E-B4BC-4E29BD7A559B}"/>
              </a:ext>
            </a:extLst>
          </p:cNvPr>
          <p:cNvGrpSpPr/>
          <p:nvPr/>
        </p:nvGrpSpPr>
        <p:grpSpPr>
          <a:xfrm>
            <a:off x="3100450" y="2729068"/>
            <a:ext cx="1465816" cy="1270237"/>
            <a:chOff x="2637661" y="2045134"/>
            <a:chExt cx="1532541" cy="1315970"/>
          </a:xfrm>
          <a:solidFill>
            <a:schemeClr val="accent2"/>
          </a:solidFill>
        </p:grpSpPr>
        <p:sp>
          <p:nvSpPr>
            <p:cNvPr id="49" name="Hexagon 48">
              <a:extLst>
                <a:ext uri="{FF2B5EF4-FFF2-40B4-BE49-F238E27FC236}">
                  <a16:creationId xmlns:a16="http://schemas.microsoft.com/office/drawing/2014/main" id="{5FAE1CBC-ED68-4A3A-869C-881A0D1DCCD5}"/>
                </a:ext>
              </a:extLst>
            </p:cNvPr>
            <p:cNvSpPr/>
            <p:nvPr/>
          </p:nvSpPr>
          <p:spPr>
            <a:xfrm>
              <a:off x="2637661" y="2045134"/>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Hexagon 7">
              <a:extLst>
                <a:ext uri="{FF2B5EF4-FFF2-40B4-BE49-F238E27FC236}">
                  <a16:creationId xmlns:a16="http://schemas.microsoft.com/office/drawing/2014/main" id="{39C3C433-C108-4798-BC62-212A7E77B23D}"/>
                </a:ext>
              </a:extLst>
            </p:cNvPr>
            <p:cNvSpPr txBox="1"/>
            <p:nvPr/>
          </p:nvSpPr>
          <p:spPr>
            <a:xfrm>
              <a:off x="2875037" y="2248965"/>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PeopleSoft or Workday into Fusion HCM</a:t>
              </a:r>
            </a:p>
          </p:txBody>
        </p:sp>
      </p:grpSp>
      <p:grpSp>
        <p:nvGrpSpPr>
          <p:cNvPr id="51" name="Group 50">
            <a:extLst>
              <a:ext uri="{FF2B5EF4-FFF2-40B4-BE49-F238E27FC236}">
                <a16:creationId xmlns:a16="http://schemas.microsoft.com/office/drawing/2014/main" id="{18AF1430-18A3-4258-89A5-58E2C84D6B5D}"/>
              </a:ext>
            </a:extLst>
          </p:cNvPr>
          <p:cNvGrpSpPr/>
          <p:nvPr/>
        </p:nvGrpSpPr>
        <p:grpSpPr>
          <a:xfrm>
            <a:off x="1839039" y="2030969"/>
            <a:ext cx="1465816" cy="1270237"/>
            <a:chOff x="1318830" y="1321902"/>
            <a:chExt cx="1532541" cy="1315970"/>
          </a:xfrm>
          <a:solidFill>
            <a:schemeClr val="accent2"/>
          </a:solidFill>
        </p:grpSpPr>
        <p:sp>
          <p:nvSpPr>
            <p:cNvPr id="52" name="Hexagon 51">
              <a:extLst>
                <a:ext uri="{FF2B5EF4-FFF2-40B4-BE49-F238E27FC236}">
                  <a16:creationId xmlns:a16="http://schemas.microsoft.com/office/drawing/2014/main" id="{EA9E0B1B-CB9C-4934-939F-58C77B372ED3}"/>
                </a:ext>
              </a:extLst>
            </p:cNvPr>
            <p:cNvSpPr/>
            <p:nvPr/>
          </p:nvSpPr>
          <p:spPr>
            <a:xfrm>
              <a:off x="1318830" y="1321902"/>
              <a:ext cx="1532541" cy="1315970"/>
            </a:xfrm>
            <a:prstGeom prst="hexagon">
              <a:avLst>
                <a:gd name="adj" fmla="val 25000"/>
                <a:gd name="vf" fmla="val 115470"/>
              </a:avLst>
            </a:prstGeom>
            <a:grpFill/>
            <a:ln>
              <a:solidFill>
                <a:schemeClr val="accent2"/>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3" name="Hexagon 9">
              <a:extLst>
                <a:ext uri="{FF2B5EF4-FFF2-40B4-BE49-F238E27FC236}">
                  <a16:creationId xmlns:a16="http://schemas.microsoft.com/office/drawing/2014/main" id="{8D09AA7B-88BD-4F5B-AA34-4830AD429024}"/>
                </a:ext>
              </a:extLst>
            </p:cNvPr>
            <p:cNvSpPr txBox="1"/>
            <p:nvPr/>
          </p:nvSpPr>
          <p:spPr>
            <a:xfrm>
              <a:off x="1556206" y="1525733"/>
              <a:ext cx="1057789" cy="908308"/>
            </a:xfrm>
            <a:prstGeom prst="rect">
              <a:avLst/>
            </a:prstGeom>
            <a:grpFill/>
            <a:ln>
              <a:solidFill>
                <a:schemeClr val="accent2"/>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Oracle Database Migrations into 12c</a:t>
              </a:r>
            </a:p>
          </p:txBody>
        </p:sp>
      </p:grpSp>
    </p:spTree>
    <p:extLst>
      <p:ext uri="{BB962C8B-B14F-4D97-AF65-F5344CB8AC3E}">
        <p14:creationId xmlns:p14="http://schemas.microsoft.com/office/powerpoint/2010/main" val="61861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arallelogram 133"/>
          <p:cNvSpPr/>
          <p:nvPr/>
        </p:nvSpPr>
        <p:spPr>
          <a:xfrm>
            <a:off x="4607094" y="1390645"/>
            <a:ext cx="9305536" cy="5008155"/>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35" name="Parallelogram 134"/>
          <p:cNvSpPr/>
          <p:nvPr/>
        </p:nvSpPr>
        <p:spPr>
          <a:xfrm>
            <a:off x="5227620" y="3008652"/>
            <a:ext cx="8685010" cy="3390149"/>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36" name="Parallelogram 135"/>
          <p:cNvSpPr/>
          <p:nvPr/>
        </p:nvSpPr>
        <p:spPr>
          <a:xfrm>
            <a:off x="5908300" y="4779240"/>
            <a:ext cx="8004330" cy="1619560"/>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37" name="Parallelogram 136"/>
          <p:cNvSpPr/>
          <p:nvPr/>
        </p:nvSpPr>
        <p:spPr>
          <a:xfrm>
            <a:off x="6275165" y="4780543"/>
            <a:ext cx="6303364" cy="659882"/>
          </a:xfrm>
          <a:prstGeom prst="parallelogram">
            <a:avLst>
              <a:gd name="adj" fmla="val 36579"/>
            </a:avLst>
          </a:prstGeom>
          <a:blipFill dpi="0" rotWithShape="1">
            <a:blip r:embed="rId2"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38" name="Parallelogram 137"/>
          <p:cNvSpPr/>
          <p:nvPr/>
        </p:nvSpPr>
        <p:spPr>
          <a:xfrm>
            <a:off x="6275165" y="2985539"/>
            <a:ext cx="6303364" cy="659882"/>
          </a:xfrm>
          <a:prstGeom prst="parallelogram">
            <a:avLst>
              <a:gd name="adj" fmla="val 36579"/>
            </a:avLst>
          </a:prstGeom>
          <a:blipFill dpi="0" rotWithShape="1">
            <a:blip r:embed="rId2"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39" name="Parallelogram 138"/>
          <p:cNvSpPr/>
          <p:nvPr/>
        </p:nvSpPr>
        <p:spPr>
          <a:xfrm>
            <a:off x="6275165" y="1206204"/>
            <a:ext cx="6303364" cy="659882"/>
          </a:xfrm>
          <a:prstGeom prst="parallelogram">
            <a:avLst>
              <a:gd name="adj" fmla="val 36579"/>
            </a:avLst>
          </a:prstGeom>
          <a:blipFill dpi="0" rotWithShape="1">
            <a:blip r:embed="rId2"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40" name="Content Placeholder 5"/>
          <p:cNvSpPr txBox="1">
            <a:spLocks/>
          </p:cNvSpPr>
          <p:nvPr/>
        </p:nvSpPr>
        <p:spPr bwMode="gray">
          <a:xfrm>
            <a:off x="6629400" y="3106932"/>
            <a:ext cx="5334000" cy="42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Key Capabilities: Comprehensive Solution</a:t>
            </a:r>
          </a:p>
        </p:txBody>
      </p:sp>
      <p:sp>
        <p:nvSpPr>
          <p:cNvPr id="141" name="Content Placeholder 5"/>
          <p:cNvSpPr txBox="1">
            <a:spLocks/>
          </p:cNvSpPr>
          <p:nvPr/>
        </p:nvSpPr>
        <p:spPr bwMode="gray">
          <a:xfrm>
            <a:off x="6629400" y="4943484"/>
            <a:ext cx="5334000" cy="388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3</a:t>
            </a:r>
            <a:r>
              <a:rPr lang="en-US" sz="2400" b="1" baseline="30000">
                <a:solidFill>
                  <a:srgbClr val="FFFFFF"/>
                </a:solidFill>
                <a:cs typeface="ＭＳ Ｐゴシック" charset="0"/>
              </a:rPr>
              <a:t>rd</a:t>
            </a:r>
            <a:r>
              <a:rPr lang="en-US" sz="2400" b="1">
                <a:solidFill>
                  <a:srgbClr val="FFFFFF"/>
                </a:solidFill>
                <a:cs typeface="ＭＳ Ｐゴシック" charset="0"/>
              </a:rPr>
              <a:t> Party Cloud Support</a:t>
            </a:r>
          </a:p>
        </p:txBody>
      </p:sp>
      <p:sp>
        <p:nvSpPr>
          <p:cNvPr id="142" name="Content Placeholder 5"/>
          <p:cNvSpPr txBox="1">
            <a:spLocks/>
          </p:cNvSpPr>
          <p:nvPr/>
        </p:nvSpPr>
        <p:spPr bwMode="gray">
          <a:xfrm>
            <a:off x="6629401" y="1369011"/>
            <a:ext cx="5829487" cy="347191"/>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a:lnSpc>
                <a:spcPct val="80000"/>
              </a:lnSpc>
              <a:spcBef>
                <a:spcPts val="1200"/>
              </a:spcBef>
              <a:buClr>
                <a:srgbClr val="5F5F5F">
                  <a:lumMod val="60000"/>
                  <a:lumOff val="40000"/>
                </a:srgbClr>
              </a:buClr>
              <a:buNone/>
              <a:defRPr/>
            </a:pPr>
            <a:r>
              <a:rPr lang="en-US" b="1">
                <a:solidFill>
                  <a:srgbClr val="FFFFFF"/>
                </a:solidFill>
              </a:rPr>
              <a:t>Data Warehouse Integration</a:t>
            </a:r>
          </a:p>
        </p:txBody>
      </p:sp>
      <p:sp>
        <p:nvSpPr>
          <p:cNvPr id="143" name="Content Placeholder 5"/>
          <p:cNvSpPr txBox="1">
            <a:spLocks/>
          </p:cNvSpPr>
          <p:nvPr/>
        </p:nvSpPr>
        <p:spPr bwMode="gray">
          <a:xfrm>
            <a:off x="6354366" y="1873649"/>
            <a:ext cx="5609035" cy="1135002"/>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Operational or Advanced Analytics in the Cloud requires reliable data feeds</a:t>
            </a:r>
          </a:p>
          <a:p>
            <a:pPr marL="152400" lvl="1" indent="-152400">
              <a:lnSpc>
                <a:spcPct val="80000"/>
              </a:lnSpc>
              <a:buClr>
                <a:srgbClr val="5F5F5F">
                  <a:lumMod val="60000"/>
                  <a:lumOff val="40000"/>
                </a:srgbClr>
              </a:buClr>
              <a:buFont typeface="Arial"/>
              <a:buChar char="•"/>
              <a:defRPr/>
            </a:pPr>
            <a:r>
              <a:rPr lang="en-US" sz="1600">
                <a:solidFill>
                  <a:srgbClr val="5F5F5F"/>
                </a:solidFill>
              </a:rPr>
              <a:t>Work with data coming from </a:t>
            </a:r>
            <a:r>
              <a:rPr lang="en-US" sz="1600" err="1">
                <a:solidFill>
                  <a:srgbClr val="5F5F5F"/>
                </a:solidFill>
              </a:rPr>
              <a:t>on-premise</a:t>
            </a:r>
            <a:r>
              <a:rPr lang="en-US" sz="1600">
                <a:solidFill>
                  <a:srgbClr val="5F5F5F"/>
                </a:solidFill>
              </a:rPr>
              <a:t> data sources or other cloud sources</a:t>
            </a:r>
          </a:p>
        </p:txBody>
      </p:sp>
      <p:sp>
        <p:nvSpPr>
          <p:cNvPr id="144" name="Content Placeholder 5"/>
          <p:cNvSpPr txBox="1">
            <a:spLocks/>
          </p:cNvSpPr>
          <p:nvPr/>
        </p:nvSpPr>
        <p:spPr bwMode="gray">
          <a:xfrm>
            <a:off x="6341111" y="3667056"/>
            <a:ext cx="5609035" cy="1028890"/>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Prepare and Ingest data in </a:t>
            </a:r>
            <a:r>
              <a:rPr lang="en-US" sz="1600" err="1">
                <a:solidFill>
                  <a:srgbClr val="5F5F5F"/>
                </a:solidFill>
              </a:rPr>
              <a:t>realtime</a:t>
            </a:r>
            <a:r>
              <a:rPr lang="en-US" sz="1600">
                <a:solidFill>
                  <a:srgbClr val="5F5F5F"/>
                </a:solidFill>
              </a:rPr>
              <a:t>; built in support for replication and streaming ingestion to DW/Marts</a:t>
            </a:r>
          </a:p>
          <a:p>
            <a:pPr marL="152400" lvl="1" indent="-152400">
              <a:lnSpc>
                <a:spcPct val="80000"/>
              </a:lnSpc>
              <a:buClr>
                <a:srgbClr val="5F5F5F">
                  <a:lumMod val="60000"/>
                  <a:lumOff val="40000"/>
                </a:srgbClr>
              </a:buClr>
              <a:buFont typeface="Arial"/>
              <a:buChar char="•"/>
              <a:defRPr/>
            </a:pPr>
            <a:r>
              <a:rPr lang="en-US" sz="1600">
                <a:solidFill>
                  <a:srgbClr val="5F5F5F"/>
                </a:solidFill>
              </a:rPr>
              <a:t>Transform and Cleanse data; innovative approach allows workloads to run on different PaaS resources</a:t>
            </a:r>
          </a:p>
        </p:txBody>
      </p:sp>
      <p:sp>
        <p:nvSpPr>
          <p:cNvPr id="145" name="Content Placeholder 5"/>
          <p:cNvSpPr txBox="1">
            <a:spLocks/>
          </p:cNvSpPr>
          <p:nvPr/>
        </p:nvSpPr>
        <p:spPr bwMode="gray">
          <a:xfrm>
            <a:off x="6354366" y="5462060"/>
            <a:ext cx="5609035" cy="869915"/>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Supports Amazon RDS databases and Redshift</a:t>
            </a:r>
          </a:p>
          <a:p>
            <a:pPr marL="152400" lvl="1" indent="-152400">
              <a:lnSpc>
                <a:spcPct val="80000"/>
              </a:lnSpc>
              <a:buClr>
                <a:srgbClr val="5F5F5F">
                  <a:lumMod val="60000"/>
                  <a:lumOff val="40000"/>
                </a:srgbClr>
              </a:buClr>
              <a:buFont typeface="Arial"/>
              <a:buChar char="•"/>
              <a:defRPr/>
            </a:pPr>
            <a:r>
              <a:rPr lang="en-US" sz="1600">
                <a:solidFill>
                  <a:srgbClr val="5F5F5F"/>
                </a:solidFill>
              </a:rPr>
              <a:t>Big data support with Kinesis and EMR</a:t>
            </a:r>
          </a:p>
        </p:txBody>
      </p:sp>
      <p:sp>
        <p:nvSpPr>
          <p:cNvPr id="4" name="Title 3"/>
          <p:cNvSpPr>
            <a:spLocks noGrp="1"/>
          </p:cNvSpPr>
          <p:nvPr>
            <p:ph type="title"/>
          </p:nvPr>
        </p:nvSpPr>
        <p:spPr/>
        <p:txBody>
          <a:bodyPr/>
          <a:lstStyle/>
          <a:p>
            <a:r>
              <a:rPr lang="en-US">
                <a:solidFill>
                  <a:schemeClr val="accent4"/>
                </a:solidFill>
              </a:rPr>
              <a:t>Solution 3: Self-Service </a:t>
            </a:r>
            <a:r>
              <a:rPr lang="en-US" b="1">
                <a:solidFill>
                  <a:schemeClr val="accent4"/>
                </a:solidFill>
              </a:rPr>
              <a:t>Data Warehouse Automation</a:t>
            </a:r>
            <a:endParaRPr lang="en-US">
              <a:solidFill>
                <a:schemeClr val="accent4"/>
              </a:solidFill>
            </a:endParaRPr>
          </a:p>
        </p:txBody>
      </p:sp>
      <p:grpSp>
        <p:nvGrpSpPr>
          <p:cNvPr id="120" name="Group 119">
            <a:extLst>
              <a:ext uri="{FF2B5EF4-FFF2-40B4-BE49-F238E27FC236}">
                <a16:creationId xmlns:a16="http://schemas.microsoft.com/office/drawing/2014/main" id="{095F8A14-842C-4617-B308-7A8FDBC99B65}"/>
              </a:ext>
            </a:extLst>
          </p:cNvPr>
          <p:cNvGrpSpPr/>
          <p:nvPr/>
        </p:nvGrpSpPr>
        <p:grpSpPr>
          <a:xfrm>
            <a:off x="1908846" y="3440799"/>
            <a:ext cx="1465816" cy="1270237"/>
            <a:chOff x="1318830" y="2776417"/>
            <a:chExt cx="1532541" cy="1315970"/>
          </a:xfrm>
        </p:grpSpPr>
        <p:sp>
          <p:nvSpPr>
            <p:cNvPr id="122" name="Hexagon 121">
              <a:extLst>
                <a:ext uri="{FF2B5EF4-FFF2-40B4-BE49-F238E27FC236}">
                  <a16:creationId xmlns:a16="http://schemas.microsoft.com/office/drawing/2014/main" id="{AC53933F-58FF-4880-A9C1-646ED2749514}"/>
                </a:ext>
              </a:extLst>
            </p:cNvPr>
            <p:cNvSpPr/>
            <p:nvPr/>
          </p:nvSpPr>
          <p:spPr>
            <a:xfrm>
              <a:off x="1318830" y="2776417"/>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Hexagon 4">
              <a:extLst>
                <a:ext uri="{FF2B5EF4-FFF2-40B4-BE49-F238E27FC236}">
                  <a16:creationId xmlns:a16="http://schemas.microsoft.com/office/drawing/2014/main" id="{9B2E0718-9C85-433B-8DE4-625A67798618}"/>
                </a:ext>
              </a:extLst>
            </p:cNvPr>
            <p:cNvSpPr txBox="1"/>
            <p:nvPr/>
          </p:nvSpPr>
          <p:spPr>
            <a:xfrm>
              <a:off x="1556206" y="2980248"/>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Customer 360 from Salesforce or Sales Cloud</a:t>
              </a:r>
            </a:p>
          </p:txBody>
        </p:sp>
      </p:grpSp>
      <p:sp>
        <p:nvSpPr>
          <p:cNvPr id="124" name="Hexagon 123">
            <a:extLst>
              <a:ext uri="{FF2B5EF4-FFF2-40B4-BE49-F238E27FC236}">
                <a16:creationId xmlns:a16="http://schemas.microsoft.com/office/drawing/2014/main" id="{527A9FAD-AB80-4DE6-BF6E-87B0F475DCED}"/>
              </a:ext>
            </a:extLst>
          </p:cNvPr>
          <p:cNvSpPr/>
          <p:nvPr/>
        </p:nvSpPr>
        <p:spPr>
          <a:xfrm>
            <a:off x="647436" y="2738611"/>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a:solidFill>
                  <a:srgbClr val="FF0000"/>
                </a:solidFill>
              </a:rPr>
              <a:t>DW/Mart</a:t>
            </a:r>
            <a:br>
              <a:rPr lang="en-US" b="1">
                <a:solidFill>
                  <a:srgbClr val="FF0000"/>
                </a:solidFill>
              </a:rPr>
            </a:br>
            <a:r>
              <a:rPr lang="en-US" b="1">
                <a:solidFill>
                  <a:srgbClr val="FF0000"/>
                </a:solidFill>
              </a:rPr>
              <a:t>Automation</a:t>
            </a:r>
          </a:p>
        </p:txBody>
      </p:sp>
      <p:grpSp>
        <p:nvGrpSpPr>
          <p:cNvPr id="125" name="Group 124">
            <a:extLst>
              <a:ext uri="{FF2B5EF4-FFF2-40B4-BE49-F238E27FC236}">
                <a16:creationId xmlns:a16="http://schemas.microsoft.com/office/drawing/2014/main" id="{E4A3E76E-E632-4C3B-8B9A-8AB6AD5E4F93}"/>
              </a:ext>
            </a:extLst>
          </p:cNvPr>
          <p:cNvGrpSpPr/>
          <p:nvPr/>
        </p:nvGrpSpPr>
        <p:grpSpPr>
          <a:xfrm>
            <a:off x="3170256" y="2734930"/>
            <a:ext cx="1465816" cy="1270237"/>
            <a:chOff x="2637661" y="2045134"/>
            <a:chExt cx="1532541" cy="1315970"/>
          </a:xfrm>
        </p:grpSpPr>
        <p:sp>
          <p:nvSpPr>
            <p:cNvPr id="126" name="Hexagon 125">
              <a:extLst>
                <a:ext uri="{FF2B5EF4-FFF2-40B4-BE49-F238E27FC236}">
                  <a16:creationId xmlns:a16="http://schemas.microsoft.com/office/drawing/2014/main" id="{F0407CBD-8BA2-46ED-A639-0ED4E52A6A59}"/>
                </a:ext>
              </a:extLst>
            </p:cNvPr>
            <p:cNvSpPr/>
            <p:nvPr/>
          </p:nvSpPr>
          <p:spPr>
            <a:xfrm>
              <a:off x="2637661" y="2045134"/>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Hexagon 7">
              <a:extLst>
                <a:ext uri="{FF2B5EF4-FFF2-40B4-BE49-F238E27FC236}">
                  <a16:creationId xmlns:a16="http://schemas.microsoft.com/office/drawing/2014/main" id="{82AAC418-2239-4723-BCB1-E4204E98F0E7}"/>
                </a:ext>
              </a:extLst>
            </p:cNvPr>
            <p:cNvSpPr txBox="1"/>
            <p:nvPr/>
          </p:nvSpPr>
          <p:spPr>
            <a:xfrm>
              <a:off x="2875037" y="2248965"/>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Marketing Analytics on Big Data Cloud</a:t>
              </a:r>
            </a:p>
          </p:txBody>
        </p:sp>
      </p:grpSp>
      <p:grpSp>
        <p:nvGrpSpPr>
          <p:cNvPr id="128" name="Group 127">
            <a:extLst>
              <a:ext uri="{FF2B5EF4-FFF2-40B4-BE49-F238E27FC236}">
                <a16:creationId xmlns:a16="http://schemas.microsoft.com/office/drawing/2014/main" id="{D61A8A37-C2E5-4726-AC33-665A27DF2ACA}"/>
              </a:ext>
            </a:extLst>
          </p:cNvPr>
          <p:cNvGrpSpPr/>
          <p:nvPr/>
        </p:nvGrpSpPr>
        <p:grpSpPr>
          <a:xfrm>
            <a:off x="1908846" y="2036832"/>
            <a:ext cx="1465816" cy="1270237"/>
            <a:chOff x="1318830" y="1321902"/>
            <a:chExt cx="1532541" cy="1315970"/>
          </a:xfrm>
        </p:grpSpPr>
        <p:sp>
          <p:nvSpPr>
            <p:cNvPr id="129" name="Hexagon 128">
              <a:extLst>
                <a:ext uri="{FF2B5EF4-FFF2-40B4-BE49-F238E27FC236}">
                  <a16:creationId xmlns:a16="http://schemas.microsoft.com/office/drawing/2014/main" id="{78A4EBE5-5498-449A-826B-0A0648829F5F}"/>
                </a:ext>
              </a:extLst>
            </p:cNvPr>
            <p:cNvSpPr/>
            <p:nvPr/>
          </p:nvSpPr>
          <p:spPr>
            <a:xfrm>
              <a:off x="1318830" y="1321902"/>
              <a:ext cx="1532541" cy="1315970"/>
            </a:xfrm>
            <a:prstGeom prst="hexagon">
              <a:avLst>
                <a:gd name="adj" fmla="val 25000"/>
                <a:gd name="vf" fmla="val 11547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0" name="Hexagon 9">
              <a:extLst>
                <a:ext uri="{FF2B5EF4-FFF2-40B4-BE49-F238E27FC236}">
                  <a16:creationId xmlns:a16="http://schemas.microsoft.com/office/drawing/2014/main" id="{CEFB0936-F042-4C69-B160-8488D62C40B0}"/>
                </a:ext>
              </a:extLst>
            </p:cNvPr>
            <p:cNvSpPr txBox="1"/>
            <p:nvPr/>
          </p:nvSpPr>
          <p:spPr>
            <a:xfrm>
              <a:off x="1556206" y="1525733"/>
              <a:ext cx="1057789" cy="9083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Move a Data Warehouse into the Cloud</a:t>
              </a:r>
            </a:p>
          </p:txBody>
        </p:sp>
      </p:grpSp>
    </p:spTree>
    <p:extLst>
      <p:ext uri="{BB962C8B-B14F-4D97-AF65-F5344CB8AC3E}">
        <p14:creationId xmlns:p14="http://schemas.microsoft.com/office/powerpoint/2010/main" val="11037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rallelogram 35"/>
          <p:cNvSpPr/>
          <p:nvPr/>
        </p:nvSpPr>
        <p:spPr>
          <a:xfrm>
            <a:off x="4607094" y="1390645"/>
            <a:ext cx="9305536" cy="5008155"/>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7" name="Parallelogram 36"/>
          <p:cNvSpPr/>
          <p:nvPr/>
        </p:nvSpPr>
        <p:spPr>
          <a:xfrm>
            <a:off x="5227620" y="3008652"/>
            <a:ext cx="8685010" cy="3390149"/>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8" name="Parallelogram 37"/>
          <p:cNvSpPr/>
          <p:nvPr/>
        </p:nvSpPr>
        <p:spPr>
          <a:xfrm>
            <a:off x="5908300" y="4779240"/>
            <a:ext cx="8004330" cy="1619560"/>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9" name="Parallelogram 38"/>
          <p:cNvSpPr/>
          <p:nvPr/>
        </p:nvSpPr>
        <p:spPr>
          <a:xfrm>
            <a:off x="6275165" y="4780543"/>
            <a:ext cx="6303364" cy="659882"/>
          </a:xfrm>
          <a:prstGeom prst="parallelogram">
            <a:avLst>
              <a:gd name="adj" fmla="val 36579"/>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0" name="Parallelogram 39"/>
          <p:cNvSpPr/>
          <p:nvPr/>
        </p:nvSpPr>
        <p:spPr>
          <a:xfrm>
            <a:off x="6275165" y="2985539"/>
            <a:ext cx="6303364" cy="659882"/>
          </a:xfrm>
          <a:prstGeom prst="parallelogram">
            <a:avLst>
              <a:gd name="adj" fmla="val 36579"/>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1" name="Parallelogram 40"/>
          <p:cNvSpPr/>
          <p:nvPr/>
        </p:nvSpPr>
        <p:spPr>
          <a:xfrm>
            <a:off x="6275165" y="1206204"/>
            <a:ext cx="6303364" cy="659882"/>
          </a:xfrm>
          <a:prstGeom prst="parallelogram">
            <a:avLst>
              <a:gd name="adj" fmla="val 36579"/>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2" name="Content Placeholder 5"/>
          <p:cNvSpPr txBox="1">
            <a:spLocks/>
          </p:cNvSpPr>
          <p:nvPr/>
        </p:nvSpPr>
        <p:spPr bwMode="gray">
          <a:xfrm>
            <a:off x="6705600" y="3124200"/>
            <a:ext cx="5872929" cy="42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Ingestion into Big Data Cloud (of your choice)</a:t>
            </a:r>
          </a:p>
        </p:txBody>
      </p:sp>
      <p:sp>
        <p:nvSpPr>
          <p:cNvPr id="43" name="Content Placeholder 5"/>
          <p:cNvSpPr txBox="1">
            <a:spLocks/>
          </p:cNvSpPr>
          <p:nvPr/>
        </p:nvSpPr>
        <p:spPr bwMode="gray">
          <a:xfrm>
            <a:off x="6705600" y="4927425"/>
            <a:ext cx="5257800" cy="388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err="1">
                <a:solidFill>
                  <a:srgbClr val="FFFFFF"/>
                </a:solidFill>
                <a:cs typeface="ＭＳ Ｐゴシック" charset="0"/>
              </a:rPr>
              <a:t>Databus</a:t>
            </a:r>
            <a:r>
              <a:rPr lang="en-US" sz="2400" b="1">
                <a:solidFill>
                  <a:srgbClr val="FFFFFF"/>
                </a:solidFill>
                <a:cs typeface="ＭＳ Ｐゴシック" charset="0"/>
              </a:rPr>
              <a:t> (Kappa) Style Architecture</a:t>
            </a:r>
          </a:p>
        </p:txBody>
      </p:sp>
      <p:sp>
        <p:nvSpPr>
          <p:cNvPr id="44" name="Content Placeholder 5"/>
          <p:cNvSpPr txBox="1">
            <a:spLocks/>
          </p:cNvSpPr>
          <p:nvPr/>
        </p:nvSpPr>
        <p:spPr bwMode="gray">
          <a:xfrm>
            <a:off x="6694513" y="1369011"/>
            <a:ext cx="5746209" cy="347191"/>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a:lnSpc>
                <a:spcPct val="80000"/>
              </a:lnSpc>
              <a:spcBef>
                <a:spcPts val="1200"/>
              </a:spcBef>
              <a:buClr>
                <a:srgbClr val="5F5F5F">
                  <a:lumMod val="60000"/>
                  <a:lumOff val="40000"/>
                </a:srgbClr>
              </a:buClr>
              <a:buNone/>
              <a:defRPr/>
            </a:pPr>
            <a:r>
              <a:rPr lang="en-US" b="1">
                <a:solidFill>
                  <a:srgbClr val="FFFFFF"/>
                </a:solidFill>
              </a:rPr>
              <a:t>Low Latency Data Distribution</a:t>
            </a:r>
          </a:p>
        </p:txBody>
      </p:sp>
      <p:sp>
        <p:nvSpPr>
          <p:cNvPr id="45" name="Content Placeholder 5"/>
          <p:cNvSpPr txBox="1">
            <a:spLocks/>
          </p:cNvSpPr>
          <p:nvPr/>
        </p:nvSpPr>
        <p:spPr bwMode="gray">
          <a:xfrm>
            <a:off x="6354365" y="1873649"/>
            <a:ext cx="5546090" cy="1135002"/>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dirty="0">
                <a:solidFill>
                  <a:srgbClr val="5F5F5F"/>
                </a:solidFill>
              </a:rPr>
              <a:t>Keep transactions flowing continuously</a:t>
            </a:r>
          </a:p>
          <a:p>
            <a:pPr marL="152400" lvl="1" indent="-152400">
              <a:lnSpc>
                <a:spcPct val="80000"/>
              </a:lnSpc>
              <a:buClr>
                <a:srgbClr val="5F5F5F">
                  <a:lumMod val="60000"/>
                  <a:lumOff val="40000"/>
                </a:srgbClr>
              </a:buClr>
              <a:buFont typeface="Arial"/>
              <a:buChar char="•"/>
              <a:defRPr/>
            </a:pPr>
            <a:r>
              <a:rPr lang="en-US" sz="1600" dirty="0">
                <a:solidFill>
                  <a:srgbClr val="5F5F5F"/>
                </a:solidFill>
              </a:rPr>
              <a:t>Eliminate need for batch extract on DB sources</a:t>
            </a:r>
          </a:p>
          <a:p>
            <a:pPr marL="152400" lvl="1" indent="-152400">
              <a:lnSpc>
                <a:spcPct val="80000"/>
              </a:lnSpc>
              <a:buClr>
                <a:srgbClr val="5F5F5F">
                  <a:lumMod val="60000"/>
                  <a:lumOff val="40000"/>
                </a:srgbClr>
              </a:buClr>
              <a:buFont typeface="Arial"/>
              <a:buChar char="•"/>
              <a:defRPr/>
            </a:pPr>
            <a:r>
              <a:rPr lang="en-US" sz="1600" dirty="0">
                <a:solidFill>
                  <a:srgbClr val="5F5F5F"/>
                </a:solidFill>
              </a:rPr>
              <a:t>Minimize Latency and Impact on sources</a:t>
            </a:r>
          </a:p>
        </p:txBody>
      </p:sp>
      <p:sp>
        <p:nvSpPr>
          <p:cNvPr id="46" name="Content Placeholder 5"/>
          <p:cNvSpPr txBox="1">
            <a:spLocks/>
          </p:cNvSpPr>
          <p:nvPr/>
        </p:nvSpPr>
        <p:spPr bwMode="gray">
          <a:xfrm>
            <a:off x="6341110" y="3667056"/>
            <a:ext cx="5546090" cy="1028890"/>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dirty="0">
                <a:solidFill>
                  <a:srgbClr val="5F5F5F"/>
                </a:solidFill>
              </a:rPr>
              <a:t>Continuous streaming of DB Transactions into cloud</a:t>
            </a:r>
          </a:p>
          <a:p>
            <a:pPr marL="152400" lvl="1" indent="-152400">
              <a:lnSpc>
                <a:spcPct val="80000"/>
              </a:lnSpc>
              <a:buClr>
                <a:srgbClr val="5F5F5F">
                  <a:lumMod val="60000"/>
                  <a:lumOff val="40000"/>
                </a:srgbClr>
              </a:buClr>
              <a:buFont typeface="Arial"/>
              <a:buChar char="•"/>
              <a:defRPr/>
            </a:pPr>
            <a:r>
              <a:rPr lang="en-US" sz="1600" dirty="0">
                <a:solidFill>
                  <a:srgbClr val="5F5F5F"/>
                </a:solidFill>
              </a:rPr>
              <a:t>Populate Oracle Cloud: Event Hub, Spark, Stream Analytics, or Oracle DBCS</a:t>
            </a:r>
          </a:p>
          <a:p>
            <a:pPr marL="152400" lvl="1" indent="-152400">
              <a:lnSpc>
                <a:spcPct val="80000"/>
              </a:lnSpc>
              <a:buClr>
                <a:srgbClr val="5F5F5F">
                  <a:lumMod val="60000"/>
                  <a:lumOff val="40000"/>
                </a:srgbClr>
              </a:buClr>
              <a:buFont typeface="Arial"/>
              <a:buChar char="•"/>
              <a:defRPr/>
            </a:pPr>
            <a:r>
              <a:rPr lang="en-US" sz="1600" dirty="0">
                <a:solidFill>
                  <a:srgbClr val="5F5F5F"/>
                </a:solidFill>
              </a:rPr>
              <a:t>Populate Amazon Cloud: Kinesis, Redshift etc.</a:t>
            </a:r>
          </a:p>
        </p:txBody>
      </p:sp>
      <p:sp>
        <p:nvSpPr>
          <p:cNvPr id="47" name="Content Placeholder 5"/>
          <p:cNvSpPr txBox="1">
            <a:spLocks/>
          </p:cNvSpPr>
          <p:nvPr/>
        </p:nvSpPr>
        <p:spPr bwMode="gray">
          <a:xfrm>
            <a:off x="6354365" y="5462060"/>
            <a:ext cx="5546090" cy="869915"/>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dirty="0">
                <a:solidFill>
                  <a:srgbClr val="5F5F5F"/>
                </a:solidFill>
              </a:rPr>
              <a:t>Leverage Apache Kafka Topics for data pub/sub</a:t>
            </a:r>
          </a:p>
          <a:p>
            <a:pPr marL="152400" lvl="1" indent="-152400">
              <a:lnSpc>
                <a:spcPct val="80000"/>
              </a:lnSpc>
              <a:buClr>
                <a:srgbClr val="5F5F5F">
                  <a:lumMod val="60000"/>
                  <a:lumOff val="40000"/>
                </a:srgbClr>
              </a:buClr>
              <a:buFont typeface="Arial"/>
              <a:buChar char="•"/>
              <a:defRPr/>
            </a:pPr>
            <a:r>
              <a:rPr lang="en-US" sz="1600" dirty="0">
                <a:solidFill>
                  <a:srgbClr val="5F5F5F"/>
                </a:solidFill>
              </a:rPr>
              <a:t>Stream Database transactions into </a:t>
            </a:r>
            <a:r>
              <a:rPr lang="en-US" sz="1600" dirty="0" err="1">
                <a:solidFill>
                  <a:srgbClr val="5F5F5F"/>
                </a:solidFill>
              </a:rPr>
              <a:t>Databus</a:t>
            </a:r>
            <a:endParaRPr lang="en-US" sz="1600" dirty="0">
              <a:solidFill>
                <a:srgbClr val="5F5F5F"/>
              </a:solidFill>
            </a:endParaRPr>
          </a:p>
          <a:p>
            <a:pPr marL="152400" lvl="1" indent="-152400">
              <a:lnSpc>
                <a:spcPct val="80000"/>
              </a:lnSpc>
              <a:buClr>
                <a:srgbClr val="5F5F5F">
                  <a:lumMod val="60000"/>
                  <a:lumOff val="40000"/>
                </a:srgbClr>
              </a:buClr>
              <a:buFont typeface="Arial"/>
              <a:buChar char="•"/>
              <a:defRPr/>
            </a:pPr>
            <a:r>
              <a:rPr lang="en-US" sz="1600" dirty="0">
                <a:solidFill>
                  <a:srgbClr val="5F5F5F"/>
                </a:solidFill>
              </a:rPr>
              <a:t>Populate “master” topics for canonical views</a:t>
            </a:r>
          </a:p>
        </p:txBody>
      </p:sp>
      <p:sp>
        <p:nvSpPr>
          <p:cNvPr id="4" name="Title 3"/>
          <p:cNvSpPr>
            <a:spLocks noGrp="1"/>
          </p:cNvSpPr>
          <p:nvPr>
            <p:ph type="title"/>
          </p:nvPr>
        </p:nvSpPr>
        <p:spPr/>
        <p:txBody>
          <a:bodyPr/>
          <a:lstStyle/>
          <a:p>
            <a:r>
              <a:rPr lang="en-US">
                <a:solidFill>
                  <a:schemeClr val="accent4"/>
                </a:solidFill>
              </a:rPr>
              <a:t>Solution 4: Very Low Latency</a:t>
            </a:r>
            <a:r>
              <a:rPr lang="en-US" b="1">
                <a:solidFill>
                  <a:schemeClr val="accent1"/>
                </a:solidFill>
              </a:rPr>
              <a:t> </a:t>
            </a:r>
            <a:r>
              <a:rPr lang="en-US" b="1">
                <a:solidFill>
                  <a:schemeClr val="accent4"/>
                </a:solidFill>
              </a:rPr>
              <a:t>Streaming &amp; Integration </a:t>
            </a:r>
            <a:endParaRPr lang="en-US">
              <a:solidFill>
                <a:schemeClr val="accent4"/>
              </a:solidFill>
            </a:endParaRPr>
          </a:p>
        </p:txBody>
      </p:sp>
      <p:grpSp>
        <p:nvGrpSpPr>
          <p:cNvPr id="109" name="Group 108">
            <a:extLst>
              <a:ext uri="{FF2B5EF4-FFF2-40B4-BE49-F238E27FC236}">
                <a16:creationId xmlns:a16="http://schemas.microsoft.com/office/drawing/2014/main" id="{0FB5AE37-B8D4-465D-8E2A-E95FDE5093F4}"/>
              </a:ext>
            </a:extLst>
          </p:cNvPr>
          <p:cNvGrpSpPr/>
          <p:nvPr/>
        </p:nvGrpSpPr>
        <p:grpSpPr>
          <a:xfrm>
            <a:off x="1852639" y="3438498"/>
            <a:ext cx="1465816" cy="1270237"/>
            <a:chOff x="1318830" y="2776417"/>
            <a:chExt cx="1532541" cy="1315970"/>
          </a:xfrm>
          <a:solidFill>
            <a:schemeClr val="accent4"/>
          </a:solidFill>
        </p:grpSpPr>
        <p:sp>
          <p:nvSpPr>
            <p:cNvPr id="110" name="Hexagon 109">
              <a:extLst>
                <a:ext uri="{FF2B5EF4-FFF2-40B4-BE49-F238E27FC236}">
                  <a16:creationId xmlns:a16="http://schemas.microsoft.com/office/drawing/2014/main" id="{EFCD5DBD-A3E7-4C6B-AB97-DEF7ADD39C82}"/>
                </a:ext>
              </a:extLst>
            </p:cNvPr>
            <p:cNvSpPr/>
            <p:nvPr/>
          </p:nvSpPr>
          <p:spPr>
            <a:xfrm>
              <a:off x="1318830" y="2776417"/>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1" name="Hexagon 4">
              <a:extLst>
                <a:ext uri="{FF2B5EF4-FFF2-40B4-BE49-F238E27FC236}">
                  <a16:creationId xmlns:a16="http://schemas.microsoft.com/office/drawing/2014/main" id="{E64FB51A-BC5A-442C-B998-A533DA10BD30}"/>
                </a:ext>
              </a:extLst>
            </p:cNvPr>
            <p:cNvSpPr txBox="1"/>
            <p:nvPr/>
          </p:nvSpPr>
          <p:spPr>
            <a:xfrm>
              <a:off x="1556206" y="2980248"/>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Streaming ETL for Data Pipelines</a:t>
              </a:r>
            </a:p>
          </p:txBody>
        </p:sp>
      </p:grpSp>
      <p:sp>
        <p:nvSpPr>
          <p:cNvPr id="112" name="Hexagon 111">
            <a:extLst>
              <a:ext uri="{FF2B5EF4-FFF2-40B4-BE49-F238E27FC236}">
                <a16:creationId xmlns:a16="http://schemas.microsoft.com/office/drawing/2014/main" id="{C5AAF833-D0F4-43D5-AADA-028E79ECF308}"/>
              </a:ext>
            </a:extLst>
          </p:cNvPr>
          <p:cNvSpPr/>
          <p:nvPr/>
        </p:nvSpPr>
        <p:spPr>
          <a:xfrm>
            <a:off x="591229" y="2736310"/>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a:solidFill>
                  <a:srgbClr val="5F5F5F">
                    <a:hueOff val="0"/>
                    <a:satOff val="0"/>
                    <a:lumOff val="0"/>
                    <a:alphaOff val="0"/>
                  </a:srgbClr>
                </a:solidFill>
              </a:rPr>
              <a:t>Streaming</a:t>
            </a:r>
            <a:br>
              <a:rPr lang="en-US" b="1">
                <a:solidFill>
                  <a:srgbClr val="5F5F5F">
                    <a:hueOff val="0"/>
                    <a:satOff val="0"/>
                    <a:lumOff val="0"/>
                    <a:alphaOff val="0"/>
                  </a:srgbClr>
                </a:solidFill>
              </a:rPr>
            </a:br>
            <a:r>
              <a:rPr lang="en-US" b="1">
                <a:solidFill>
                  <a:srgbClr val="5F5F5F">
                    <a:hueOff val="0"/>
                    <a:satOff val="0"/>
                    <a:lumOff val="0"/>
                    <a:alphaOff val="0"/>
                  </a:srgbClr>
                </a:solidFill>
              </a:rPr>
              <a:t>Integration</a:t>
            </a:r>
          </a:p>
        </p:txBody>
      </p:sp>
      <p:grpSp>
        <p:nvGrpSpPr>
          <p:cNvPr id="113" name="Group 112">
            <a:extLst>
              <a:ext uri="{FF2B5EF4-FFF2-40B4-BE49-F238E27FC236}">
                <a16:creationId xmlns:a16="http://schemas.microsoft.com/office/drawing/2014/main" id="{327DB46E-3FB0-4AA6-B2BC-4326E1AB835D}"/>
              </a:ext>
            </a:extLst>
          </p:cNvPr>
          <p:cNvGrpSpPr/>
          <p:nvPr/>
        </p:nvGrpSpPr>
        <p:grpSpPr>
          <a:xfrm>
            <a:off x="1852639" y="2034531"/>
            <a:ext cx="1465816" cy="1270237"/>
            <a:chOff x="1318830" y="1321902"/>
            <a:chExt cx="1532541" cy="1315970"/>
          </a:xfrm>
          <a:solidFill>
            <a:schemeClr val="accent4"/>
          </a:solidFill>
        </p:grpSpPr>
        <p:sp>
          <p:nvSpPr>
            <p:cNvPr id="114" name="Hexagon 113">
              <a:extLst>
                <a:ext uri="{FF2B5EF4-FFF2-40B4-BE49-F238E27FC236}">
                  <a16:creationId xmlns:a16="http://schemas.microsoft.com/office/drawing/2014/main" id="{6B5C362E-EC50-46B4-81A4-A30B59A0CD7A}"/>
                </a:ext>
              </a:extLst>
            </p:cNvPr>
            <p:cNvSpPr/>
            <p:nvPr/>
          </p:nvSpPr>
          <p:spPr>
            <a:xfrm>
              <a:off x="1318830" y="1321902"/>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Hexagon 9">
              <a:extLst>
                <a:ext uri="{FF2B5EF4-FFF2-40B4-BE49-F238E27FC236}">
                  <a16:creationId xmlns:a16="http://schemas.microsoft.com/office/drawing/2014/main" id="{022356E0-BF76-4F88-B900-6F5BD836995B}"/>
                </a:ext>
              </a:extLst>
            </p:cNvPr>
            <p:cNvSpPr txBox="1"/>
            <p:nvPr/>
          </p:nvSpPr>
          <p:spPr>
            <a:xfrm>
              <a:off x="1556206" y="1525733"/>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Serving Layer for Raw Data Access</a:t>
              </a:r>
            </a:p>
          </p:txBody>
        </p:sp>
      </p:grpSp>
      <p:grpSp>
        <p:nvGrpSpPr>
          <p:cNvPr id="116" name="Group 115">
            <a:extLst>
              <a:ext uri="{FF2B5EF4-FFF2-40B4-BE49-F238E27FC236}">
                <a16:creationId xmlns:a16="http://schemas.microsoft.com/office/drawing/2014/main" id="{DFE6290A-726B-4D3E-81CE-4A7016494E4B}"/>
              </a:ext>
            </a:extLst>
          </p:cNvPr>
          <p:cNvGrpSpPr/>
          <p:nvPr/>
        </p:nvGrpSpPr>
        <p:grpSpPr>
          <a:xfrm>
            <a:off x="3125366" y="2754227"/>
            <a:ext cx="1465816" cy="1270237"/>
            <a:chOff x="1318830" y="2776417"/>
            <a:chExt cx="1532541" cy="1315970"/>
          </a:xfrm>
          <a:solidFill>
            <a:schemeClr val="accent4"/>
          </a:solidFill>
        </p:grpSpPr>
        <p:sp>
          <p:nvSpPr>
            <p:cNvPr id="117" name="Hexagon 116">
              <a:extLst>
                <a:ext uri="{FF2B5EF4-FFF2-40B4-BE49-F238E27FC236}">
                  <a16:creationId xmlns:a16="http://schemas.microsoft.com/office/drawing/2014/main" id="{7412FE67-4676-4FAD-80EB-E1BACEE963C5}"/>
                </a:ext>
              </a:extLst>
            </p:cNvPr>
            <p:cNvSpPr/>
            <p:nvPr/>
          </p:nvSpPr>
          <p:spPr>
            <a:xfrm>
              <a:off x="1318830" y="2776417"/>
              <a:ext cx="1532541" cy="1315970"/>
            </a:xfrm>
            <a:prstGeom prst="hexagon">
              <a:avLst>
                <a:gd name="adj" fmla="val 25000"/>
                <a:gd name="vf" fmla="val 115470"/>
              </a:avLst>
            </a:prstGeom>
            <a:grpFill/>
            <a:ln>
              <a:solidFill>
                <a:schemeClr val="accent4"/>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8" name="Hexagon 4">
              <a:extLst>
                <a:ext uri="{FF2B5EF4-FFF2-40B4-BE49-F238E27FC236}">
                  <a16:creationId xmlns:a16="http://schemas.microsoft.com/office/drawing/2014/main" id="{6F6C7318-2D47-4E9D-A435-60702D6F0F72}"/>
                </a:ext>
              </a:extLst>
            </p:cNvPr>
            <p:cNvSpPr txBox="1"/>
            <p:nvPr/>
          </p:nvSpPr>
          <p:spPr>
            <a:xfrm>
              <a:off x="1556206" y="2980248"/>
              <a:ext cx="1057789" cy="908308"/>
            </a:xfrm>
            <a:prstGeom prst="rect">
              <a:avLst/>
            </a:prstGeom>
            <a:grpFill/>
            <a:ln>
              <a:solidFill>
                <a:schemeClr val="accent4"/>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REST API Subscriptions for </a:t>
              </a:r>
              <a:r>
                <a:rPr lang="en-US" sz="1200" err="1">
                  <a:solidFill>
                    <a:srgbClr val="FFFFFF"/>
                  </a:solidFill>
                </a:rPr>
                <a:t>LoB</a:t>
              </a:r>
              <a:endParaRPr lang="en-US" sz="1200">
                <a:solidFill>
                  <a:srgbClr val="FFFFFF"/>
                </a:solidFill>
              </a:endParaRPr>
            </a:p>
          </p:txBody>
        </p:sp>
      </p:grpSp>
    </p:spTree>
    <p:extLst>
      <p:ext uri="{BB962C8B-B14F-4D97-AF65-F5344CB8AC3E}">
        <p14:creationId xmlns:p14="http://schemas.microsoft.com/office/powerpoint/2010/main" val="135345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arallelogram 35"/>
          <p:cNvSpPr/>
          <p:nvPr/>
        </p:nvSpPr>
        <p:spPr>
          <a:xfrm>
            <a:off x="4609836" y="1390645"/>
            <a:ext cx="9305536" cy="5008155"/>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7" name="Parallelogram 36"/>
          <p:cNvSpPr/>
          <p:nvPr/>
        </p:nvSpPr>
        <p:spPr>
          <a:xfrm>
            <a:off x="5230362" y="3008652"/>
            <a:ext cx="8685010" cy="3390149"/>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8" name="Parallelogram 37"/>
          <p:cNvSpPr/>
          <p:nvPr/>
        </p:nvSpPr>
        <p:spPr>
          <a:xfrm>
            <a:off x="6003474" y="5063910"/>
            <a:ext cx="7911898" cy="1334890"/>
          </a:xfrm>
          <a:prstGeom prst="parallelogram">
            <a:avLst>
              <a:gd name="adj" fmla="val 36579"/>
            </a:avLst>
          </a:prstGeom>
          <a:solidFill>
            <a:schemeClr val="bg2">
              <a:alpha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9" name="Parallelogram 38"/>
          <p:cNvSpPr/>
          <p:nvPr/>
        </p:nvSpPr>
        <p:spPr>
          <a:xfrm>
            <a:off x="6277907" y="5063910"/>
            <a:ext cx="6303364" cy="659882"/>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0" name="Parallelogram 39"/>
          <p:cNvSpPr/>
          <p:nvPr/>
        </p:nvSpPr>
        <p:spPr>
          <a:xfrm>
            <a:off x="6277907" y="2921976"/>
            <a:ext cx="6303364" cy="659882"/>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1" name="Parallelogram 40"/>
          <p:cNvSpPr/>
          <p:nvPr/>
        </p:nvSpPr>
        <p:spPr>
          <a:xfrm>
            <a:off x="6277907" y="1206204"/>
            <a:ext cx="6303364" cy="659882"/>
          </a:xfrm>
          <a:prstGeom prst="parallelogram">
            <a:avLst>
              <a:gd name="adj" fmla="val 36579"/>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42" name="Content Placeholder 5"/>
          <p:cNvSpPr txBox="1">
            <a:spLocks/>
          </p:cNvSpPr>
          <p:nvPr/>
        </p:nvSpPr>
        <p:spPr bwMode="gray">
          <a:xfrm>
            <a:off x="6705600" y="3048000"/>
            <a:ext cx="5117518" cy="42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Simplified Data Steward Application</a:t>
            </a:r>
          </a:p>
        </p:txBody>
      </p:sp>
      <p:sp>
        <p:nvSpPr>
          <p:cNvPr id="43" name="Content Placeholder 5"/>
          <p:cNvSpPr txBox="1">
            <a:spLocks/>
          </p:cNvSpPr>
          <p:nvPr/>
        </p:nvSpPr>
        <p:spPr bwMode="gray">
          <a:xfrm>
            <a:off x="6705600" y="5207177"/>
            <a:ext cx="5117518" cy="388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lvl="1" fontAlgn="base">
              <a:spcBef>
                <a:spcPts val="1200"/>
              </a:spcBef>
              <a:spcAft>
                <a:spcPct val="0"/>
              </a:spcAft>
              <a:buClr>
                <a:srgbClr val="9F9F9F"/>
              </a:buClr>
            </a:pPr>
            <a:r>
              <a:rPr lang="en-US" sz="2400" b="1">
                <a:solidFill>
                  <a:srgbClr val="FFFFFF"/>
                </a:solidFill>
                <a:cs typeface="ＭＳ Ｐゴシック" charset="0"/>
              </a:rPr>
              <a:t>Governance Your Way, for Your Data</a:t>
            </a:r>
          </a:p>
        </p:txBody>
      </p:sp>
      <p:sp>
        <p:nvSpPr>
          <p:cNvPr id="44" name="Content Placeholder 5"/>
          <p:cNvSpPr txBox="1">
            <a:spLocks/>
          </p:cNvSpPr>
          <p:nvPr/>
        </p:nvSpPr>
        <p:spPr bwMode="gray">
          <a:xfrm>
            <a:off x="6705600" y="1369011"/>
            <a:ext cx="5592896" cy="347191"/>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lvl="1" indent="0">
              <a:lnSpc>
                <a:spcPct val="80000"/>
              </a:lnSpc>
              <a:spcBef>
                <a:spcPts val="1200"/>
              </a:spcBef>
              <a:buClr>
                <a:srgbClr val="5F5F5F">
                  <a:lumMod val="60000"/>
                  <a:lumOff val="40000"/>
                </a:srgbClr>
              </a:buClr>
              <a:buNone/>
              <a:defRPr/>
            </a:pPr>
            <a:r>
              <a:rPr lang="en-US" b="1">
                <a:solidFill>
                  <a:srgbClr val="FFFFFF"/>
                </a:solidFill>
              </a:rPr>
              <a:t>Proactive, Trusted Data</a:t>
            </a:r>
          </a:p>
        </p:txBody>
      </p:sp>
      <p:sp>
        <p:nvSpPr>
          <p:cNvPr id="45" name="Content Placeholder 5"/>
          <p:cNvSpPr txBox="1">
            <a:spLocks/>
          </p:cNvSpPr>
          <p:nvPr/>
        </p:nvSpPr>
        <p:spPr bwMode="gray">
          <a:xfrm>
            <a:off x="6357107" y="1873649"/>
            <a:ext cx="5619548" cy="1135002"/>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Instantaneous data quality insights according to approved business standards and terminology</a:t>
            </a:r>
          </a:p>
          <a:p>
            <a:pPr marL="152400" lvl="1" indent="-152400">
              <a:lnSpc>
                <a:spcPct val="80000"/>
              </a:lnSpc>
              <a:buClr>
                <a:srgbClr val="5F5F5F">
                  <a:lumMod val="60000"/>
                  <a:lumOff val="40000"/>
                </a:srgbClr>
              </a:buClr>
              <a:buFont typeface="Arial"/>
              <a:buChar char="•"/>
              <a:defRPr/>
            </a:pPr>
            <a:r>
              <a:rPr lang="en-US" sz="1600">
                <a:solidFill>
                  <a:srgbClr val="5F5F5F"/>
                </a:solidFill>
              </a:rPr>
              <a:t>Clearly traceable data lineage and impact analysis for analytics and reporting</a:t>
            </a:r>
          </a:p>
        </p:txBody>
      </p:sp>
      <p:sp>
        <p:nvSpPr>
          <p:cNvPr id="46" name="Content Placeholder 5"/>
          <p:cNvSpPr txBox="1">
            <a:spLocks/>
          </p:cNvSpPr>
          <p:nvPr/>
        </p:nvSpPr>
        <p:spPr bwMode="gray">
          <a:xfrm>
            <a:off x="6343852" y="3605512"/>
            <a:ext cx="5619548" cy="1028890"/>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Fully integrated data profiling and analysis</a:t>
            </a:r>
          </a:p>
          <a:p>
            <a:pPr marL="152400" lvl="1" indent="-152400">
              <a:lnSpc>
                <a:spcPct val="80000"/>
              </a:lnSpc>
              <a:buClr>
                <a:srgbClr val="5F5F5F">
                  <a:lumMod val="60000"/>
                  <a:lumOff val="40000"/>
                </a:srgbClr>
              </a:buClr>
              <a:buFont typeface="Arial"/>
              <a:buChar char="•"/>
              <a:defRPr/>
            </a:pPr>
            <a:r>
              <a:rPr lang="en-US" sz="1600">
                <a:solidFill>
                  <a:srgbClr val="5F5F5F"/>
                </a:solidFill>
              </a:rPr>
              <a:t>Machine-assisted linkage from data assets to business glossary to business rules to trust metrics</a:t>
            </a:r>
          </a:p>
          <a:p>
            <a:pPr marL="152400" lvl="1" indent="-152400">
              <a:lnSpc>
                <a:spcPct val="80000"/>
              </a:lnSpc>
              <a:buClr>
                <a:srgbClr val="5F5F5F">
                  <a:lumMod val="60000"/>
                  <a:lumOff val="40000"/>
                </a:srgbClr>
              </a:buClr>
              <a:buFont typeface="Arial"/>
              <a:buChar char="•"/>
              <a:defRPr/>
            </a:pPr>
            <a:r>
              <a:rPr lang="en-US" sz="1600">
                <a:solidFill>
                  <a:srgbClr val="5F5F5F"/>
                </a:solidFill>
              </a:rPr>
              <a:t>Identify, classify and fix bad data from anywhere</a:t>
            </a:r>
          </a:p>
          <a:p>
            <a:pPr marL="152400" lvl="1" indent="-152400">
              <a:lnSpc>
                <a:spcPct val="80000"/>
              </a:lnSpc>
              <a:buClr>
                <a:srgbClr val="5F5F5F">
                  <a:lumMod val="60000"/>
                  <a:lumOff val="40000"/>
                </a:srgbClr>
              </a:buClr>
              <a:buFont typeface="Arial"/>
              <a:buChar char="•"/>
              <a:defRPr/>
            </a:pPr>
            <a:r>
              <a:rPr lang="en-US" sz="1600">
                <a:solidFill>
                  <a:srgbClr val="5F5F5F"/>
                </a:solidFill>
              </a:rPr>
              <a:t>Rich collaboration and change management features</a:t>
            </a:r>
          </a:p>
        </p:txBody>
      </p:sp>
      <p:sp>
        <p:nvSpPr>
          <p:cNvPr id="47" name="Content Placeholder 5"/>
          <p:cNvSpPr txBox="1">
            <a:spLocks/>
          </p:cNvSpPr>
          <p:nvPr/>
        </p:nvSpPr>
        <p:spPr bwMode="gray">
          <a:xfrm>
            <a:off x="6357107" y="5764342"/>
            <a:ext cx="5619548" cy="567633"/>
          </a:xfrm>
          <a:prstGeom prst="rect">
            <a:avLst/>
          </a:prstGeom>
        </p:spPr>
        <p:txBody>
          <a:bodyPr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52400" lvl="1" indent="-152400">
              <a:lnSpc>
                <a:spcPct val="80000"/>
              </a:lnSpc>
              <a:buClr>
                <a:srgbClr val="5F5F5F">
                  <a:lumMod val="60000"/>
                  <a:lumOff val="40000"/>
                </a:srgbClr>
              </a:buClr>
              <a:buFont typeface="Arial"/>
              <a:buChar char="•"/>
              <a:defRPr/>
            </a:pPr>
            <a:r>
              <a:rPr lang="en-US" sz="1600">
                <a:solidFill>
                  <a:srgbClr val="5F5F5F"/>
                </a:solidFill>
              </a:rPr>
              <a:t>Flexible workflows, data classification and ownership</a:t>
            </a:r>
          </a:p>
          <a:p>
            <a:pPr marL="152400" lvl="1" indent="-152400">
              <a:lnSpc>
                <a:spcPct val="80000"/>
              </a:lnSpc>
              <a:buClr>
                <a:srgbClr val="5F5F5F">
                  <a:lumMod val="60000"/>
                  <a:lumOff val="40000"/>
                </a:srgbClr>
              </a:buClr>
              <a:buFont typeface="Arial"/>
              <a:buChar char="•"/>
              <a:defRPr/>
            </a:pPr>
            <a:r>
              <a:rPr lang="en-US" sz="1600">
                <a:solidFill>
                  <a:srgbClr val="5F5F5F"/>
                </a:solidFill>
              </a:rPr>
              <a:t>Comprehensive auditing</a:t>
            </a:r>
          </a:p>
        </p:txBody>
      </p:sp>
      <p:sp>
        <p:nvSpPr>
          <p:cNvPr id="4" name="Title 3"/>
          <p:cNvSpPr>
            <a:spLocks noGrp="1"/>
          </p:cNvSpPr>
          <p:nvPr>
            <p:ph type="title"/>
          </p:nvPr>
        </p:nvSpPr>
        <p:spPr/>
        <p:txBody>
          <a:bodyPr/>
          <a:lstStyle/>
          <a:p>
            <a:r>
              <a:rPr lang="en-US">
                <a:solidFill>
                  <a:schemeClr val="accent4"/>
                </a:solidFill>
              </a:rPr>
              <a:t>Solution 5: </a:t>
            </a:r>
            <a:r>
              <a:rPr lang="en-US" b="1">
                <a:solidFill>
                  <a:schemeClr val="accent4"/>
                </a:solidFill>
              </a:rPr>
              <a:t>Data Governance </a:t>
            </a:r>
            <a:r>
              <a:rPr lang="en-US">
                <a:solidFill>
                  <a:schemeClr val="accent4"/>
                </a:solidFill>
              </a:rPr>
              <a:t>for the Business or IT</a:t>
            </a:r>
          </a:p>
        </p:txBody>
      </p:sp>
      <p:grpSp>
        <p:nvGrpSpPr>
          <p:cNvPr id="62" name="Group 61">
            <a:extLst>
              <a:ext uri="{FF2B5EF4-FFF2-40B4-BE49-F238E27FC236}">
                <a16:creationId xmlns:a16="http://schemas.microsoft.com/office/drawing/2014/main" id="{FBDCF7D5-CD56-4CBA-A914-93E657C46D34}"/>
              </a:ext>
            </a:extLst>
          </p:cNvPr>
          <p:cNvGrpSpPr/>
          <p:nvPr/>
        </p:nvGrpSpPr>
        <p:grpSpPr>
          <a:xfrm>
            <a:off x="3150981" y="2709570"/>
            <a:ext cx="1465816" cy="1270237"/>
            <a:chOff x="2637661" y="2045134"/>
            <a:chExt cx="1532541" cy="1315970"/>
          </a:xfrm>
          <a:solidFill>
            <a:schemeClr val="accent3"/>
          </a:solidFill>
        </p:grpSpPr>
        <p:sp>
          <p:nvSpPr>
            <p:cNvPr id="63" name="Hexagon 62">
              <a:extLst>
                <a:ext uri="{FF2B5EF4-FFF2-40B4-BE49-F238E27FC236}">
                  <a16:creationId xmlns:a16="http://schemas.microsoft.com/office/drawing/2014/main" id="{DDF5983A-7EAA-4693-BEC5-489B2B0B75ED}"/>
                </a:ext>
              </a:extLst>
            </p:cNvPr>
            <p:cNvSpPr/>
            <p:nvPr/>
          </p:nvSpPr>
          <p:spPr>
            <a:xfrm>
              <a:off x="2637661" y="2045134"/>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4" name="Hexagon 7">
              <a:extLst>
                <a:ext uri="{FF2B5EF4-FFF2-40B4-BE49-F238E27FC236}">
                  <a16:creationId xmlns:a16="http://schemas.microsoft.com/office/drawing/2014/main" id="{0241419D-E28C-4AD3-9EE2-B26F666E7E77}"/>
                </a:ext>
              </a:extLst>
            </p:cNvPr>
            <p:cNvSpPr txBox="1"/>
            <p:nvPr/>
          </p:nvSpPr>
          <p:spPr>
            <a:xfrm>
              <a:off x="2875037" y="2248965"/>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3 Kinds of Data Lineage for </a:t>
              </a:r>
              <a:r>
                <a:rPr lang="en-US" sz="1200" err="1">
                  <a:solidFill>
                    <a:srgbClr val="FFFFFF"/>
                  </a:solidFill>
                </a:rPr>
                <a:t>LoB</a:t>
              </a:r>
              <a:r>
                <a:rPr lang="en-US" sz="1200">
                  <a:solidFill>
                    <a:srgbClr val="FFFFFF"/>
                  </a:solidFill>
                </a:rPr>
                <a:t> and IT Users</a:t>
              </a:r>
            </a:p>
          </p:txBody>
        </p:sp>
      </p:grpSp>
      <p:sp>
        <p:nvSpPr>
          <p:cNvPr id="65" name="Hexagon 64">
            <a:extLst>
              <a:ext uri="{FF2B5EF4-FFF2-40B4-BE49-F238E27FC236}">
                <a16:creationId xmlns:a16="http://schemas.microsoft.com/office/drawing/2014/main" id="{4819FF55-A4AF-4B0D-BA29-2F5897E54533}"/>
              </a:ext>
            </a:extLst>
          </p:cNvPr>
          <p:cNvSpPr/>
          <p:nvPr/>
        </p:nvSpPr>
        <p:spPr>
          <a:xfrm>
            <a:off x="644781" y="2709570"/>
            <a:ext cx="1465816" cy="1270237"/>
          </a:xfrm>
          <a:prstGeom prst="hexagon">
            <a:avLst>
              <a:gd name="adj" fmla="val 25000"/>
              <a:gd name="vf" fmla="val 115470"/>
            </a:avLst>
          </a:pr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b="1">
                <a:solidFill>
                  <a:srgbClr val="FF7700"/>
                </a:solidFill>
              </a:rPr>
              <a:t>Data</a:t>
            </a:r>
            <a:br>
              <a:rPr lang="en-US" b="1">
                <a:solidFill>
                  <a:srgbClr val="FF7700"/>
                </a:solidFill>
              </a:rPr>
            </a:br>
            <a:r>
              <a:rPr lang="en-US" b="1">
                <a:solidFill>
                  <a:srgbClr val="FF7700"/>
                </a:solidFill>
              </a:rPr>
              <a:t>Governance</a:t>
            </a:r>
          </a:p>
        </p:txBody>
      </p:sp>
      <p:grpSp>
        <p:nvGrpSpPr>
          <p:cNvPr id="66" name="Group 65">
            <a:extLst>
              <a:ext uri="{FF2B5EF4-FFF2-40B4-BE49-F238E27FC236}">
                <a16:creationId xmlns:a16="http://schemas.microsoft.com/office/drawing/2014/main" id="{8ECC15E6-2F38-4480-B97E-8731D7797E37}"/>
              </a:ext>
            </a:extLst>
          </p:cNvPr>
          <p:cNvGrpSpPr/>
          <p:nvPr/>
        </p:nvGrpSpPr>
        <p:grpSpPr>
          <a:xfrm>
            <a:off x="1917509" y="3433148"/>
            <a:ext cx="1465816" cy="1270237"/>
            <a:chOff x="1318830" y="1321902"/>
            <a:chExt cx="1532541" cy="1315970"/>
          </a:xfrm>
          <a:solidFill>
            <a:schemeClr val="accent3"/>
          </a:solidFill>
        </p:grpSpPr>
        <p:sp>
          <p:nvSpPr>
            <p:cNvPr id="67" name="Hexagon 66">
              <a:extLst>
                <a:ext uri="{FF2B5EF4-FFF2-40B4-BE49-F238E27FC236}">
                  <a16:creationId xmlns:a16="http://schemas.microsoft.com/office/drawing/2014/main" id="{B7CB03CD-CE42-4AB1-9BE0-1709661BFA21}"/>
                </a:ext>
              </a:extLst>
            </p:cNvPr>
            <p:cNvSpPr/>
            <p:nvPr/>
          </p:nvSpPr>
          <p:spPr>
            <a:xfrm>
              <a:off x="1318830" y="1321902"/>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Hexagon 9">
              <a:extLst>
                <a:ext uri="{FF2B5EF4-FFF2-40B4-BE49-F238E27FC236}">
                  <a16:creationId xmlns:a16="http://schemas.microsoft.com/office/drawing/2014/main" id="{400E28CA-98C3-49CC-AD61-2DE3A5EF4534}"/>
                </a:ext>
              </a:extLst>
            </p:cNvPr>
            <p:cNvSpPr txBox="1"/>
            <p:nvPr/>
          </p:nvSpPr>
          <p:spPr>
            <a:xfrm>
              <a:off x="1556206" y="1525733"/>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Business Catalog and Data Policies</a:t>
              </a:r>
            </a:p>
          </p:txBody>
        </p:sp>
      </p:grpSp>
      <p:grpSp>
        <p:nvGrpSpPr>
          <p:cNvPr id="69" name="Group 68">
            <a:extLst>
              <a:ext uri="{FF2B5EF4-FFF2-40B4-BE49-F238E27FC236}">
                <a16:creationId xmlns:a16="http://schemas.microsoft.com/office/drawing/2014/main" id="{40D2128F-6ED3-4CCD-82B0-63EC5F99BC17}"/>
              </a:ext>
            </a:extLst>
          </p:cNvPr>
          <p:cNvGrpSpPr/>
          <p:nvPr/>
        </p:nvGrpSpPr>
        <p:grpSpPr>
          <a:xfrm>
            <a:off x="1897881" y="2039731"/>
            <a:ext cx="1465816" cy="1270237"/>
            <a:chOff x="1318830" y="1321902"/>
            <a:chExt cx="1532541" cy="1315970"/>
          </a:xfrm>
          <a:solidFill>
            <a:schemeClr val="accent3"/>
          </a:solidFill>
        </p:grpSpPr>
        <p:sp>
          <p:nvSpPr>
            <p:cNvPr id="70" name="Hexagon 69">
              <a:extLst>
                <a:ext uri="{FF2B5EF4-FFF2-40B4-BE49-F238E27FC236}">
                  <a16:creationId xmlns:a16="http://schemas.microsoft.com/office/drawing/2014/main" id="{5AB14106-773E-48DA-AAA4-18FB4608B0E1}"/>
                </a:ext>
              </a:extLst>
            </p:cNvPr>
            <p:cNvSpPr/>
            <p:nvPr/>
          </p:nvSpPr>
          <p:spPr>
            <a:xfrm>
              <a:off x="1318830" y="1321902"/>
              <a:ext cx="1532541" cy="1315970"/>
            </a:xfrm>
            <a:prstGeom prst="hexagon">
              <a:avLst>
                <a:gd name="adj" fmla="val 25000"/>
                <a:gd name="vf" fmla="val 115470"/>
              </a:avLst>
            </a:prstGeom>
            <a:grpFill/>
            <a:ln>
              <a:solidFill>
                <a:schemeClr val="accent3"/>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1" name="Hexagon 9">
              <a:extLst>
                <a:ext uri="{FF2B5EF4-FFF2-40B4-BE49-F238E27FC236}">
                  <a16:creationId xmlns:a16="http://schemas.microsoft.com/office/drawing/2014/main" id="{A47D63C5-90D7-4455-A40A-AF4520470317}"/>
                </a:ext>
              </a:extLst>
            </p:cNvPr>
            <p:cNvSpPr txBox="1"/>
            <p:nvPr/>
          </p:nvSpPr>
          <p:spPr>
            <a:xfrm>
              <a:off x="1556206" y="1525733"/>
              <a:ext cx="1057789" cy="908308"/>
            </a:xfrm>
            <a:prstGeom prst="rect">
              <a:avLst/>
            </a:prstGeom>
            <a:grpFill/>
            <a:ln>
              <a:solidFill>
                <a:schemeClr val="accent3"/>
              </a:solidFill>
            </a:ln>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algn="ctr" defTabSz="533400">
                <a:lnSpc>
                  <a:spcPct val="90000"/>
                </a:lnSpc>
                <a:spcBef>
                  <a:spcPct val="0"/>
                </a:spcBef>
                <a:spcAft>
                  <a:spcPct val="35000"/>
                </a:spcAft>
              </a:pPr>
              <a:r>
                <a:rPr lang="en-US" sz="1200">
                  <a:solidFill>
                    <a:srgbClr val="FFFFFF"/>
                  </a:solidFill>
                </a:rPr>
                <a:t>Advanced Profiling and Cleansing</a:t>
              </a:r>
            </a:p>
          </p:txBody>
        </p:sp>
      </p:grpSp>
    </p:spTree>
    <p:extLst>
      <p:ext uri="{BB962C8B-B14F-4D97-AF65-F5344CB8AC3E}">
        <p14:creationId xmlns:p14="http://schemas.microsoft.com/office/powerpoint/2010/main" val="142418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Platform Cloud</a:t>
            </a:r>
          </a:p>
        </p:txBody>
      </p:sp>
      <p:sp>
        <p:nvSpPr>
          <p:cNvPr id="3" name="Text Placeholder 2"/>
          <p:cNvSpPr>
            <a:spLocks noGrp="1"/>
          </p:cNvSpPr>
          <p:nvPr>
            <p:ph type="body" idx="1"/>
          </p:nvPr>
        </p:nvSpPr>
        <p:spPr/>
        <p:txBody>
          <a:bodyPr/>
          <a:lstStyle/>
          <a:p>
            <a:r>
              <a:rPr lang="en-US" dirty="0"/>
              <a:t>Deep Dive</a:t>
            </a:r>
          </a:p>
        </p:txBody>
      </p:sp>
    </p:spTree>
    <p:extLst>
      <p:ext uri="{BB962C8B-B14F-4D97-AF65-F5344CB8AC3E}">
        <p14:creationId xmlns:p14="http://schemas.microsoft.com/office/powerpoint/2010/main" val="19810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1" y="1095648"/>
            <a:ext cx="6104467" cy="3433763"/>
          </a:xfrm>
          <a:prstGeom prst="rect">
            <a:avLst/>
          </a:prstGeom>
        </p:spPr>
      </p:pic>
      <p:sp>
        <p:nvSpPr>
          <p:cNvPr id="51" name="Title 1"/>
          <p:cNvSpPr>
            <a:spLocks noGrp="1"/>
          </p:cNvSpPr>
          <p:nvPr>
            <p:ph type="title"/>
          </p:nvPr>
        </p:nvSpPr>
        <p:spPr/>
        <p:txBody>
          <a:bodyPr/>
          <a:lstStyle/>
          <a:p>
            <a:r>
              <a:rPr lang="en-US" b="1" dirty="0">
                <a:solidFill>
                  <a:schemeClr val="accent1"/>
                </a:solidFill>
              </a:rPr>
              <a:t>DIPC </a:t>
            </a:r>
            <a:r>
              <a:rPr lang="en-US" dirty="0">
                <a:solidFill>
                  <a:schemeClr val="accent4"/>
                </a:solidFill>
              </a:rPr>
              <a:t>Architecture</a:t>
            </a:r>
          </a:p>
        </p:txBody>
      </p:sp>
      <p:grpSp>
        <p:nvGrpSpPr>
          <p:cNvPr id="6" name="Group 5"/>
          <p:cNvGrpSpPr/>
          <p:nvPr/>
        </p:nvGrpSpPr>
        <p:grpSpPr>
          <a:xfrm>
            <a:off x="744215" y="2776406"/>
            <a:ext cx="1219016" cy="1372004"/>
            <a:chOff x="1969322" y="2724504"/>
            <a:chExt cx="1219016" cy="1372004"/>
          </a:xfrm>
        </p:grpSpPr>
        <p:grpSp>
          <p:nvGrpSpPr>
            <p:cNvPr id="45" name="Group 33"/>
            <p:cNvGrpSpPr/>
            <p:nvPr/>
          </p:nvGrpSpPr>
          <p:grpSpPr>
            <a:xfrm>
              <a:off x="2132196" y="2724504"/>
              <a:ext cx="762000" cy="990600"/>
              <a:chOff x="4821158" y="595233"/>
              <a:chExt cx="956072" cy="1032510"/>
            </a:xfrm>
          </p:grpSpPr>
          <p:sp>
            <p:nvSpPr>
              <p:cNvPr id="46" name="Freeform 214"/>
              <p:cNvSpPr>
                <a:spLocks noEditPoints="1"/>
              </p:cNvSpPr>
              <p:nvPr/>
            </p:nvSpPr>
            <p:spPr bwMode="auto">
              <a:xfrm>
                <a:off x="4821158"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600" dirty="0">
                  <a:solidFill>
                    <a:srgbClr val="5F5F5F"/>
                  </a:solidFill>
                  <a:latin typeface="Calibri"/>
                </a:endParaRPr>
              </a:p>
            </p:txBody>
          </p:sp>
          <p:sp>
            <p:nvSpPr>
              <p:cNvPr id="47" name="Freeform 215"/>
              <p:cNvSpPr>
                <a:spLocks noEditPoints="1"/>
              </p:cNvSpPr>
              <p:nvPr/>
            </p:nvSpPr>
            <p:spPr bwMode="auto">
              <a:xfrm>
                <a:off x="4821158"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600" dirty="0">
                  <a:solidFill>
                    <a:srgbClr val="5F5F5F"/>
                  </a:solidFill>
                  <a:latin typeface="Calibri"/>
                </a:endParaRPr>
              </a:p>
            </p:txBody>
          </p:sp>
          <p:sp>
            <p:nvSpPr>
              <p:cNvPr id="48" name="Freeform 216"/>
              <p:cNvSpPr>
                <a:spLocks noEditPoints="1"/>
              </p:cNvSpPr>
              <p:nvPr/>
            </p:nvSpPr>
            <p:spPr bwMode="auto">
              <a:xfrm>
                <a:off x="4821158" y="595233"/>
                <a:ext cx="956072"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600" dirty="0">
                  <a:solidFill>
                    <a:srgbClr val="5F5F5F"/>
                  </a:solidFill>
                  <a:latin typeface="Calibri"/>
                </a:endParaRPr>
              </a:p>
            </p:txBody>
          </p:sp>
        </p:grpSp>
        <p:sp>
          <p:nvSpPr>
            <p:cNvPr id="5" name="TextBox 4"/>
            <p:cNvSpPr txBox="1"/>
            <p:nvPr/>
          </p:nvSpPr>
          <p:spPr>
            <a:xfrm>
              <a:off x="1969322" y="3825318"/>
              <a:ext cx="1219016" cy="271190"/>
            </a:xfrm>
            <a:prstGeom prst="rect">
              <a:avLst/>
            </a:prstGeom>
            <a:noFill/>
          </p:spPr>
          <p:txBody>
            <a:bodyPr wrap="none" lIns="0" tIns="0" rIns="0" bIns="0" rtlCol="0">
              <a:noAutofit/>
            </a:bodyPr>
            <a:lstStyle/>
            <a:p>
              <a:pPr>
                <a:lnSpc>
                  <a:spcPct val="90000"/>
                </a:lnSpc>
                <a:defRPr/>
              </a:pPr>
              <a:r>
                <a:rPr lang="en-US" dirty="0">
                  <a:solidFill>
                    <a:srgbClr val="5F5F5F"/>
                  </a:solidFill>
                  <a:latin typeface="Calibri"/>
                </a:rPr>
                <a:t>Database CS</a:t>
              </a:r>
            </a:p>
          </p:txBody>
        </p:sp>
      </p:grpSp>
      <p:sp>
        <p:nvSpPr>
          <p:cNvPr id="55" name="Rounded Rectangle 12"/>
          <p:cNvSpPr/>
          <p:nvPr/>
        </p:nvSpPr>
        <p:spPr>
          <a:xfrm>
            <a:off x="7577801" y="1676401"/>
            <a:ext cx="4309399" cy="3991263"/>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New DIPC Components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DIPC Console (web app)</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DIPC Agent (local Agent in DIPC)</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DIPC Remote Agent (can be installed anywhere) for remote access</a:t>
            </a: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DIPC metadata stored in DBCS along with ODI and EDQ repositories</a:t>
            </a: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Full access to EDQ, ODI and OGG</a:t>
            </a:r>
          </a:p>
        </p:txBody>
      </p:sp>
      <p:sp>
        <p:nvSpPr>
          <p:cNvPr id="56" name="TextBox 55"/>
          <p:cNvSpPr txBox="1"/>
          <p:nvPr/>
        </p:nvSpPr>
        <p:spPr>
          <a:xfrm>
            <a:off x="2205918" y="4207842"/>
            <a:ext cx="3138610" cy="271190"/>
          </a:xfrm>
          <a:prstGeom prst="rect">
            <a:avLst/>
          </a:prstGeom>
          <a:noFill/>
        </p:spPr>
        <p:txBody>
          <a:bodyPr wrap="none" lIns="0" tIns="0" rIns="0" bIns="0" rtlCol="0">
            <a:noAutofit/>
          </a:bodyPr>
          <a:lstStyle/>
          <a:p>
            <a:pPr>
              <a:lnSpc>
                <a:spcPct val="90000"/>
              </a:lnSpc>
              <a:defRPr/>
            </a:pPr>
            <a:r>
              <a:rPr lang="en-US" sz="2000" dirty="0">
                <a:solidFill>
                  <a:srgbClr val="5F5F5F">
                    <a:lumMod val="50000"/>
                  </a:srgbClr>
                </a:solidFill>
                <a:latin typeface="Calibri"/>
              </a:rPr>
              <a:t>OPC - External Compute</a:t>
            </a:r>
          </a:p>
        </p:txBody>
      </p:sp>
      <p:cxnSp>
        <p:nvCxnSpPr>
          <p:cNvPr id="57" name="Connector: Curved 111"/>
          <p:cNvCxnSpPr>
            <a:stCxn id="46" idx="15"/>
            <a:endCxn id="96" idx="5"/>
          </p:cNvCxnSpPr>
          <p:nvPr/>
        </p:nvCxnSpPr>
        <p:spPr>
          <a:xfrm flipV="1">
            <a:off x="1619335" y="3198137"/>
            <a:ext cx="805972" cy="74121"/>
          </a:xfrm>
          <a:prstGeom prst="curvedConnector3">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218013" y="2601830"/>
            <a:ext cx="3496988" cy="1192613"/>
            <a:chOff x="3560225" y="3277674"/>
            <a:chExt cx="3496988" cy="1192613"/>
          </a:xfrm>
        </p:grpSpPr>
        <p:grpSp>
          <p:nvGrpSpPr>
            <p:cNvPr id="9" name="Group 8"/>
            <p:cNvGrpSpPr/>
            <p:nvPr/>
          </p:nvGrpSpPr>
          <p:grpSpPr>
            <a:xfrm>
              <a:off x="3560225" y="3277674"/>
              <a:ext cx="3496988" cy="1192613"/>
              <a:chOff x="3419499" y="3540068"/>
              <a:chExt cx="3496988" cy="1192613"/>
            </a:xfrm>
          </p:grpSpPr>
          <p:sp>
            <p:nvSpPr>
              <p:cNvPr id="96" name="Parallelogram 95"/>
              <p:cNvSpPr/>
              <p:nvPr/>
            </p:nvSpPr>
            <p:spPr>
              <a:xfrm>
                <a:off x="3419499" y="3540068"/>
                <a:ext cx="3496988" cy="1192613"/>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endParaRPr lang="en-US" sz="1200" b="1">
                  <a:solidFill>
                    <a:srgbClr val="FFFFFF"/>
                  </a:solidFill>
                  <a:latin typeface="Calibri"/>
                </a:endParaRPr>
              </a:p>
            </p:txBody>
          </p:sp>
          <p:sp>
            <p:nvSpPr>
              <p:cNvPr id="97" name="Parallelogram 96"/>
              <p:cNvSpPr/>
              <p:nvPr/>
            </p:nvSpPr>
            <p:spPr>
              <a:xfrm>
                <a:off x="3570692" y="4334717"/>
                <a:ext cx="1051443" cy="318229"/>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GG</a:t>
                </a:r>
              </a:p>
            </p:txBody>
          </p:sp>
          <p:sp>
            <p:nvSpPr>
              <p:cNvPr id="102" name="Rectangle 101"/>
              <p:cNvSpPr/>
              <p:nvPr/>
            </p:nvSpPr>
            <p:spPr>
              <a:xfrm>
                <a:off x="4099793" y="3540068"/>
                <a:ext cx="2450038" cy="258532"/>
              </a:xfrm>
              <a:prstGeom prst="rect">
                <a:avLst/>
              </a:prstGeom>
            </p:spPr>
            <p:txBody>
              <a:bodyPr wrap="square">
                <a:spAutoFit/>
              </a:bodyPr>
              <a:lstStyle/>
              <a:p>
                <a:pPr algn="ctr">
                  <a:lnSpc>
                    <a:spcPct val="90000"/>
                  </a:lnSpc>
                  <a:defRPr/>
                </a:pPr>
                <a:r>
                  <a:rPr lang="en-US" sz="1200" b="1" dirty="0">
                    <a:solidFill>
                      <a:srgbClr val="FFFFFF"/>
                    </a:solidFill>
                    <a:latin typeface="Calibri"/>
                  </a:rPr>
                  <a:t>Data Integration Platform Host</a:t>
                </a:r>
              </a:p>
            </p:txBody>
          </p:sp>
          <p:sp>
            <p:nvSpPr>
              <p:cNvPr id="54" name="Parallelogram 53"/>
              <p:cNvSpPr/>
              <p:nvPr/>
            </p:nvSpPr>
            <p:spPr>
              <a:xfrm>
                <a:off x="4529965" y="4334717"/>
                <a:ext cx="1065046" cy="318229"/>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ODI</a:t>
                </a:r>
              </a:p>
            </p:txBody>
          </p:sp>
          <p:sp>
            <p:nvSpPr>
              <p:cNvPr id="164" name="Parallelogram 163"/>
              <p:cNvSpPr/>
              <p:nvPr/>
            </p:nvSpPr>
            <p:spPr>
              <a:xfrm>
                <a:off x="5502841" y="4334717"/>
                <a:ext cx="1047456" cy="318229"/>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EDQ</a:t>
                </a:r>
              </a:p>
            </p:txBody>
          </p:sp>
        </p:grpSp>
        <p:sp>
          <p:nvSpPr>
            <p:cNvPr id="21" name="Parallelogram 20"/>
            <p:cNvSpPr/>
            <p:nvPr/>
          </p:nvSpPr>
          <p:spPr>
            <a:xfrm>
              <a:off x="3834909" y="3633549"/>
              <a:ext cx="2384103" cy="373491"/>
            </a:xfrm>
            <a:prstGeom prst="parallelogram">
              <a:avLst>
                <a:gd name="adj" fmla="val 34763"/>
              </a:avLst>
            </a:prstGeom>
            <a:solidFill>
              <a:schemeClr val="accent1">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DIPC Console</a:t>
              </a:r>
            </a:p>
          </p:txBody>
        </p:sp>
      </p:grpSp>
      <p:sp>
        <p:nvSpPr>
          <p:cNvPr id="24" name="Freeform 8"/>
          <p:cNvSpPr>
            <a:spLocks noChangeArrowheads="1"/>
          </p:cNvSpPr>
          <p:nvPr/>
        </p:nvSpPr>
        <p:spPr bwMode="gray">
          <a:xfrm>
            <a:off x="2218013" y="5293016"/>
            <a:ext cx="680294" cy="725647"/>
          </a:xfrm>
          <a:custGeom>
            <a:avLst/>
            <a:gdLst>
              <a:gd name="T0" fmla="*/ 648 w 2778"/>
              <a:gd name="T1" fmla="*/ 139 h 2964"/>
              <a:gd name="T2" fmla="*/ 2638 w 2778"/>
              <a:gd name="T3" fmla="*/ 2824 h 2964"/>
              <a:gd name="T4" fmla="*/ 1667 w 2778"/>
              <a:gd name="T5" fmla="*/ 1065 h 2964"/>
              <a:gd name="T6" fmla="*/ 185 w 2778"/>
              <a:gd name="T7" fmla="*/ 1111 h 2964"/>
              <a:gd name="T8" fmla="*/ 2777 w 2778"/>
              <a:gd name="T9" fmla="*/ 2963 h 2964"/>
              <a:gd name="T10" fmla="*/ 370 w 2778"/>
              <a:gd name="T11" fmla="*/ 2592 h 2964"/>
              <a:gd name="T12" fmla="*/ 659 w 2778"/>
              <a:gd name="T13" fmla="*/ 2130 h 2964"/>
              <a:gd name="T14" fmla="*/ 659 w 2778"/>
              <a:gd name="T15" fmla="*/ 2130 h 2964"/>
              <a:gd name="T16" fmla="*/ 659 w 2778"/>
              <a:gd name="T17" fmla="*/ 1297 h 2964"/>
              <a:gd name="T18" fmla="*/ 752 w 2778"/>
              <a:gd name="T19" fmla="*/ 2223 h 2964"/>
              <a:gd name="T20" fmla="*/ 752 w 2778"/>
              <a:gd name="T21" fmla="*/ 2130 h 2964"/>
              <a:gd name="T22" fmla="*/ 1053 w 2778"/>
              <a:gd name="T23" fmla="*/ 1667 h 2964"/>
              <a:gd name="T24" fmla="*/ 1053 w 2778"/>
              <a:gd name="T25" fmla="*/ 1667 h 2964"/>
              <a:gd name="T26" fmla="*/ 1435 w 2778"/>
              <a:gd name="T27" fmla="*/ 2223 h 2964"/>
              <a:gd name="T28" fmla="*/ 1146 w 2778"/>
              <a:gd name="T29" fmla="*/ 1760 h 2964"/>
              <a:gd name="T30" fmla="*/ 1146 w 2778"/>
              <a:gd name="T31" fmla="*/ 1667 h 2964"/>
              <a:gd name="T32" fmla="*/ 1956 w 2778"/>
              <a:gd name="T33" fmla="*/ 602 h 2964"/>
              <a:gd name="T34" fmla="*/ 1956 w 2778"/>
              <a:gd name="T35" fmla="*/ 602 h 2964"/>
              <a:gd name="T36" fmla="*/ 1956 w 2778"/>
              <a:gd name="T37" fmla="*/ 972 h 2964"/>
              <a:gd name="T38" fmla="*/ 2165 w 2778"/>
              <a:gd name="T39" fmla="*/ 1204 h 2964"/>
              <a:gd name="T40" fmla="*/ 2165 w 2778"/>
              <a:gd name="T41" fmla="*/ 1297 h 2964"/>
              <a:gd name="T42" fmla="*/ 1956 w 2778"/>
              <a:gd name="T43" fmla="*/ 1528 h 2964"/>
              <a:gd name="T44" fmla="*/ 1956 w 2778"/>
              <a:gd name="T45" fmla="*/ 1528 h 2964"/>
              <a:gd name="T46" fmla="*/ 1956 w 2778"/>
              <a:gd name="T47" fmla="*/ 1899 h 2964"/>
              <a:gd name="T48" fmla="*/ 2165 w 2778"/>
              <a:gd name="T49" fmla="*/ 2130 h 2964"/>
              <a:gd name="T50" fmla="*/ 2165 w 2778"/>
              <a:gd name="T51" fmla="*/ 2223 h 2964"/>
              <a:gd name="T52" fmla="*/ 1863 w 2778"/>
              <a:gd name="T53" fmla="*/ 2361 h 2964"/>
              <a:gd name="T54" fmla="*/ 1863 w 2778"/>
              <a:gd name="T55" fmla="*/ 2361 h 2964"/>
              <a:gd name="T56" fmla="*/ 1863 w 2778"/>
              <a:gd name="T57" fmla="*/ 1991 h 2964"/>
              <a:gd name="T58" fmla="*/ 1759 w 2778"/>
              <a:gd name="T59" fmla="*/ 1760 h 2964"/>
              <a:gd name="T60" fmla="*/ 1759 w 2778"/>
              <a:gd name="T61" fmla="*/ 1667 h 2964"/>
              <a:gd name="T62" fmla="*/ 1863 w 2778"/>
              <a:gd name="T63" fmla="*/ 1436 h 2964"/>
              <a:gd name="T64" fmla="*/ 1863 w 2778"/>
              <a:gd name="T65" fmla="*/ 1436 h 2964"/>
              <a:gd name="T66" fmla="*/ 1863 w 2778"/>
              <a:gd name="T67" fmla="*/ 1065 h 2964"/>
              <a:gd name="T68" fmla="*/ 1667 w 2778"/>
              <a:gd name="T69" fmla="*/ 833 h 2964"/>
              <a:gd name="T70" fmla="*/ 1667 w 2778"/>
              <a:gd name="T71" fmla="*/ 741 h 2964"/>
              <a:gd name="T72" fmla="*/ 2176 w 2778"/>
              <a:gd name="T73" fmla="*/ 2824 h 2964"/>
              <a:gd name="T74" fmla="*/ 2176 w 2778"/>
              <a:gd name="T75" fmla="*/ 2824 h 2964"/>
              <a:gd name="T76" fmla="*/ 2453 w 2778"/>
              <a:gd name="T77" fmla="*/ 2223 h 2964"/>
              <a:gd name="T78" fmla="*/ 2256 w 2778"/>
              <a:gd name="T79" fmla="*/ 1991 h 2964"/>
              <a:gd name="T80" fmla="*/ 2256 w 2778"/>
              <a:gd name="T81" fmla="*/ 1899 h 2964"/>
              <a:gd name="T82" fmla="*/ 2453 w 2778"/>
              <a:gd name="T83" fmla="*/ 1667 h 2964"/>
              <a:gd name="T84" fmla="*/ 2453 w 2778"/>
              <a:gd name="T85" fmla="*/ 1667 h 2964"/>
              <a:gd name="T86" fmla="*/ 2453 w 2778"/>
              <a:gd name="T87" fmla="*/ 1297 h 2964"/>
              <a:gd name="T88" fmla="*/ 2256 w 2778"/>
              <a:gd name="T89" fmla="*/ 1065 h 2964"/>
              <a:gd name="T90" fmla="*/ 2256 w 2778"/>
              <a:gd name="T91" fmla="*/ 972 h 2964"/>
              <a:gd name="T92" fmla="*/ 2453 w 2778"/>
              <a:gd name="T93" fmla="*/ 741 h 2964"/>
              <a:gd name="T94" fmla="*/ 2453 w 2778"/>
              <a:gd name="T95" fmla="*/ 74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8" h="2964">
                <a:moveTo>
                  <a:pt x="1435" y="475"/>
                </a:moveTo>
                <a:lnTo>
                  <a:pt x="1806" y="313"/>
                </a:lnTo>
                <a:lnTo>
                  <a:pt x="1806" y="139"/>
                </a:lnTo>
                <a:lnTo>
                  <a:pt x="648" y="139"/>
                </a:lnTo>
                <a:lnTo>
                  <a:pt x="648" y="1065"/>
                </a:lnTo>
                <a:lnTo>
                  <a:pt x="1435" y="1065"/>
                </a:lnTo>
                <a:lnTo>
                  <a:pt x="1435" y="475"/>
                </a:lnTo>
                <a:close/>
                <a:moveTo>
                  <a:pt x="2638" y="2824"/>
                </a:moveTo>
                <a:lnTo>
                  <a:pt x="2638" y="0"/>
                </a:lnTo>
                <a:lnTo>
                  <a:pt x="1481" y="509"/>
                </a:lnTo>
                <a:lnTo>
                  <a:pt x="1481" y="1065"/>
                </a:lnTo>
                <a:lnTo>
                  <a:pt x="1667" y="1065"/>
                </a:lnTo>
                <a:lnTo>
                  <a:pt x="1667" y="2592"/>
                </a:lnTo>
                <a:lnTo>
                  <a:pt x="1620" y="2592"/>
                </a:lnTo>
                <a:lnTo>
                  <a:pt x="1620" y="1111"/>
                </a:lnTo>
                <a:lnTo>
                  <a:pt x="185" y="1111"/>
                </a:lnTo>
                <a:lnTo>
                  <a:pt x="185" y="2824"/>
                </a:lnTo>
                <a:lnTo>
                  <a:pt x="0" y="2824"/>
                </a:lnTo>
                <a:lnTo>
                  <a:pt x="0" y="2963"/>
                </a:lnTo>
                <a:lnTo>
                  <a:pt x="2777" y="2963"/>
                </a:lnTo>
                <a:lnTo>
                  <a:pt x="2777" y="2824"/>
                </a:lnTo>
                <a:lnTo>
                  <a:pt x="2638" y="2824"/>
                </a:lnTo>
                <a:close/>
                <a:moveTo>
                  <a:pt x="659" y="2592"/>
                </a:moveTo>
                <a:lnTo>
                  <a:pt x="370" y="2592"/>
                </a:lnTo>
                <a:lnTo>
                  <a:pt x="370" y="2223"/>
                </a:lnTo>
                <a:lnTo>
                  <a:pt x="659" y="2223"/>
                </a:lnTo>
                <a:lnTo>
                  <a:pt x="659" y="2592"/>
                </a:lnTo>
                <a:close/>
                <a:moveTo>
                  <a:pt x="659" y="2130"/>
                </a:moveTo>
                <a:lnTo>
                  <a:pt x="370" y="2130"/>
                </a:lnTo>
                <a:lnTo>
                  <a:pt x="370" y="1760"/>
                </a:lnTo>
                <a:lnTo>
                  <a:pt x="659" y="1760"/>
                </a:lnTo>
                <a:lnTo>
                  <a:pt x="659" y="2130"/>
                </a:lnTo>
                <a:close/>
                <a:moveTo>
                  <a:pt x="659" y="1667"/>
                </a:moveTo>
                <a:lnTo>
                  <a:pt x="370" y="1667"/>
                </a:lnTo>
                <a:lnTo>
                  <a:pt x="370" y="1297"/>
                </a:lnTo>
                <a:lnTo>
                  <a:pt x="659" y="1297"/>
                </a:lnTo>
                <a:lnTo>
                  <a:pt x="659" y="1667"/>
                </a:lnTo>
                <a:close/>
                <a:moveTo>
                  <a:pt x="1053" y="2592"/>
                </a:moveTo>
                <a:lnTo>
                  <a:pt x="752" y="2592"/>
                </a:lnTo>
                <a:lnTo>
                  <a:pt x="752" y="2223"/>
                </a:lnTo>
                <a:lnTo>
                  <a:pt x="1053" y="2223"/>
                </a:lnTo>
                <a:lnTo>
                  <a:pt x="1053" y="2592"/>
                </a:lnTo>
                <a:close/>
                <a:moveTo>
                  <a:pt x="1053" y="2130"/>
                </a:moveTo>
                <a:lnTo>
                  <a:pt x="752" y="2130"/>
                </a:lnTo>
                <a:lnTo>
                  <a:pt x="752" y="1760"/>
                </a:lnTo>
                <a:lnTo>
                  <a:pt x="1053" y="1760"/>
                </a:lnTo>
                <a:lnTo>
                  <a:pt x="1053" y="2130"/>
                </a:lnTo>
                <a:close/>
                <a:moveTo>
                  <a:pt x="1053" y="1667"/>
                </a:moveTo>
                <a:lnTo>
                  <a:pt x="752" y="1667"/>
                </a:lnTo>
                <a:lnTo>
                  <a:pt x="752" y="1297"/>
                </a:lnTo>
                <a:lnTo>
                  <a:pt x="1053" y="1297"/>
                </a:lnTo>
                <a:lnTo>
                  <a:pt x="1053" y="1667"/>
                </a:lnTo>
                <a:close/>
                <a:moveTo>
                  <a:pt x="1435" y="2592"/>
                </a:moveTo>
                <a:lnTo>
                  <a:pt x="1146" y="2592"/>
                </a:lnTo>
                <a:lnTo>
                  <a:pt x="1146" y="2223"/>
                </a:lnTo>
                <a:lnTo>
                  <a:pt x="1435" y="2223"/>
                </a:lnTo>
                <a:lnTo>
                  <a:pt x="1435" y="2592"/>
                </a:lnTo>
                <a:close/>
                <a:moveTo>
                  <a:pt x="1435" y="2130"/>
                </a:moveTo>
                <a:lnTo>
                  <a:pt x="1146" y="2130"/>
                </a:lnTo>
                <a:lnTo>
                  <a:pt x="1146" y="1760"/>
                </a:lnTo>
                <a:lnTo>
                  <a:pt x="1435" y="1760"/>
                </a:lnTo>
                <a:lnTo>
                  <a:pt x="1435" y="2130"/>
                </a:lnTo>
                <a:close/>
                <a:moveTo>
                  <a:pt x="1435" y="1667"/>
                </a:moveTo>
                <a:lnTo>
                  <a:pt x="1146" y="1667"/>
                </a:lnTo>
                <a:lnTo>
                  <a:pt x="1146" y="1297"/>
                </a:lnTo>
                <a:lnTo>
                  <a:pt x="1435" y="1297"/>
                </a:lnTo>
                <a:lnTo>
                  <a:pt x="1435" y="1667"/>
                </a:lnTo>
                <a:close/>
                <a:moveTo>
                  <a:pt x="1956" y="602"/>
                </a:moveTo>
                <a:lnTo>
                  <a:pt x="2165" y="602"/>
                </a:lnTo>
                <a:lnTo>
                  <a:pt x="2165" y="741"/>
                </a:lnTo>
                <a:lnTo>
                  <a:pt x="1956" y="741"/>
                </a:lnTo>
                <a:lnTo>
                  <a:pt x="1956" y="602"/>
                </a:lnTo>
                <a:close/>
                <a:moveTo>
                  <a:pt x="1956" y="833"/>
                </a:moveTo>
                <a:lnTo>
                  <a:pt x="2165" y="833"/>
                </a:lnTo>
                <a:lnTo>
                  <a:pt x="2165" y="972"/>
                </a:lnTo>
                <a:lnTo>
                  <a:pt x="1956" y="972"/>
                </a:lnTo>
                <a:lnTo>
                  <a:pt x="1956" y="833"/>
                </a:lnTo>
                <a:close/>
                <a:moveTo>
                  <a:pt x="1956" y="1065"/>
                </a:moveTo>
                <a:lnTo>
                  <a:pt x="2165" y="1065"/>
                </a:lnTo>
                <a:lnTo>
                  <a:pt x="2165" y="1204"/>
                </a:lnTo>
                <a:lnTo>
                  <a:pt x="1956" y="1204"/>
                </a:lnTo>
                <a:lnTo>
                  <a:pt x="1956" y="1065"/>
                </a:lnTo>
                <a:close/>
                <a:moveTo>
                  <a:pt x="1956" y="1297"/>
                </a:moveTo>
                <a:lnTo>
                  <a:pt x="2165" y="1297"/>
                </a:lnTo>
                <a:lnTo>
                  <a:pt x="2165" y="1436"/>
                </a:lnTo>
                <a:lnTo>
                  <a:pt x="1956" y="1436"/>
                </a:lnTo>
                <a:lnTo>
                  <a:pt x="1956" y="1297"/>
                </a:lnTo>
                <a:close/>
                <a:moveTo>
                  <a:pt x="1956" y="1528"/>
                </a:moveTo>
                <a:lnTo>
                  <a:pt x="2165" y="1528"/>
                </a:lnTo>
                <a:lnTo>
                  <a:pt x="2165" y="1667"/>
                </a:lnTo>
                <a:lnTo>
                  <a:pt x="1956" y="1667"/>
                </a:lnTo>
                <a:lnTo>
                  <a:pt x="1956" y="1528"/>
                </a:lnTo>
                <a:close/>
                <a:moveTo>
                  <a:pt x="1956" y="1760"/>
                </a:moveTo>
                <a:lnTo>
                  <a:pt x="2165" y="1760"/>
                </a:lnTo>
                <a:lnTo>
                  <a:pt x="2165" y="1899"/>
                </a:lnTo>
                <a:lnTo>
                  <a:pt x="1956" y="1899"/>
                </a:lnTo>
                <a:lnTo>
                  <a:pt x="1956" y="1760"/>
                </a:lnTo>
                <a:close/>
                <a:moveTo>
                  <a:pt x="1956" y="1991"/>
                </a:moveTo>
                <a:lnTo>
                  <a:pt x="2165" y="1991"/>
                </a:lnTo>
                <a:lnTo>
                  <a:pt x="2165" y="2130"/>
                </a:lnTo>
                <a:lnTo>
                  <a:pt x="1956" y="2130"/>
                </a:lnTo>
                <a:lnTo>
                  <a:pt x="1956" y="1991"/>
                </a:lnTo>
                <a:close/>
                <a:moveTo>
                  <a:pt x="1956" y="2223"/>
                </a:moveTo>
                <a:lnTo>
                  <a:pt x="2165" y="2223"/>
                </a:lnTo>
                <a:lnTo>
                  <a:pt x="2165" y="2361"/>
                </a:lnTo>
                <a:lnTo>
                  <a:pt x="1956" y="2361"/>
                </a:lnTo>
                <a:lnTo>
                  <a:pt x="1956" y="2223"/>
                </a:lnTo>
                <a:close/>
                <a:moveTo>
                  <a:pt x="1863" y="2361"/>
                </a:moveTo>
                <a:lnTo>
                  <a:pt x="1759" y="2361"/>
                </a:lnTo>
                <a:lnTo>
                  <a:pt x="1759" y="2223"/>
                </a:lnTo>
                <a:lnTo>
                  <a:pt x="1863" y="2223"/>
                </a:lnTo>
                <a:lnTo>
                  <a:pt x="1863" y="2361"/>
                </a:lnTo>
                <a:close/>
                <a:moveTo>
                  <a:pt x="1863" y="2130"/>
                </a:moveTo>
                <a:lnTo>
                  <a:pt x="1759" y="2130"/>
                </a:lnTo>
                <a:lnTo>
                  <a:pt x="1759" y="1991"/>
                </a:lnTo>
                <a:lnTo>
                  <a:pt x="1863" y="1991"/>
                </a:lnTo>
                <a:lnTo>
                  <a:pt x="1863" y="2130"/>
                </a:lnTo>
                <a:close/>
                <a:moveTo>
                  <a:pt x="1863" y="1899"/>
                </a:moveTo>
                <a:lnTo>
                  <a:pt x="1759" y="1899"/>
                </a:lnTo>
                <a:lnTo>
                  <a:pt x="1759" y="1760"/>
                </a:lnTo>
                <a:lnTo>
                  <a:pt x="1863" y="1760"/>
                </a:lnTo>
                <a:lnTo>
                  <a:pt x="1863" y="1899"/>
                </a:lnTo>
                <a:close/>
                <a:moveTo>
                  <a:pt x="1863" y="1667"/>
                </a:moveTo>
                <a:lnTo>
                  <a:pt x="1759" y="1667"/>
                </a:lnTo>
                <a:lnTo>
                  <a:pt x="1759" y="1528"/>
                </a:lnTo>
                <a:lnTo>
                  <a:pt x="1863" y="1528"/>
                </a:lnTo>
                <a:lnTo>
                  <a:pt x="1863" y="1667"/>
                </a:lnTo>
                <a:close/>
                <a:moveTo>
                  <a:pt x="1863" y="1436"/>
                </a:moveTo>
                <a:lnTo>
                  <a:pt x="1759" y="1436"/>
                </a:lnTo>
                <a:lnTo>
                  <a:pt x="1759" y="1297"/>
                </a:lnTo>
                <a:lnTo>
                  <a:pt x="1863" y="1297"/>
                </a:lnTo>
                <a:lnTo>
                  <a:pt x="1863" y="1436"/>
                </a:lnTo>
                <a:close/>
                <a:moveTo>
                  <a:pt x="1863" y="1204"/>
                </a:moveTo>
                <a:lnTo>
                  <a:pt x="1759" y="1204"/>
                </a:lnTo>
                <a:lnTo>
                  <a:pt x="1759" y="1065"/>
                </a:lnTo>
                <a:lnTo>
                  <a:pt x="1863" y="1065"/>
                </a:lnTo>
                <a:lnTo>
                  <a:pt x="1863" y="1204"/>
                </a:lnTo>
                <a:close/>
                <a:moveTo>
                  <a:pt x="1863" y="972"/>
                </a:moveTo>
                <a:lnTo>
                  <a:pt x="1667" y="972"/>
                </a:lnTo>
                <a:lnTo>
                  <a:pt x="1667" y="833"/>
                </a:lnTo>
                <a:lnTo>
                  <a:pt x="1863" y="833"/>
                </a:lnTo>
                <a:lnTo>
                  <a:pt x="1863" y="972"/>
                </a:lnTo>
                <a:close/>
                <a:moveTo>
                  <a:pt x="1863" y="741"/>
                </a:moveTo>
                <a:lnTo>
                  <a:pt x="1667" y="741"/>
                </a:lnTo>
                <a:lnTo>
                  <a:pt x="1667" y="602"/>
                </a:lnTo>
                <a:lnTo>
                  <a:pt x="1863" y="602"/>
                </a:lnTo>
                <a:lnTo>
                  <a:pt x="1863" y="741"/>
                </a:lnTo>
                <a:close/>
                <a:moveTo>
                  <a:pt x="2176" y="2824"/>
                </a:moveTo>
                <a:lnTo>
                  <a:pt x="1945" y="2824"/>
                </a:lnTo>
                <a:lnTo>
                  <a:pt x="1945" y="2592"/>
                </a:lnTo>
                <a:lnTo>
                  <a:pt x="2176" y="2592"/>
                </a:lnTo>
                <a:lnTo>
                  <a:pt x="2176" y="2824"/>
                </a:lnTo>
                <a:close/>
                <a:moveTo>
                  <a:pt x="2453" y="2361"/>
                </a:moveTo>
                <a:lnTo>
                  <a:pt x="2256" y="2361"/>
                </a:lnTo>
                <a:lnTo>
                  <a:pt x="2256" y="2223"/>
                </a:lnTo>
                <a:lnTo>
                  <a:pt x="2453" y="2223"/>
                </a:lnTo>
                <a:lnTo>
                  <a:pt x="2453" y="2361"/>
                </a:lnTo>
                <a:close/>
                <a:moveTo>
                  <a:pt x="2453" y="2130"/>
                </a:moveTo>
                <a:lnTo>
                  <a:pt x="2256" y="2130"/>
                </a:lnTo>
                <a:lnTo>
                  <a:pt x="2256" y="1991"/>
                </a:lnTo>
                <a:lnTo>
                  <a:pt x="2453" y="1991"/>
                </a:lnTo>
                <a:lnTo>
                  <a:pt x="2453" y="2130"/>
                </a:lnTo>
                <a:close/>
                <a:moveTo>
                  <a:pt x="2453" y="1899"/>
                </a:moveTo>
                <a:lnTo>
                  <a:pt x="2256" y="1899"/>
                </a:lnTo>
                <a:lnTo>
                  <a:pt x="2256" y="1760"/>
                </a:lnTo>
                <a:lnTo>
                  <a:pt x="2453" y="1760"/>
                </a:lnTo>
                <a:lnTo>
                  <a:pt x="2453" y="1899"/>
                </a:lnTo>
                <a:close/>
                <a:moveTo>
                  <a:pt x="2453" y="1667"/>
                </a:moveTo>
                <a:lnTo>
                  <a:pt x="2256" y="1667"/>
                </a:lnTo>
                <a:lnTo>
                  <a:pt x="2256" y="1528"/>
                </a:lnTo>
                <a:lnTo>
                  <a:pt x="2453" y="1528"/>
                </a:lnTo>
                <a:lnTo>
                  <a:pt x="2453" y="1667"/>
                </a:lnTo>
                <a:close/>
                <a:moveTo>
                  <a:pt x="2453" y="1436"/>
                </a:moveTo>
                <a:lnTo>
                  <a:pt x="2256" y="1436"/>
                </a:lnTo>
                <a:lnTo>
                  <a:pt x="2256" y="1297"/>
                </a:lnTo>
                <a:lnTo>
                  <a:pt x="2453" y="1297"/>
                </a:lnTo>
                <a:lnTo>
                  <a:pt x="2453" y="1436"/>
                </a:lnTo>
                <a:close/>
                <a:moveTo>
                  <a:pt x="2453" y="1204"/>
                </a:moveTo>
                <a:lnTo>
                  <a:pt x="2256" y="1204"/>
                </a:lnTo>
                <a:lnTo>
                  <a:pt x="2256" y="1065"/>
                </a:lnTo>
                <a:lnTo>
                  <a:pt x="2453" y="1065"/>
                </a:lnTo>
                <a:lnTo>
                  <a:pt x="2453" y="1204"/>
                </a:lnTo>
                <a:close/>
                <a:moveTo>
                  <a:pt x="2453" y="972"/>
                </a:moveTo>
                <a:lnTo>
                  <a:pt x="2256" y="972"/>
                </a:lnTo>
                <a:lnTo>
                  <a:pt x="2256" y="833"/>
                </a:lnTo>
                <a:lnTo>
                  <a:pt x="2453" y="833"/>
                </a:lnTo>
                <a:lnTo>
                  <a:pt x="2453" y="972"/>
                </a:lnTo>
                <a:close/>
                <a:moveTo>
                  <a:pt x="2453" y="741"/>
                </a:moveTo>
                <a:lnTo>
                  <a:pt x="2256" y="741"/>
                </a:lnTo>
                <a:lnTo>
                  <a:pt x="2256" y="602"/>
                </a:lnTo>
                <a:lnTo>
                  <a:pt x="2453" y="602"/>
                </a:lnTo>
                <a:lnTo>
                  <a:pt x="2453" y="741"/>
                </a:lnTo>
                <a:close/>
              </a:path>
            </a:pathLst>
          </a:custGeom>
          <a:solidFill>
            <a:schemeClr val="tx1">
              <a:lumMod val="75000"/>
            </a:schemeClr>
          </a:solidFill>
          <a:ln>
            <a:noFill/>
          </a:ln>
          <a:effectLst/>
          <a:extLst/>
        </p:spPr>
        <p:txBody>
          <a:bodyPr wrap="none" anchor="ctr"/>
          <a:lstStyle/>
          <a:p>
            <a:pPr>
              <a:defRPr/>
            </a:pPr>
            <a:endParaRPr lang="en-US" dirty="0">
              <a:solidFill>
                <a:srgbClr val="58595B"/>
              </a:solidFill>
              <a:latin typeface="Calibri"/>
            </a:endParaRPr>
          </a:p>
        </p:txBody>
      </p:sp>
      <p:sp>
        <p:nvSpPr>
          <p:cNvPr id="25" name="Parallelogram 24"/>
          <p:cNvSpPr/>
          <p:nvPr/>
        </p:nvSpPr>
        <p:spPr>
          <a:xfrm>
            <a:off x="2617805" y="5700434"/>
            <a:ext cx="1065046" cy="318229"/>
          </a:xfrm>
          <a:prstGeom prst="parallelogram">
            <a:avLst>
              <a:gd name="adj" fmla="val 34763"/>
            </a:avLst>
          </a:prstGeom>
          <a:solidFill>
            <a:schemeClr val="accent1">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DIPC </a:t>
            </a:r>
            <a:br>
              <a:rPr lang="en-US" sz="900" b="1" dirty="0">
                <a:solidFill>
                  <a:srgbClr val="FFFFFF"/>
                </a:solidFill>
                <a:latin typeface="Calibri"/>
              </a:rPr>
            </a:br>
            <a:r>
              <a:rPr lang="en-US" sz="900" b="1" dirty="0">
                <a:solidFill>
                  <a:srgbClr val="FFFFFF"/>
                </a:solidFill>
                <a:latin typeface="Calibri"/>
              </a:rPr>
              <a:t>Remote Agent</a:t>
            </a:r>
          </a:p>
        </p:txBody>
      </p:sp>
      <p:cxnSp>
        <p:nvCxnSpPr>
          <p:cNvPr id="27" name="Connector: Curved 111"/>
          <p:cNvCxnSpPr>
            <a:stCxn id="53" idx="2"/>
            <a:endCxn id="25" idx="0"/>
          </p:cNvCxnSpPr>
          <p:nvPr/>
        </p:nvCxnSpPr>
        <p:spPr>
          <a:xfrm rot="5400000">
            <a:off x="2706271" y="4973468"/>
            <a:ext cx="1171023" cy="282906"/>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36" name="Picture 10" descr="http://www.outsystems.com/forgeCore/_image.aspx/A28atdGCIn2i_ZW11S_0KWgJm3iqRyfU-Q==/Oracle%20DB.png"/>
          <p:cNvPicPr>
            <a:picLocks noChangeAspect="1" noChangeArrowheads="1"/>
          </p:cNvPicPr>
          <p:nvPr/>
        </p:nvPicPr>
        <p:blipFill>
          <a:blip r:embed="rId4" cstate="screen">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22908" y="5500034"/>
            <a:ext cx="545487" cy="545487"/>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Curved 111"/>
          <p:cNvCxnSpPr>
            <a:stCxn id="36" idx="1"/>
            <a:endCxn id="25" idx="2"/>
          </p:cNvCxnSpPr>
          <p:nvPr/>
        </p:nvCxnSpPr>
        <p:spPr>
          <a:xfrm rot="10800000" flipV="1">
            <a:off x="3627540" y="5772777"/>
            <a:ext cx="295369" cy="86771"/>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1000" y="4928483"/>
            <a:ext cx="6172200" cy="0"/>
          </a:xfrm>
          <a:prstGeom prst="line">
            <a:avLst/>
          </a:prstGeom>
          <a:ln w="19050">
            <a:solidFill>
              <a:schemeClr val="tx1"/>
            </a:solidFill>
            <a:prstDash val="dash"/>
            <a:miter lim="800000"/>
          </a:ln>
        </p:spPr>
        <p:style>
          <a:lnRef idx="1">
            <a:schemeClr val="accent1"/>
          </a:lnRef>
          <a:fillRef idx="0">
            <a:schemeClr val="accent1"/>
          </a:fillRef>
          <a:effectRef idx="0">
            <a:schemeClr val="accent1"/>
          </a:effectRef>
          <a:fontRef idx="minor">
            <a:schemeClr val="tx1"/>
          </a:fontRef>
        </p:style>
      </p:cxnSp>
      <p:sp>
        <p:nvSpPr>
          <p:cNvPr id="38" name="Parallelogram 37"/>
          <p:cNvSpPr/>
          <p:nvPr/>
        </p:nvSpPr>
        <p:spPr>
          <a:xfrm>
            <a:off x="4754443" y="2957705"/>
            <a:ext cx="751075" cy="373491"/>
          </a:xfrm>
          <a:prstGeom prst="parallelogram">
            <a:avLst>
              <a:gd name="adj" fmla="val 34763"/>
            </a:avLst>
          </a:prstGeom>
          <a:solidFill>
            <a:schemeClr val="accent1">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DIPC Agent</a:t>
            </a:r>
          </a:p>
        </p:txBody>
      </p:sp>
    </p:spTree>
    <p:extLst>
      <p:ext uri="{BB962C8B-B14F-4D97-AF65-F5344CB8AC3E}">
        <p14:creationId xmlns:p14="http://schemas.microsoft.com/office/powerpoint/2010/main" val="16609724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74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arallelogram 87"/>
          <p:cNvSpPr/>
          <p:nvPr/>
        </p:nvSpPr>
        <p:spPr>
          <a:xfrm>
            <a:off x="6439629" y="1507136"/>
            <a:ext cx="6666771" cy="2026921"/>
          </a:xfrm>
          <a:prstGeom prst="parallelogram">
            <a:avLst>
              <a:gd name="adj" fmla="val 34763"/>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nSpc>
                <a:spcPct val="90000"/>
              </a:lnSpc>
            </a:pPr>
            <a:r>
              <a:rPr lang="en-US" sz="1600" b="1">
                <a:solidFill>
                  <a:srgbClr val="46575E">
                    <a:lumMod val="75000"/>
                  </a:srgbClr>
                </a:solidFill>
              </a:rPr>
              <a:t>Example #1: </a:t>
            </a:r>
            <a:r>
              <a:rPr lang="en-US" sz="1600" b="1" u="sng">
                <a:solidFill>
                  <a:srgbClr val="5F5F5F">
                    <a:lumMod val="50000"/>
                  </a:srgbClr>
                </a:solidFill>
              </a:rPr>
              <a:t>On Premise</a:t>
            </a:r>
            <a:r>
              <a:rPr lang="en-US" sz="1600" b="1">
                <a:solidFill>
                  <a:srgbClr val="5F5F5F">
                    <a:lumMod val="50000"/>
                  </a:srgbClr>
                </a:solidFill>
              </a:rPr>
              <a:t> </a:t>
            </a:r>
            <a:r>
              <a:rPr lang="en-US" sz="1600" b="1">
                <a:solidFill>
                  <a:srgbClr val="46575E">
                    <a:lumMod val="75000"/>
                  </a:srgbClr>
                </a:solidFill>
              </a:rPr>
              <a:t>Integration</a:t>
            </a:r>
          </a:p>
        </p:txBody>
      </p:sp>
      <p:sp>
        <p:nvSpPr>
          <p:cNvPr id="89" name="Parallelogram 88"/>
          <p:cNvSpPr/>
          <p:nvPr/>
        </p:nvSpPr>
        <p:spPr>
          <a:xfrm>
            <a:off x="6439629" y="3562533"/>
            <a:ext cx="6666771" cy="2026921"/>
          </a:xfrm>
          <a:prstGeom prst="parallelogram">
            <a:avLst>
              <a:gd name="adj" fmla="val 34763"/>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600" b="1">
                <a:solidFill>
                  <a:srgbClr val="46575E">
                    <a:lumMod val="75000"/>
                  </a:srgbClr>
                </a:solidFill>
              </a:rPr>
              <a:t>Example #2: </a:t>
            </a:r>
            <a:r>
              <a:rPr lang="en-US" sz="1600" b="1" u="sng">
                <a:solidFill>
                  <a:srgbClr val="FF0000"/>
                </a:solidFill>
              </a:rPr>
              <a:t>Oracle Cloud</a:t>
            </a:r>
            <a:r>
              <a:rPr lang="en-US" sz="1600" b="1">
                <a:solidFill>
                  <a:srgbClr val="FF0000"/>
                </a:solidFill>
              </a:rPr>
              <a:t> </a:t>
            </a:r>
            <a:r>
              <a:rPr lang="en-US" sz="1600" b="1">
                <a:solidFill>
                  <a:srgbClr val="46575E">
                    <a:lumMod val="75000"/>
                  </a:srgbClr>
                </a:solidFill>
              </a:rPr>
              <a:t>Integration</a:t>
            </a:r>
          </a:p>
        </p:txBody>
      </p:sp>
      <p:pic>
        <p:nvPicPr>
          <p:cNvPr id="5" name="Picture 4"/>
          <p:cNvPicPr>
            <a:picLocks noChangeAspect="1"/>
          </p:cNvPicPr>
          <p:nvPr/>
        </p:nvPicPr>
        <p:blipFill>
          <a:blip r:embed="rId3"/>
          <a:stretch>
            <a:fillRect/>
          </a:stretch>
        </p:blipFill>
        <p:spPr>
          <a:xfrm>
            <a:off x="6946152" y="4204016"/>
            <a:ext cx="5053420" cy="1143000"/>
          </a:xfrm>
          <a:prstGeom prst="rect">
            <a:avLst/>
          </a:prstGeom>
        </p:spPr>
      </p:pic>
      <p:pic>
        <p:nvPicPr>
          <p:cNvPr id="6" name="Picture 5"/>
          <p:cNvPicPr>
            <a:picLocks noChangeAspect="1"/>
          </p:cNvPicPr>
          <p:nvPr/>
        </p:nvPicPr>
        <p:blipFill>
          <a:blip r:embed="rId4"/>
          <a:stretch>
            <a:fillRect/>
          </a:stretch>
        </p:blipFill>
        <p:spPr>
          <a:xfrm>
            <a:off x="6946152" y="2192936"/>
            <a:ext cx="5142024" cy="1143000"/>
          </a:xfrm>
          <a:prstGeom prst="rect">
            <a:avLst/>
          </a:prstGeom>
        </p:spPr>
      </p:pic>
      <p:sp>
        <p:nvSpPr>
          <p:cNvPr id="52" name="Flowchart: Alternate Process 51"/>
          <p:cNvSpPr/>
          <p:nvPr/>
        </p:nvSpPr>
        <p:spPr>
          <a:xfrm>
            <a:off x="3195039" y="1490239"/>
            <a:ext cx="2595691" cy="2063915"/>
          </a:xfrm>
          <a:prstGeom prst="flowChartAlternateProcess">
            <a:avLst/>
          </a:prstGeom>
          <a:solidFill>
            <a:schemeClr val="bg1"/>
          </a:solidFill>
          <a:ln w="19050">
            <a:solidFill>
              <a:schemeClr val="tx1">
                <a:lumMod val="5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algn="ctr">
              <a:lnSpc>
                <a:spcPct val="90000"/>
              </a:lnSpc>
            </a:pPr>
            <a:endParaRPr lang="en-US" sz="1000" i="1" dirty="0">
              <a:solidFill>
                <a:srgbClr val="5F5F5F">
                  <a:lumMod val="50000"/>
                </a:srgbClr>
              </a:solidFill>
            </a:endParaRPr>
          </a:p>
        </p:txBody>
      </p:sp>
      <p:sp>
        <p:nvSpPr>
          <p:cNvPr id="183" name="Flowchart: Alternate Process 182"/>
          <p:cNvSpPr/>
          <p:nvPr/>
        </p:nvSpPr>
        <p:spPr>
          <a:xfrm>
            <a:off x="718609" y="2705946"/>
            <a:ext cx="2064067" cy="112675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algn="ctr">
              <a:lnSpc>
                <a:spcPct val="90000"/>
              </a:lnSpc>
            </a:pPr>
            <a:r>
              <a:rPr lang="en-US">
                <a:solidFill>
                  <a:srgbClr val="5F5F5F">
                    <a:lumMod val="50000"/>
                  </a:srgbClr>
                </a:solidFill>
              </a:rPr>
              <a:t>SaaS / PaaS / DaaS</a:t>
            </a:r>
          </a:p>
        </p:txBody>
      </p:sp>
      <p:sp>
        <p:nvSpPr>
          <p:cNvPr id="91" name="Flowchart: Alternate Process 90"/>
          <p:cNvSpPr/>
          <p:nvPr/>
        </p:nvSpPr>
        <p:spPr>
          <a:xfrm>
            <a:off x="718609" y="1490240"/>
            <a:ext cx="2060516" cy="112675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a:solidFill>
                  <a:srgbClr val="5F5F5F">
                    <a:lumMod val="50000"/>
                  </a:srgbClr>
                </a:solidFill>
              </a:rPr>
              <a:t>Customer Site</a:t>
            </a:r>
          </a:p>
        </p:txBody>
      </p:sp>
      <p:grpSp>
        <p:nvGrpSpPr>
          <p:cNvPr id="170" name="Group 169"/>
          <p:cNvGrpSpPr/>
          <p:nvPr/>
        </p:nvGrpSpPr>
        <p:grpSpPr>
          <a:xfrm>
            <a:off x="1099609" y="1807370"/>
            <a:ext cx="1225805" cy="696772"/>
            <a:chOff x="965754" y="2442864"/>
            <a:chExt cx="1524001" cy="866273"/>
          </a:xfrm>
        </p:grpSpPr>
        <p:pic>
          <p:nvPicPr>
            <p:cNvPr id="92" name="Picture 91"/>
            <p:cNvPicPr>
              <a:picLocks noChangeAspect="1"/>
            </p:cNvPicPr>
            <p:nvPr/>
          </p:nvPicPr>
          <p:blipFill rotWithShape="1">
            <a:blip r:embed="rId5">
              <a:biLevel thresh="75000"/>
              <a:extLst>
                <a:ext uri="{BEBA8EAE-BF5A-486C-A8C5-ECC9F3942E4B}">
                  <a14:imgProps xmlns:a14="http://schemas.microsoft.com/office/drawing/2010/main">
                    <a14:imgLayer r:embed="rId6">
                      <a14:imgEffect>
                        <a14:artisticCrisscrossEtching/>
                      </a14:imgEffect>
                    </a14:imgLayer>
                  </a14:imgProps>
                </a:ext>
              </a:extLst>
            </a:blip>
            <a:srcRect l="9600" t="13333" r="13600" b="13333"/>
            <a:stretch/>
          </p:blipFill>
          <p:spPr>
            <a:xfrm>
              <a:off x="1575354" y="2470937"/>
              <a:ext cx="914401" cy="838200"/>
            </a:xfrm>
            <a:prstGeom prst="rect">
              <a:avLst/>
            </a:prstGeom>
          </p:spPr>
        </p:pic>
        <p:pic>
          <p:nvPicPr>
            <p:cNvPr id="93" name="Picture 92"/>
            <p:cNvPicPr>
              <a:picLocks noChangeAspect="1"/>
            </p:cNvPicPr>
            <p:nvPr/>
          </p:nvPicPr>
          <p:blipFill rotWithShape="1">
            <a:blip r:embed="rId7">
              <a:biLevel thresh="75000"/>
            </a:blip>
            <a:srcRect l="21448" t="12224" r="20346" b="14433"/>
            <a:stretch/>
          </p:blipFill>
          <p:spPr>
            <a:xfrm>
              <a:off x="965754" y="2442864"/>
              <a:ext cx="685800" cy="866273"/>
            </a:xfrm>
            <a:prstGeom prst="rect">
              <a:avLst/>
            </a:prstGeom>
          </p:spPr>
        </p:pic>
      </p:grpSp>
      <p:sp>
        <p:nvSpPr>
          <p:cNvPr id="94" name="Flowchart: Alternate Process 93"/>
          <p:cNvSpPr/>
          <p:nvPr/>
        </p:nvSpPr>
        <p:spPr>
          <a:xfrm>
            <a:off x="3236324" y="1781083"/>
            <a:ext cx="2514600" cy="1714528"/>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a:solidFill>
                  <a:srgbClr val="FF0000"/>
                </a:solidFill>
              </a:rPr>
              <a:t>Oracle Cloud</a:t>
            </a:r>
          </a:p>
        </p:txBody>
      </p:sp>
      <p:sp>
        <p:nvSpPr>
          <p:cNvPr id="96" name="Parallelogram 95"/>
          <p:cNvSpPr/>
          <p:nvPr/>
        </p:nvSpPr>
        <p:spPr>
          <a:xfrm>
            <a:off x="3423446" y="2193880"/>
            <a:ext cx="2175079" cy="1180420"/>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endParaRPr lang="en-US" sz="1200" b="1">
              <a:solidFill>
                <a:srgbClr val="FFFFFF"/>
              </a:solidFill>
            </a:endParaRPr>
          </a:p>
        </p:txBody>
      </p:sp>
      <p:sp>
        <p:nvSpPr>
          <p:cNvPr id="97" name="Parallelogram 96"/>
          <p:cNvSpPr/>
          <p:nvPr/>
        </p:nvSpPr>
        <p:spPr>
          <a:xfrm>
            <a:off x="3635374" y="2770461"/>
            <a:ext cx="653583" cy="527283"/>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900" b="1">
                <a:solidFill>
                  <a:srgbClr val="FFFFFF"/>
                </a:solidFill>
              </a:rPr>
              <a:t>Studio</a:t>
            </a:r>
            <a:br>
              <a:rPr lang="en-US" sz="900" b="1">
                <a:solidFill>
                  <a:srgbClr val="FFFFFF"/>
                </a:solidFill>
              </a:rPr>
            </a:br>
            <a:r>
              <a:rPr lang="en-US" sz="900" b="1">
                <a:solidFill>
                  <a:srgbClr val="FFFFFF"/>
                </a:solidFill>
              </a:rPr>
              <a:t>App</a:t>
            </a:r>
          </a:p>
        </p:txBody>
      </p:sp>
      <p:sp>
        <p:nvSpPr>
          <p:cNvPr id="102" name="Rectangle 101"/>
          <p:cNvSpPr/>
          <p:nvPr/>
        </p:nvSpPr>
        <p:spPr>
          <a:xfrm>
            <a:off x="3893611" y="2271877"/>
            <a:ext cx="1363915" cy="424732"/>
          </a:xfrm>
          <a:prstGeom prst="rect">
            <a:avLst/>
          </a:prstGeom>
        </p:spPr>
        <p:txBody>
          <a:bodyPr wrap="square">
            <a:spAutoFit/>
          </a:bodyPr>
          <a:lstStyle/>
          <a:p>
            <a:pPr algn="ctr">
              <a:lnSpc>
                <a:spcPct val="90000"/>
              </a:lnSpc>
            </a:pPr>
            <a:r>
              <a:rPr lang="en-US" sz="1200" b="1">
                <a:solidFill>
                  <a:srgbClr val="FFFFFF"/>
                </a:solidFill>
              </a:rPr>
              <a:t>Data Integration Platform Host</a:t>
            </a:r>
          </a:p>
        </p:txBody>
      </p:sp>
      <p:sp>
        <p:nvSpPr>
          <p:cNvPr id="103" name="Parallelogram 102"/>
          <p:cNvSpPr/>
          <p:nvPr/>
        </p:nvSpPr>
        <p:spPr>
          <a:xfrm>
            <a:off x="3489848" y="4018314"/>
            <a:ext cx="1801081" cy="457200"/>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1200" b="1">
                <a:solidFill>
                  <a:srgbClr val="FFFFFF"/>
                </a:solidFill>
              </a:rPr>
              <a:t>Data Integration Platform Agent</a:t>
            </a:r>
          </a:p>
        </p:txBody>
      </p:sp>
      <p:sp>
        <p:nvSpPr>
          <p:cNvPr id="110" name="Flowchart: Alternate Process 109"/>
          <p:cNvSpPr/>
          <p:nvPr/>
        </p:nvSpPr>
        <p:spPr>
          <a:xfrm>
            <a:off x="718609" y="3909577"/>
            <a:ext cx="5072121" cy="1719634"/>
          </a:xfrm>
          <a:prstGeom prst="flowChartAlternateProcess">
            <a:avLst/>
          </a:prstGeom>
          <a:no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a:solidFill>
                  <a:srgbClr val="5F5F5F">
                    <a:lumMod val="75000"/>
                  </a:srgbClr>
                </a:solidFill>
              </a:rPr>
              <a:t>Any Data Center</a:t>
            </a:r>
            <a:br>
              <a:rPr lang="en-US">
                <a:solidFill>
                  <a:srgbClr val="5F5F5F">
                    <a:lumMod val="75000"/>
                  </a:srgbClr>
                </a:solidFill>
              </a:rPr>
            </a:br>
            <a:r>
              <a:rPr lang="en-US" sz="1000" i="1">
                <a:solidFill>
                  <a:srgbClr val="5F5F5F">
                    <a:lumMod val="75000"/>
                  </a:srgbClr>
                </a:solidFill>
              </a:rPr>
              <a:t>(Customer On-Premise or 3</a:t>
            </a:r>
            <a:r>
              <a:rPr lang="en-US" sz="1000" i="1" baseline="30000">
                <a:solidFill>
                  <a:srgbClr val="5F5F5F">
                    <a:lumMod val="75000"/>
                  </a:srgbClr>
                </a:solidFill>
              </a:rPr>
              <a:t>rd</a:t>
            </a:r>
            <a:r>
              <a:rPr lang="en-US" sz="1000" i="1">
                <a:solidFill>
                  <a:srgbClr val="5F5F5F">
                    <a:lumMod val="75000"/>
                  </a:srgbClr>
                </a:solidFill>
              </a:rPr>
              <a:t> Party PaaS)</a:t>
            </a:r>
            <a:endParaRPr lang="en-US" i="1">
              <a:solidFill>
                <a:srgbClr val="5F5F5F">
                  <a:lumMod val="75000"/>
                </a:srgbClr>
              </a:solidFill>
            </a:endParaRPr>
          </a:p>
        </p:txBody>
      </p:sp>
      <p:cxnSp>
        <p:nvCxnSpPr>
          <p:cNvPr id="112" name="Connector: Curved 111"/>
          <p:cNvCxnSpPr>
            <a:stCxn id="92" idx="3"/>
            <a:endCxn id="97" idx="5"/>
          </p:cNvCxnSpPr>
          <p:nvPr/>
        </p:nvCxnSpPr>
        <p:spPr>
          <a:xfrm>
            <a:off x="2325413" y="2167046"/>
            <a:ext cx="1401610" cy="867056"/>
          </a:xfrm>
          <a:prstGeom prst="curvedConnector3">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rot="5400000">
            <a:off x="2712766" y="2426807"/>
            <a:ext cx="585097" cy="242374"/>
          </a:xfrm>
          <a:prstGeom prst="rect">
            <a:avLst/>
          </a:prstGeom>
          <a:solidFill>
            <a:schemeClr val="bg1"/>
          </a:solidFill>
        </p:spPr>
        <p:txBody>
          <a:bodyPr wrap="none" lIns="0" tIns="0" rIns="0" bIns="0" rtlCol="0">
            <a:spAutoFit/>
          </a:bodyPr>
          <a:lstStyle/>
          <a:p>
            <a:pPr algn="ctr">
              <a:lnSpc>
                <a:spcPct val="90000"/>
              </a:lnSpc>
            </a:pPr>
            <a:r>
              <a:rPr lang="en-US" sz="1050">
                <a:solidFill>
                  <a:srgbClr val="5F5F5F">
                    <a:lumMod val="75000"/>
                  </a:srgbClr>
                </a:solidFill>
              </a:rPr>
              <a:t>HTTP</a:t>
            </a:r>
            <a:br>
              <a:rPr lang="en-US" sz="1050">
                <a:solidFill>
                  <a:srgbClr val="5F5F5F">
                    <a:lumMod val="75000"/>
                  </a:srgbClr>
                </a:solidFill>
              </a:rPr>
            </a:br>
            <a:r>
              <a:rPr lang="en-US" sz="700">
                <a:solidFill>
                  <a:srgbClr val="5F5F5F">
                    <a:lumMod val="75000"/>
                  </a:srgbClr>
                </a:solidFill>
              </a:rPr>
              <a:t>(metadata only)</a:t>
            </a:r>
          </a:p>
        </p:txBody>
      </p:sp>
      <p:cxnSp>
        <p:nvCxnSpPr>
          <p:cNvPr id="114" name="Connector: Curved 113"/>
          <p:cNvCxnSpPr>
            <a:stCxn id="103" idx="0"/>
            <a:endCxn id="97" idx="3"/>
          </p:cNvCxnSpPr>
          <p:nvPr/>
        </p:nvCxnSpPr>
        <p:spPr>
          <a:xfrm rot="16200000" flipV="1">
            <a:off x="3770168" y="3398093"/>
            <a:ext cx="720571" cy="519873"/>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791112" y="3578252"/>
            <a:ext cx="585097" cy="242374"/>
          </a:xfrm>
          <a:prstGeom prst="rect">
            <a:avLst/>
          </a:prstGeom>
          <a:solidFill>
            <a:schemeClr val="bg1"/>
          </a:solidFill>
        </p:spPr>
        <p:txBody>
          <a:bodyPr wrap="none" lIns="0" tIns="0" rIns="0" bIns="0" rtlCol="0">
            <a:spAutoFit/>
          </a:bodyPr>
          <a:lstStyle/>
          <a:p>
            <a:pPr algn="ctr">
              <a:lnSpc>
                <a:spcPct val="90000"/>
              </a:lnSpc>
            </a:pPr>
            <a:r>
              <a:rPr lang="en-US" sz="1050">
                <a:solidFill>
                  <a:srgbClr val="5F5F5F">
                    <a:lumMod val="75000"/>
                  </a:srgbClr>
                </a:solidFill>
              </a:rPr>
              <a:t>HTTP</a:t>
            </a:r>
            <a:br>
              <a:rPr lang="en-US" sz="1050">
                <a:solidFill>
                  <a:srgbClr val="5F5F5F">
                    <a:lumMod val="75000"/>
                  </a:srgbClr>
                </a:solidFill>
              </a:rPr>
            </a:br>
            <a:r>
              <a:rPr lang="en-US" sz="700">
                <a:solidFill>
                  <a:srgbClr val="5F5F5F">
                    <a:lumMod val="75000"/>
                  </a:srgbClr>
                </a:solidFill>
              </a:rPr>
              <a:t>(metadata only)</a:t>
            </a:r>
          </a:p>
        </p:txBody>
      </p:sp>
      <p:pic>
        <p:nvPicPr>
          <p:cNvPr id="126" name="Picture 10" descr="http://www.outsystems.com/forgeCore/_image.aspx/A28atdGCIn2i_ZW11S_0KWgJm3iqRyfU-Q==/Oracle%20DB.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09295" y="4738909"/>
            <a:ext cx="605051" cy="605051"/>
          </a:xfrm>
          <a:prstGeom prst="rect">
            <a:avLst/>
          </a:prstGeom>
          <a:noFill/>
          <a:extLst>
            <a:ext uri="{909E8E84-426E-40DD-AFC4-6F175D3DCCD1}">
              <a14:hiddenFill xmlns:a14="http://schemas.microsoft.com/office/drawing/2010/main">
                <a:solidFill>
                  <a:srgbClr val="FFFFFF"/>
                </a:solidFill>
              </a14:hiddenFill>
            </a:ext>
          </a:extLst>
        </p:spPr>
      </p:pic>
      <p:sp>
        <p:nvSpPr>
          <p:cNvPr id="127" name="Cylinder 126"/>
          <p:cNvSpPr/>
          <p:nvPr/>
        </p:nvSpPr>
        <p:spPr>
          <a:xfrm>
            <a:off x="1951747" y="4738908"/>
            <a:ext cx="609600" cy="605051"/>
          </a:xfrm>
          <a:prstGeom prst="can">
            <a:avLst>
              <a:gd name="adj" fmla="val 22037"/>
            </a:avLst>
          </a:prstGeom>
          <a:solidFill>
            <a:schemeClr val="tx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a:solidFill>
                  <a:srgbClr val="FFFFFF"/>
                </a:solidFill>
              </a:rPr>
              <a:t>Other DBs</a:t>
            </a:r>
          </a:p>
        </p:txBody>
      </p:sp>
      <p:sp>
        <p:nvSpPr>
          <p:cNvPr id="128" name="Cube 127"/>
          <p:cNvSpPr/>
          <p:nvPr/>
        </p:nvSpPr>
        <p:spPr>
          <a:xfrm>
            <a:off x="2698898" y="4738908"/>
            <a:ext cx="609600" cy="605051"/>
          </a:xfrm>
          <a:prstGeom prst="cube">
            <a:avLst>
              <a:gd name="adj" fmla="val 19073"/>
            </a:avLst>
          </a:prstGeom>
          <a:solidFill>
            <a:schemeClr val="tx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a:solidFill>
                  <a:srgbClr val="FFFFFF"/>
                </a:solidFill>
              </a:rPr>
              <a:t>Apps/SaaS</a:t>
            </a:r>
          </a:p>
        </p:txBody>
      </p:sp>
      <p:sp>
        <p:nvSpPr>
          <p:cNvPr id="129" name="Cube 128"/>
          <p:cNvSpPr/>
          <p:nvPr/>
        </p:nvSpPr>
        <p:spPr>
          <a:xfrm>
            <a:off x="3412581" y="4718553"/>
            <a:ext cx="897582" cy="605051"/>
          </a:xfrm>
          <a:prstGeom prst="cube">
            <a:avLst>
              <a:gd name="adj" fmla="val 19073"/>
            </a:avLst>
          </a:prstGeom>
          <a:no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000">
                <a:solidFill>
                  <a:srgbClr val="5F5F5F">
                    <a:lumMod val="75000"/>
                  </a:srgbClr>
                </a:solidFill>
              </a:rPr>
              <a:t>Big Data</a:t>
            </a:r>
          </a:p>
        </p:txBody>
      </p:sp>
      <p:pic>
        <p:nvPicPr>
          <p:cNvPr id="130" name="Picture 2" descr="http://www.godatafy.com/wp-content/uploads/2015/06/hadoop-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57300" y="4970319"/>
            <a:ext cx="571393" cy="399976"/>
          </a:xfrm>
          <a:prstGeom prst="rect">
            <a:avLst/>
          </a:prstGeom>
          <a:noFill/>
          <a:extLst>
            <a:ext uri="{909E8E84-426E-40DD-AFC4-6F175D3DCCD1}">
              <a14:hiddenFill xmlns:a14="http://schemas.microsoft.com/office/drawing/2010/main">
                <a:solidFill>
                  <a:srgbClr val="FFFFFF"/>
                </a:solidFill>
              </a14:hiddenFill>
            </a:ext>
          </a:extLst>
        </p:spPr>
      </p:pic>
      <p:pic>
        <p:nvPicPr>
          <p:cNvPr id="131" name="Content Placeholder 4" descr="pig-imag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01118" y="5050360"/>
            <a:ext cx="343425" cy="176801"/>
          </a:xfrm>
          <a:prstGeom prst="rect">
            <a:avLst/>
          </a:prstGeom>
        </p:spPr>
      </p:pic>
      <p:pic>
        <p:nvPicPr>
          <p:cNvPr id="132" name="Picture 131"/>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491052" y="5069783"/>
            <a:ext cx="354053" cy="174012"/>
          </a:xfrm>
          <a:prstGeom prst="rect">
            <a:avLst/>
          </a:prstGeom>
        </p:spPr>
      </p:pic>
      <p:sp>
        <p:nvSpPr>
          <p:cNvPr id="133" name="Cube 132"/>
          <p:cNvSpPr/>
          <p:nvPr/>
        </p:nvSpPr>
        <p:spPr>
          <a:xfrm>
            <a:off x="4393026" y="4714812"/>
            <a:ext cx="897582" cy="605051"/>
          </a:xfrm>
          <a:prstGeom prst="cube">
            <a:avLst>
              <a:gd name="adj" fmla="val 19073"/>
            </a:avLst>
          </a:prstGeom>
          <a:no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000">
                <a:solidFill>
                  <a:srgbClr val="5F5F5F">
                    <a:lumMod val="75000"/>
                  </a:srgbClr>
                </a:solidFill>
              </a:rPr>
              <a:t>Messaging</a:t>
            </a:r>
          </a:p>
        </p:txBody>
      </p:sp>
      <p:cxnSp>
        <p:nvCxnSpPr>
          <p:cNvPr id="134" name="Connector: Curved 133"/>
          <p:cNvCxnSpPr>
            <a:stCxn id="126" idx="0"/>
            <a:endCxn id="103" idx="3"/>
          </p:cNvCxnSpPr>
          <p:nvPr/>
        </p:nvCxnSpPr>
        <p:spPr>
          <a:xfrm rot="5400000" flipH="1" flipV="1">
            <a:off x="2779672" y="3207663"/>
            <a:ext cx="263394" cy="2799099"/>
          </a:xfrm>
          <a:prstGeom prst="curvedConnector3">
            <a:avLst>
              <a:gd name="adj1" fmla="val 50000"/>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37" name="Connector: Curved 136"/>
          <p:cNvCxnSpPr>
            <a:stCxn id="127" idx="1"/>
            <a:endCxn id="103" idx="3"/>
          </p:cNvCxnSpPr>
          <p:nvPr/>
        </p:nvCxnSpPr>
        <p:spPr>
          <a:xfrm rot="5400000" flipH="1" flipV="1">
            <a:off x="3152038" y="3580025"/>
            <a:ext cx="263393" cy="2054372"/>
          </a:xfrm>
          <a:prstGeom prst="curvedConnector3">
            <a:avLst>
              <a:gd name="adj1" fmla="val 50000"/>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0" name="Connector: Curved 139"/>
          <p:cNvCxnSpPr>
            <a:stCxn id="128" idx="0"/>
            <a:endCxn id="103" idx="3"/>
          </p:cNvCxnSpPr>
          <p:nvPr/>
        </p:nvCxnSpPr>
        <p:spPr>
          <a:xfrm rot="5400000" flipH="1" flipV="1">
            <a:off x="3554464" y="3982451"/>
            <a:ext cx="263393" cy="1249520"/>
          </a:xfrm>
          <a:prstGeom prst="curvedConnector3">
            <a:avLst>
              <a:gd name="adj1" fmla="val 50000"/>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3" name="Connector: Curved 142"/>
          <p:cNvCxnSpPr>
            <a:stCxn id="129" idx="0"/>
            <a:endCxn id="103" idx="3"/>
          </p:cNvCxnSpPr>
          <p:nvPr/>
        </p:nvCxnSpPr>
        <p:spPr>
          <a:xfrm rot="5400000" flipH="1" flipV="1">
            <a:off x="3993477" y="4401110"/>
            <a:ext cx="243038" cy="391846"/>
          </a:xfrm>
          <a:prstGeom prst="curvedConnector3">
            <a:avLst>
              <a:gd name="adj1" fmla="val 50000"/>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46" name="Connector: Curved 145"/>
          <p:cNvCxnSpPr>
            <a:stCxn id="133" idx="0"/>
            <a:endCxn id="103" idx="3"/>
          </p:cNvCxnSpPr>
          <p:nvPr/>
        </p:nvCxnSpPr>
        <p:spPr>
          <a:xfrm rot="16200000" flipV="1">
            <a:off x="4485572" y="4300864"/>
            <a:ext cx="239297" cy="588599"/>
          </a:xfrm>
          <a:prstGeom prst="curvedConnector3">
            <a:avLst>
              <a:gd name="adj1" fmla="val 50000"/>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149" name="Picture 148"/>
          <p:cNvPicPr>
            <a:picLocks noChangeAspect="1"/>
          </p:cNvPicPr>
          <p:nvPr/>
        </p:nvPicPr>
        <p:blipFill>
          <a:blip r:embed="rId12">
            <a:duotone>
              <a:schemeClr val="accent3">
                <a:shade val="45000"/>
                <a:satMod val="135000"/>
              </a:schemeClr>
              <a:prstClr val="white"/>
            </a:duotone>
          </a:blip>
          <a:stretch>
            <a:fillRect/>
          </a:stretch>
        </p:blipFill>
        <p:spPr>
          <a:xfrm>
            <a:off x="4908385" y="5045693"/>
            <a:ext cx="198102" cy="198102"/>
          </a:xfrm>
          <a:prstGeom prst="rect">
            <a:avLst/>
          </a:prstGeom>
        </p:spPr>
      </p:pic>
      <p:pic>
        <p:nvPicPr>
          <p:cNvPr id="162" name="Picture 161"/>
          <p:cNvPicPr>
            <a:picLocks noChangeAspect="1"/>
          </p:cNvPicPr>
          <p:nvPr/>
        </p:nvPicPr>
        <p:blipFill>
          <a:blip r:embed="rId13"/>
          <a:stretch>
            <a:fillRect/>
          </a:stretch>
        </p:blipFill>
        <p:spPr>
          <a:xfrm>
            <a:off x="11035268" y="4302584"/>
            <a:ext cx="481397" cy="371988"/>
          </a:xfrm>
          <a:prstGeom prst="rect">
            <a:avLst/>
          </a:prstGeom>
        </p:spPr>
      </p:pic>
      <p:pic>
        <p:nvPicPr>
          <p:cNvPr id="169" name="Picture 168"/>
          <p:cNvPicPr>
            <a:picLocks noChangeAspect="1"/>
          </p:cNvPicPr>
          <p:nvPr/>
        </p:nvPicPr>
        <p:blipFill>
          <a:blip r:embed="rId14">
            <a:grayscl/>
          </a:blip>
          <a:stretch>
            <a:fillRect/>
          </a:stretch>
        </p:blipFill>
        <p:spPr>
          <a:xfrm>
            <a:off x="992192" y="3004694"/>
            <a:ext cx="1402816" cy="809625"/>
          </a:xfrm>
          <a:prstGeom prst="rect">
            <a:avLst/>
          </a:prstGeom>
        </p:spPr>
      </p:pic>
      <p:grpSp>
        <p:nvGrpSpPr>
          <p:cNvPr id="180" name="Group 179"/>
          <p:cNvGrpSpPr/>
          <p:nvPr/>
        </p:nvGrpSpPr>
        <p:grpSpPr>
          <a:xfrm rot="4147183">
            <a:off x="2646178" y="2909993"/>
            <a:ext cx="297765" cy="858887"/>
            <a:chOff x="4073685" y="3702243"/>
            <a:chExt cx="297765" cy="662997"/>
          </a:xfrm>
        </p:grpSpPr>
        <p:sp>
          <p:nvSpPr>
            <p:cNvPr id="181" name="Arrow: Left-Right 180"/>
            <p:cNvSpPr/>
            <p:nvPr/>
          </p:nvSpPr>
          <p:spPr>
            <a:xfrm rot="5400000">
              <a:off x="3891069" y="3884859"/>
              <a:ext cx="662997" cy="297765"/>
            </a:xfrm>
            <a:prstGeom prst="lef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82" name="TextBox 181"/>
            <p:cNvSpPr txBox="1"/>
            <p:nvPr/>
          </p:nvSpPr>
          <p:spPr>
            <a:xfrm rot="16200000">
              <a:off x="4019526" y="3964491"/>
              <a:ext cx="405867" cy="138499"/>
            </a:xfrm>
            <a:prstGeom prst="rect">
              <a:avLst/>
            </a:prstGeom>
            <a:noFill/>
          </p:spPr>
          <p:txBody>
            <a:bodyPr wrap="none" lIns="0" tIns="0" rIns="0" bIns="0" rtlCol="0">
              <a:spAutoFit/>
            </a:bodyPr>
            <a:lstStyle/>
            <a:p>
              <a:pPr>
                <a:lnSpc>
                  <a:spcPct val="90000"/>
                </a:lnSpc>
              </a:pPr>
              <a:r>
                <a:rPr lang="en-US" sz="1000">
                  <a:solidFill>
                    <a:srgbClr val="FFFFFF"/>
                  </a:solidFill>
                </a:rPr>
                <a:t>REST Data</a:t>
              </a:r>
            </a:p>
          </p:txBody>
        </p:sp>
      </p:grpSp>
      <p:sp>
        <p:nvSpPr>
          <p:cNvPr id="54" name="Parallelogram 53"/>
          <p:cNvSpPr/>
          <p:nvPr/>
        </p:nvSpPr>
        <p:spPr>
          <a:xfrm>
            <a:off x="4167474" y="2770461"/>
            <a:ext cx="1051525" cy="527283"/>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900" b="1">
                <a:solidFill>
                  <a:srgbClr val="FFFFFF"/>
                </a:solidFill>
              </a:rPr>
              <a:t>Platform</a:t>
            </a:r>
            <a:br>
              <a:rPr lang="en-US" sz="900" b="1">
                <a:solidFill>
                  <a:srgbClr val="FFFFFF"/>
                </a:solidFill>
              </a:rPr>
            </a:br>
            <a:r>
              <a:rPr lang="en-US" sz="900" b="1">
                <a:solidFill>
                  <a:srgbClr val="FFFFFF"/>
                </a:solidFill>
              </a:rPr>
              <a:t>Services</a:t>
            </a:r>
          </a:p>
        </p:txBody>
      </p:sp>
      <p:grpSp>
        <p:nvGrpSpPr>
          <p:cNvPr id="179" name="Group 178"/>
          <p:cNvGrpSpPr/>
          <p:nvPr/>
        </p:nvGrpSpPr>
        <p:grpSpPr>
          <a:xfrm>
            <a:off x="4535644" y="3196303"/>
            <a:ext cx="297765" cy="863440"/>
            <a:chOff x="4073685" y="3702243"/>
            <a:chExt cx="297765" cy="662997"/>
          </a:xfrm>
        </p:grpSpPr>
        <p:sp>
          <p:nvSpPr>
            <p:cNvPr id="175" name="Arrow: Left-Right 174"/>
            <p:cNvSpPr/>
            <p:nvPr/>
          </p:nvSpPr>
          <p:spPr>
            <a:xfrm rot="5400000">
              <a:off x="3891069" y="3884859"/>
              <a:ext cx="662997" cy="297765"/>
            </a:xfrm>
            <a:prstGeom prst="leftRightArrow">
              <a:avLst/>
            </a:prstGeom>
            <a:solidFill>
              <a:schemeClr val="accent1"/>
            </a:solidFill>
            <a:ln w="31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7" name="TextBox 176"/>
            <p:cNvSpPr txBox="1"/>
            <p:nvPr/>
          </p:nvSpPr>
          <p:spPr>
            <a:xfrm rot="16200000">
              <a:off x="4041522" y="3964491"/>
              <a:ext cx="361877" cy="138499"/>
            </a:xfrm>
            <a:prstGeom prst="rect">
              <a:avLst/>
            </a:prstGeom>
            <a:noFill/>
            <a:ln w="3175">
              <a:noFill/>
            </a:ln>
          </p:spPr>
          <p:txBody>
            <a:bodyPr wrap="none" lIns="0" tIns="0" rIns="0" bIns="0" rtlCol="0">
              <a:spAutoFit/>
            </a:bodyPr>
            <a:lstStyle/>
            <a:p>
              <a:pPr>
                <a:lnSpc>
                  <a:spcPct val="90000"/>
                </a:lnSpc>
              </a:pPr>
              <a:r>
                <a:rPr lang="en-US" sz="1000">
                  <a:solidFill>
                    <a:srgbClr val="FFFFFF"/>
                  </a:solidFill>
                </a:rPr>
                <a:t>Any Data</a:t>
              </a:r>
            </a:p>
          </p:txBody>
        </p:sp>
      </p:grpSp>
      <p:sp>
        <p:nvSpPr>
          <p:cNvPr id="51" name="Title 1"/>
          <p:cNvSpPr>
            <a:spLocks noGrp="1"/>
          </p:cNvSpPr>
          <p:nvPr>
            <p:ph type="title"/>
          </p:nvPr>
        </p:nvSpPr>
        <p:spPr>
          <a:xfrm>
            <a:off x="533400" y="406401"/>
            <a:ext cx="6096000" cy="532223"/>
          </a:xfrm>
        </p:spPr>
        <p:txBody>
          <a:bodyPr/>
          <a:lstStyle/>
          <a:p>
            <a:r>
              <a:rPr lang="en-US" b="1">
                <a:solidFill>
                  <a:schemeClr val="accent1"/>
                </a:solidFill>
              </a:rPr>
              <a:t>Modular </a:t>
            </a:r>
            <a:r>
              <a:rPr lang="en-US">
                <a:solidFill>
                  <a:schemeClr val="accent4"/>
                </a:solidFill>
              </a:rPr>
              <a:t>Footprint</a:t>
            </a:r>
          </a:p>
        </p:txBody>
      </p:sp>
    </p:spTree>
    <p:extLst>
      <p:ext uri="{BB962C8B-B14F-4D97-AF65-F5344CB8AC3E}">
        <p14:creationId xmlns:p14="http://schemas.microsoft.com/office/powerpoint/2010/main" val="60664218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DIPC with </a:t>
            </a:r>
            <a:r>
              <a:rPr lang="en-US" b="1" dirty="0">
                <a:solidFill>
                  <a:srgbClr val="FF0000"/>
                </a:solidFill>
              </a:rPr>
              <a:t>Database Cloud Services</a:t>
            </a:r>
          </a:p>
        </p:txBody>
      </p:sp>
      <p:grpSp>
        <p:nvGrpSpPr>
          <p:cNvPr id="12" name="Group 11"/>
          <p:cNvGrpSpPr/>
          <p:nvPr/>
        </p:nvGrpSpPr>
        <p:grpSpPr>
          <a:xfrm>
            <a:off x="2469261" y="3142853"/>
            <a:ext cx="3657600" cy="855774"/>
            <a:chOff x="989012" y="2128221"/>
            <a:chExt cx="3657600" cy="1174617"/>
          </a:xfrm>
        </p:grpSpPr>
        <p:sp>
          <p:nvSpPr>
            <p:cNvPr id="6" name="Parallelogram 5"/>
            <p:cNvSpPr/>
            <p:nvPr/>
          </p:nvSpPr>
          <p:spPr>
            <a:xfrm>
              <a:off x="989012" y="2128221"/>
              <a:ext cx="3657600" cy="1174617"/>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endParaRPr lang="en-US" sz="1200" b="1">
                <a:solidFill>
                  <a:srgbClr val="FFFFFF"/>
                </a:solidFill>
                <a:latin typeface="Calibri"/>
              </a:endParaRPr>
            </a:p>
          </p:txBody>
        </p:sp>
        <p:sp>
          <p:nvSpPr>
            <p:cNvPr id="7" name="Parallelogram 6"/>
            <p:cNvSpPr/>
            <p:nvPr/>
          </p:nvSpPr>
          <p:spPr>
            <a:xfrm>
              <a:off x="1172434"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GG</a:t>
              </a:r>
            </a:p>
          </p:txBody>
        </p:sp>
        <p:sp>
          <p:nvSpPr>
            <p:cNvPr id="8" name="Rectangle 7"/>
            <p:cNvSpPr/>
            <p:nvPr/>
          </p:nvSpPr>
          <p:spPr>
            <a:xfrm>
              <a:off x="1636312" y="2252305"/>
              <a:ext cx="2450038" cy="354855"/>
            </a:xfrm>
            <a:prstGeom prst="rect">
              <a:avLst/>
            </a:prstGeom>
          </p:spPr>
          <p:txBody>
            <a:bodyPr wrap="square">
              <a:spAutoFit/>
            </a:bodyPr>
            <a:lstStyle/>
            <a:p>
              <a:pPr algn="ctr">
                <a:lnSpc>
                  <a:spcPct val="90000"/>
                </a:lnSpc>
                <a:defRPr/>
              </a:pPr>
              <a:r>
                <a:rPr lang="en-US" sz="1200" b="1" dirty="0">
                  <a:solidFill>
                    <a:srgbClr val="FFFFFF"/>
                  </a:solidFill>
                  <a:latin typeface="Calibri"/>
                </a:rPr>
                <a:t>Data Integration Platform Host</a:t>
              </a:r>
            </a:p>
          </p:txBody>
        </p:sp>
        <p:sp>
          <p:nvSpPr>
            <p:cNvPr id="9" name="Parallelogram 8"/>
            <p:cNvSpPr/>
            <p:nvPr/>
          </p:nvSpPr>
          <p:spPr>
            <a:xfrm>
              <a:off x="2135155"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a:solidFill>
                    <a:srgbClr val="FFFFFF"/>
                  </a:solidFill>
                  <a:latin typeface="Calibri"/>
                </a:rPr>
                <a:t>ODI</a:t>
              </a:r>
              <a:endParaRPr lang="en-US" sz="900" b="1" dirty="0">
                <a:solidFill>
                  <a:srgbClr val="FFFFFF"/>
                </a:solidFill>
                <a:latin typeface="Calibri"/>
              </a:endParaRPr>
            </a:p>
          </p:txBody>
        </p:sp>
        <p:sp>
          <p:nvSpPr>
            <p:cNvPr id="10" name="Parallelogram 9"/>
            <p:cNvSpPr/>
            <p:nvPr/>
          </p:nvSpPr>
          <p:spPr>
            <a:xfrm>
              <a:off x="3139160"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EDQ</a:t>
              </a:r>
            </a:p>
          </p:txBody>
        </p:sp>
      </p:grpSp>
      <p:cxnSp>
        <p:nvCxnSpPr>
          <p:cNvPr id="20" name="Connector: Curved 111"/>
          <p:cNvCxnSpPr>
            <a:stCxn id="24" idx="15"/>
            <a:endCxn id="6" idx="5"/>
          </p:cNvCxnSpPr>
          <p:nvPr/>
        </p:nvCxnSpPr>
        <p:spPr>
          <a:xfrm flipV="1">
            <a:off x="1395343" y="3570741"/>
            <a:ext cx="1222664" cy="1365087"/>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85800" y="4537985"/>
            <a:ext cx="838200" cy="1091340"/>
            <a:chOff x="1944862" y="2724504"/>
            <a:chExt cx="1062689" cy="1360196"/>
          </a:xfrm>
        </p:grpSpPr>
        <p:grpSp>
          <p:nvGrpSpPr>
            <p:cNvPr id="22" name="Group 33"/>
            <p:cNvGrpSpPr/>
            <p:nvPr/>
          </p:nvGrpSpPr>
          <p:grpSpPr>
            <a:xfrm>
              <a:off x="2132195" y="2724504"/>
              <a:ext cx="762002" cy="990600"/>
              <a:chOff x="4821159" y="595233"/>
              <a:chExt cx="956075" cy="1032510"/>
            </a:xfrm>
          </p:grpSpPr>
          <p:sp>
            <p:nvSpPr>
              <p:cNvPr id="24"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25"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26"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grpSp>
        <p:sp>
          <p:nvSpPr>
            <p:cNvPr id="23" name="TextBox 22"/>
            <p:cNvSpPr txBox="1"/>
            <p:nvPr/>
          </p:nvSpPr>
          <p:spPr>
            <a:xfrm>
              <a:off x="1944862" y="3813510"/>
              <a:ext cx="1062689" cy="271190"/>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Schema CS</a:t>
              </a:r>
            </a:p>
          </p:txBody>
        </p:sp>
      </p:grpSp>
      <p:grpSp>
        <p:nvGrpSpPr>
          <p:cNvPr id="28" name="Group 27"/>
          <p:cNvGrpSpPr/>
          <p:nvPr/>
        </p:nvGrpSpPr>
        <p:grpSpPr>
          <a:xfrm>
            <a:off x="686935" y="1773757"/>
            <a:ext cx="961503" cy="1100814"/>
            <a:chOff x="1910737" y="2724504"/>
            <a:chExt cx="1219016" cy="1372004"/>
          </a:xfrm>
        </p:grpSpPr>
        <p:grpSp>
          <p:nvGrpSpPr>
            <p:cNvPr id="29" name="Group 33"/>
            <p:cNvGrpSpPr/>
            <p:nvPr/>
          </p:nvGrpSpPr>
          <p:grpSpPr>
            <a:xfrm>
              <a:off x="2132195" y="2724504"/>
              <a:ext cx="762002" cy="990600"/>
              <a:chOff x="4821159" y="595233"/>
              <a:chExt cx="956075" cy="1032510"/>
            </a:xfrm>
          </p:grpSpPr>
          <p:sp>
            <p:nvSpPr>
              <p:cNvPr id="31"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32"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33"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grpSp>
        <p:sp>
          <p:nvSpPr>
            <p:cNvPr id="30" name="TextBox 29"/>
            <p:cNvSpPr txBox="1"/>
            <p:nvPr/>
          </p:nvSpPr>
          <p:spPr>
            <a:xfrm>
              <a:off x="1910737" y="3825318"/>
              <a:ext cx="1219016" cy="271190"/>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Database CS</a:t>
              </a:r>
            </a:p>
          </p:txBody>
        </p:sp>
      </p:grpSp>
      <p:cxnSp>
        <p:nvCxnSpPr>
          <p:cNvPr id="35" name="Connector: Curved 111"/>
          <p:cNvCxnSpPr>
            <a:stCxn id="31" idx="15"/>
            <a:endCxn id="6" idx="5"/>
          </p:cNvCxnSpPr>
          <p:nvPr/>
        </p:nvCxnSpPr>
        <p:spPr>
          <a:xfrm>
            <a:off x="1423397" y="2171598"/>
            <a:ext cx="1194611" cy="1399142"/>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81374" y="3131156"/>
            <a:ext cx="961503" cy="1100814"/>
            <a:chOff x="1910737" y="2724504"/>
            <a:chExt cx="1219016" cy="1372004"/>
          </a:xfrm>
        </p:grpSpPr>
        <p:grpSp>
          <p:nvGrpSpPr>
            <p:cNvPr id="39" name="Group 33"/>
            <p:cNvGrpSpPr/>
            <p:nvPr/>
          </p:nvGrpSpPr>
          <p:grpSpPr>
            <a:xfrm>
              <a:off x="2132195" y="2724504"/>
              <a:ext cx="762002" cy="990600"/>
              <a:chOff x="4821159" y="595233"/>
              <a:chExt cx="956075" cy="1032510"/>
            </a:xfrm>
          </p:grpSpPr>
          <p:sp>
            <p:nvSpPr>
              <p:cNvPr id="41"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42"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43"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grpSp>
        <p:sp>
          <p:nvSpPr>
            <p:cNvPr id="40" name="TextBox 39"/>
            <p:cNvSpPr txBox="1"/>
            <p:nvPr/>
          </p:nvSpPr>
          <p:spPr>
            <a:xfrm>
              <a:off x="1910737" y="3825318"/>
              <a:ext cx="1219016" cy="271190"/>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Exadata CS</a:t>
              </a:r>
            </a:p>
          </p:txBody>
        </p:sp>
      </p:grpSp>
      <p:cxnSp>
        <p:nvCxnSpPr>
          <p:cNvPr id="44" name="Connector: Curved 111"/>
          <p:cNvCxnSpPr>
            <a:stCxn id="41" idx="15"/>
            <a:endCxn id="6" idx="5"/>
          </p:cNvCxnSpPr>
          <p:nvPr/>
        </p:nvCxnSpPr>
        <p:spPr>
          <a:xfrm>
            <a:off x="1417835" y="3528998"/>
            <a:ext cx="1200172" cy="41743"/>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7" name="Rounded Rectangle 12"/>
          <p:cNvSpPr/>
          <p:nvPr/>
        </p:nvSpPr>
        <p:spPr>
          <a:xfrm>
            <a:off x="6597879" y="1676400"/>
            <a:ext cx="5289321" cy="4495800"/>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b="1" dirty="0">
              <a:solidFill>
                <a:srgbClr val="46575E"/>
              </a:solidFill>
              <a:latin typeface="Calibri"/>
              <a:cs typeface="Arial" charset="0"/>
            </a:endParaRP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Database CS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Certified with EDQ, ODI and GG</a:t>
            </a:r>
          </a:p>
          <a:p>
            <a:pPr marL="285750" indent="-285750" fontAlgn="base">
              <a:lnSpc>
                <a:spcPct val="90000"/>
              </a:lnSpc>
              <a:spcBef>
                <a:spcPts val="18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Exadata CS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Certified with EDQ, ODI and GG</a:t>
            </a:r>
          </a:p>
          <a:p>
            <a:pPr marL="285750" indent="-285750" fontAlgn="base">
              <a:lnSpc>
                <a:spcPct val="90000"/>
              </a:lnSpc>
              <a:spcBef>
                <a:spcPts val="18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Schema Cloud Service</a:t>
            </a:r>
          </a:p>
          <a:p>
            <a:pPr marL="742950" lvl="1" indent="-285750" fontAlgn="base">
              <a:lnSpc>
                <a:spcPct val="90000"/>
              </a:lnSpc>
              <a:spcBef>
                <a:spcPts val="1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ODI: Certified using REST or BICS connectivity </a:t>
            </a:r>
          </a:p>
        </p:txBody>
      </p:sp>
    </p:spTree>
    <p:extLst>
      <p:ext uri="{BB962C8B-B14F-4D97-AF65-F5344CB8AC3E}">
        <p14:creationId xmlns:p14="http://schemas.microsoft.com/office/powerpoint/2010/main" val="345878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DIPCS with </a:t>
            </a:r>
            <a:r>
              <a:rPr lang="en-US" b="1" dirty="0">
                <a:solidFill>
                  <a:srgbClr val="FF0000"/>
                </a:solidFill>
              </a:rPr>
              <a:t>Big Data Cloud Services</a:t>
            </a:r>
          </a:p>
        </p:txBody>
      </p:sp>
      <p:grpSp>
        <p:nvGrpSpPr>
          <p:cNvPr id="12" name="Group 11"/>
          <p:cNvGrpSpPr/>
          <p:nvPr/>
        </p:nvGrpSpPr>
        <p:grpSpPr>
          <a:xfrm>
            <a:off x="2469261" y="3142853"/>
            <a:ext cx="3657600" cy="855774"/>
            <a:chOff x="989012" y="2128221"/>
            <a:chExt cx="3657600" cy="1174617"/>
          </a:xfrm>
        </p:grpSpPr>
        <p:sp>
          <p:nvSpPr>
            <p:cNvPr id="6" name="Parallelogram 5"/>
            <p:cNvSpPr/>
            <p:nvPr/>
          </p:nvSpPr>
          <p:spPr>
            <a:xfrm>
              <a:off x="989012" y="2128221"/>
              <a:ext cx="3657600" cy="1174617"/>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endParaRPr lang="en-US" sz="1200" b="1">
                <a:solidFill>
                  <a:srgbClr val="FFFFFF"/>
                </a:solidFill>
                <a:latin typeface="Calibri"/>
              </a:endParaRPr>
            </a:p>
          </p:txBody>
        </p:sp>
        <p:sp>
          <p:nvSpPr>
            <p:cNvPr id="7" name="Parallelogram 6"/>
            <p:cNvSpPr/>
            <p:nvPr/>
          </p:nvSpPr>
          <p:spPr>
            <a:xfrm>
              <a:off x="1172434"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GG</a:t>
              </a:r>
            </a:p>
          </p:txBody>
        </p:sp>
        <p:sp>
          <p:nvSpPr>
            <p:cNvPr id="8" name="Rectangle 7"/>
            <p:cNvSpPr/>
            <p:nvPr/>
          </p:nvSpPr>
          <p:spPr>
            <a:xfrm>
              <a:off x="1636312" y="2252305"/>
              <a:ext cx="2450038" cy="354855"/>
            </a:xfrm>
            <a:prstGeom prst="rect">
              <a:avLst/>
            </a:prstGeom>
          </p:spPr>
          <p:txBody>
            <a:bodyPr wrap="square">
              <a:spAutoFit/>
            </a:bodyPr>
            <a:lstStyle/>
            <a:p>
              <a:pPr algn="ctr">
                <a:lnSpc>
                  <a:spcPct val="90000"/>
                </a:lnSpc>
                <a:defRPr/>
              </a:pPr>
              <a:r>
                <a:rPr lang="en-US" sz="1200" b="1" dirty="0">
                  <a:solidFill>
                    <a:srgbClr val="FFFFFF"/>
                  </a:solidFill>
                  <a:latin typeface="Calibri"/>
                </a:rPr>
                <a:t>Data Integration Platform Host</a:t>
              </a:r>
            </a:p>
          </p:txBody>
        </p:sp>
        <p:sp>
          <p:nvSpPr>
            <p:cNvPr id="9" name="Parallelogram 8"/>
            <p:cNvSpPr/>
            <p:nvPr/>
          </p:nvSpPr>
          <p:spPr>
            <a:xfrm>
              <a:off x="2135155"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a:solidFill>
                    <a:srgbClr val="FFFFFF"/>
                  </a:solidFill>
                  <a:latin typeface="Calibri"/>
                </a:rPr>
                <a:t>ODI</a:t>
              </a:r>
              <a:endParaRPr lang="en-US" sz="900" b="1" dirty="0">
                <a:solidFill>
                  <a:srgbClr val="FFFFFF"/>
                </a:solidFill>
                <a:latin typeface="Calibri"/>
              </a:endParaRPr>
            </a:p>
          </p:txBody>
        </p:sp>
        <p:sp>
          <p:nvSpPr>
            <p:cNvPr id="10" name="Parallelogram 9"/>
            <p:cNvSpPr/>
            <p:nvPr/>
          </p:nvSpPr>
          <p:spPr>
            <a:xfrm>
              <a:off x="3139160"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EDQ</a:t>
              </a:r>
            </a:p>
          </p:txBody>
        </p:sp>
      </p:grpSp>
      <p:cxnSp>
        <p:nvCxnSpPr>
          <p:cNvPr id="20" name="Connector: Curved 111"/>
          <p:cNvCxnSpPr>
            <a:stCxn id="53" idx="3"/>
            <a:endCxn id="6" idx="5"/>
          </p:cNvCxnSpPr>
          <p:nvPr/>
        </p:nvCxnSpPr>
        <p:spPr>
          <a:xfrm flipV="1">
            <a:off x="1374739" y="3570740"/>
            <a:ext cx="1243269" cy="960460"/>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35" name="Connector: Curved 111"/>
          <p:cNvCxnSpPr>
            <a:stCxn id="46" idx="3"/>
            <a:endCxn id="6" idx="5"/>
          </p:cNvCxnSpPr>
          <p:nvPr/>
        </p:nvCxnSpPr>
        <p:spPr>
          <a:xfrm>
            <a:off x="1401289" y="2562984"/>
            <a:ext cx="1216719" cy="1007757"/>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7" name="Rounded Rectangle 12"/>
          <p:cNvSpPr/>
          <p:nvPr/>
        </p:nvSpPr>
        <p:spPr>
          <a:xfrm>
            <a:off x="6248401" y="1676400"/>
            <a:ext cx="5638799" cy="4648200"/>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Big Data CS</a:t>
            </a:r>
          </a:p>
          <a:p>
            <a:pPr marL="742950" lvl="1" indent="-285750" fontAlgn="base">
              <a:lnSpc>
                <a:spcPct val="90000"/>
              </a:lnSpc>
              <a:spcBef>
                <a:spcPts val="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OGG is certified with Hive, HDFS, HBase, Kafka, Cassandra, ElasticSearch etc.</a:t>
            </a:r>
          </a:p>
          <a:p>
            <a:pPr marL="742950" lvl="1" indent="-285750" fontAlgn="base">
              <a:lnSpc>
                <a:spcPct val="90000"/>
              </a:lnSpc>
              <a:spcBef>
                <a:spcPts val="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ODI is certified with Hive, HDFS, Spark, Spark Streaming, Cassandra, Kafka etc.</a:t>
            </a:r>
          </a:p>
          <a:p>
            <a:pPr marL="742950" lvl="1" indent="-285750" fontAlgn="base">
              <a:lnSpc>
                <a:spcPct val="90000"/>
              </a:lnSpc>
              <a:spcBef>
                <a:spcPts val="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EDQ is certified with Hive</a:t>
            </a: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Big Data CS – Compute Edition</a:t>
            </a:r>
          </a:p>
          <a:p>
            <a:pPr marL="742950" lvl="1" indent="-285750" fontAlgn="base">
              <a:lnSpc>
                <a:spcPct val="90000"/>
              </a:lnSpc>
              <a:spcBef>
                <a:spcPts val="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OGG is planned to be certified with Event Hub CS. OGG is certified with Hortonworks Data Platform (HDP)</a:t>
            </a:r>
          </a:p>
          <a:p>
            <a:pPr marL="742950" lvl="1" indent="-285750" fontAlgn="base">
              <a:lnSpc>
                <a:spcPct val="90000"/>
              </a:lnSpc>
              <a:spcBef>
                <a:spcPts val="8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ODI is certified with HDP which is used in BDCS-CE</a:t>
            </a:r>
            <a:endParaRPr lang="en-GB" sz="1600" dirty="0">
              <a:solidFill>
                <a:srgbClr val="FF0000"/>
              </a:solidFill>
              <a:latin typeface="Calibri"/>
            </a:endParaRPr>
          </a:p>
          <a:p>
            <a:pPr marL="285750" indent="-285750" fontAlgn="base">
              <a:lnSpc>
                <a:spcPct val="90000"/>
              </a:lnSpc>
              <a:spcBef>
                <a:spcPts val="1600"/>
              </a:spcBef>
              <a:spcAft>
                <a:spcPct val="0"/>
              </a:spcAft>
              <a:buClr>
                <a:srgbClr val="FF0000"/>
              </a:buClr>
              <a:buFont typeface="Arial" panose="020B0604020202020204" pitchFamily="34" charset="0"/>
              <a:buChar char="•"/>
              <a:defRPr/>
            </a:pPr>
            <a:r>
              <a:rPr lang="en-GB" sz="1600" dirty="0">
                <a:solidFill>
                  <a:srgbClr val="FF0000"/>
                </a:solidFill>
                <a:latin typeface="Calibri"/>
              </a:rPr>
              <a:t>Note: </a:t>
            </a:r>
            <a:r>
              <a:rPr lang="en-GB" sz="1600" dirty="0">
                <a:solidFill>
                  <a:srgbClr val="5F5F5F"/>
                </a:solidFill>
                <a:latin typeface="Calibri"/>
              </a:rPr>
              <a:t>An ODI Agent cannot be deployed on BDCS or BDCS-CE at this time which limits the integration options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p:txBody>
      </p:sp>
      <p:grpSp>
        <p:nvGrpSpPr>
          <p:cNvPr id="3" name="Group 2"/>
          <p:cNvGrpSpPr/>
          <p:nvPr/>
        </p:nvGrpSpPr>
        <p:grpSpPr>
          <a:xfrm>
            <a:off x="638698" y="2222784"/>
            <a:ext cx="961503" cy="977617"/>
            <a:chOff x="637109" y="1831399"/>
            <a:chExt cx="961503" cy="977617"/>
          </a:xfrm>
        </p:grpSpPr>
        <p:grpSp>
          <p:nvGrpSpPr>
            <p:cNvPr id="36" name="Group 35"/>
            <p:cNvGrpSpPr/>
            <p:nvPr/>
          </p:nvGrpSpPr>
          <p:grpSpPr>
            <a:xfrm>
              <a:off x="729530" y="1831399"/>
              <a:ext cx="674716" cy="680398"/>
              <a:chOff x="3112996" y="2172337"/>
              <a:chExt cx="330341" cy="330340"/>
            </a:xfrm>
          </p:grpSpPr>
          <p:sp>
            <p:nvSpPr>
              <p:cNvPr id="45" name="Rounded Rectangle 44"/>
              <p:cNvSpPr/>
              <p:nvPr/>
            </p:nvSpPr>
            <p:spPr>
              <a:xfrm>
                <a:off x="3112996" y="2172337"/>
                <a:ext cx="330341" cy="330340"/>
              </a:xfrm>
              <a:prstGeom prst="roundRect">
                <a:avLst/>
              </a:prstGeom>
              <a:solidFill>
                <a:srgbClr val="EB192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defRPr/>
                </a:pPr>
                <a:endParaRPr lang="en-US" sz="1350" dirty="0">
                  <a:solidFill>
                    <a:srgbClr val="FFFFFF"/>
                  </a:solidFill>
                  <a:latin typeface="Calibri"/>
                </a:endParaRPr>
              </a:p>
            </p:txBody>
          </p:sp>
          <p:pic>
            <p:nvPicPr>
              <p:cNvPr id="46" name="Picture 45"/>
              <p:cNvPicPr>
                <a:picLocks noChangeAspect="1"/>
              </p:cNvPicPr>
              <p:nvPr/>
            </p:nvPicPr>
            <p:blipFill>
              <a:blip r:embed="rId3"/>
              <a:stretch>
                <a:fillRect/>
              </a:stretch>
            </p:blipFill>
            <p:spPr>
              <a:xfrm>
                <a:off x="3134270" y="2202136"/>
                <a:ext cx="306841" cy="270742"/>
              </a:xfrm>
              <a:prstGeom prst="rect">
                <a:avLst/>
              </a:prstGeom>
            </p:spPr>
          </p:pic>
        </p:grpSp>
        <p:sp>
          <p:nvSpPr>
            <p:cNvPr id="48" name="TextBox 47"/>
            <p:cNvSpPr txBox="1"/>
            <p:nvPr/>
          </p:nvSpPr>
          <p:spPr>
            <a:xfrm>
              <a:off x="637109" y="2591429"/>
              <a:ext cx="961503" cy="217587"/>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Big Data CS</a:t>
              </a:r>
            </a:p>
          </p:txBody>
        </p:sp>
      </p:grpSp>
      <p:grpSp>
        <p:nvGrpSpPr>
          <p:cNvPr id="49" name="Group 48"/>
          <p:cNvGrpSpPr/>
          <p:nvPr/>
        </p:nvGrpSpPr>
        <p:grpSpPr>
          <a:xfrm>
            <a:off x="612148" y="4191001"/>
            <a:ext cx="961503" cy="977617"/>
            <a:chOff x="637109" y="1831399"/>
            <a:chExt cx="961503" cy="977617"/>
          </a:xfrm>
        </p:grpSpPr>
        <p:grpSp>
          <p:nvGrpSpPr>
            <p:cNvPr id="50" name="Group 49"/>
            <p:cNvGrpSpPr/>
            <p:nvPr/>
          </p:nvGrpSpPr>
          <p:grpSpPr>
            <a:xfrm>
              <a:off x="729530" y="1831399"/>
              <a:ext cx="674716" cy="680398"/>
              <a:chOff x="3112996" y="2172337"/>
              <a:chExt cx="330341" cy="330340"/>
            </a:xfrm>
          </p:grpSpPr>
          <p:sp>
            <p:nvSpPr>
              <p:cNvPr id="52" name="Rounded Rectangle 51"/>
              <p:cNvSpPr/>
              <p:nvPr/>
            </p:nvSpPr>
            <p:spPr>
              <a:xfrm>
                <a:off x="3112996" y="2172337"/>
                <a:ext cx="330341" cy="330340"/>
              </a:xfrm>
              <a:prstGeom prst="roundRect">
                <a:avLst/>
              </a:prstGeom>
              <a:solidFill>
                <a:srgbClr val="EB192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defRPr/>
                </a:pPr>
                <a:endParaRPr lang="en-US" sz="1350" dirty="0">
                  <a:solidFill>
                    <a:srgbClr val="FFFFFF"/>
                  </a:solidFill>
                  <a:latin typeface="Calibri"/>
                </a:endParaRPr>
              </a:p>
            </p:txBody>
          </p:sp>
          <p:pic>
            <p:nvPicPr>
              <p:cNvPr id="53" name="Picture 52"/>
              <p:cNvPicPr>
                <a:picLocks noChangeAspect="1"/>
              </p:cNvPicPr>
              <p:nvPr/>
            </p:nvPicPr>
            <p:blipFill>
              <a:blip r:embed="rId3"/>
              <a:stretch>
                <a:fillRect/>
              </a:stretch>
            </p:blipFill>
            <p:spPr>
              <a:xfrm>
                <a:off x="3134270" y="2202136"/>
                <a:ext cx="306841" cy="270742"/>
              </a:xfrm>
              <a:prstGeom prst="rect">
                <a:avLst/>
              </a:prstGeom>
            </p:spPr>
          </p:pic>
        </p:grpSp>
        <p:sp>
          <p:nvSpPr>
            <p:cNvPr id="51" name="TextBox 50"/>
            <p:cNvSpPr txBox="1"/>
            <p:nvPr/>
          </p:nvSpPr>
          <p:spPr>
            <a:xfrm>
              <a:off x="637109" y="2591429"/>
              <a:ext cx="961503" cy="217587"/>
            </a:xfrm>
            <a:prstGeom prst="rect">
              <a:avLst/>
            </a:prstGeom>
            <a:noFill/>
          </p:spPr>
          <p:txBody>
            <a:bodyPr wrap="none" lIns="0" tIns="0" rIns="0" bIns="0" rtlCol="0">
              <a:noAutofit/>
            </a:bodyPr>
            <a:lstStyle/>
            <a:p>
              <a:pPr algn="ctr">
                <a:lnSpc>
                  <a:spcPct val="90000"/>
                </a:lnSpc>
              </a:pPr>
              <a:r>
                <a:rPr lang="en-US" sz="1400" b="1" dirty="0">
                  <a:solidFill>
                    <a:srgbClr val="5F5F5F"/>
                  </a:solidFill>
                  <a:latin typeface="Calibri"/>
                </a:rPr>
                <a:t>Big Data CS</a:t>
              </a:r>
              <a:br>
                <a:rPr lang="en-US" sz="1400" b="1" dirty="0">
                  <a:solidFill>
                    <a:srgbClr val="5F5F5F"/>
                  </a:solidFill>
                  <a:latin typeface="Calibri"/>
                </a:rPr>
              </a:br>
              <a:r>
                <a:rPr lang="en-US" sz="1400" b="1" dirty="0">
                  <a:solidFill>
                    <a:srgbClr val="5F5F5F"/>
                  </a:solidFill>
                  <a:latin typeface="Calibri"/>
                </a:rPr>
                <a:t>Compute Edition</a:t>
              </a:r>
            </a:p>
          </p:txBody>
        </p:sp>
      </p:grpSp>
    </p:spTree>
    <p:extLst>
      <p:ext uri="{BB962C8B-B14F-4D97-AF65-F5344CB8AC3E}">
        <p14:creationId xmlns:p14="http://schemas.microsoft.com/office/powerpoint/2010/main" val="348260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lowchart: Alternate Process 38"/>
          <p:cNvSpPr/>
          <p:nvPr/>
        </p:nvSpPr>
        <p:spPr>
          <a:xfrm>
            <a:off x="1050610" y="1528300"/>
            <a:ext cx="4664391" cy="1748301"/>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rgbClr val="5F5F5F">
                    <a:lumMod val="50000"/>
                  </a:srgbClr>
                </a:solidFill>
                <a:latin typeface="Calibri"/>
              </a:rPr>
              <a:t>OPC</a:t>
            </a:r>
          </a:p>
        </p:txBody>
      </p:sp>
      <p:sp>
        <p:nvSpPr>
          <p:cNvPr id="2" name="Title 1"/>
          <p:cNvSpPr>
            <a:spLocks noGrp="1"/>
          </p:cNvSpPr>
          <p:nvPr>
            <p:ph type="title"/>
          </p:nvPr>
        </p:nvSpPr>
        <p:spPr/>
        <p:txBody>
          <a:bodyPr/>
          <a:lstStyle/>
          <a:p>
            <a:r>
              <a:rPr lang="en-US" dirty="0"/>
              <a:t>DIPC with </a:t>
            </a:r>
            <a:r>
              <a:rPr lang="en-US" b="1" dirty="0">
                <a:solidFill>
                  <a:srgbClr val="FF0000"/>
                </a:solidFill>
              </a:rPr>
              <a:t>SaaS</a:t>
            </a:r>
          </a:p>
        </p:txBody>
      </p:sp>
      <p:grpSp>
        <p:nvGrpSpPr>
          <p:cNvPr id="12" name="Group 11"/>
          <p:cNvGrpSpPr/>
          <p:nvPr/>
        </p:nvGrpSpPr>
        <p:grpSpPr>
          <a:xfrm>
            <a:off x="1531827" y="2209800"/>
            <a:ext cx="3657600" cy="855774"/>
            <a:chOff x="989012" y="2128221"/>
            <a:chExt cx="3657600" cy="1174617"/>
          </a:xfrm>
        </p:grpSpPr>
        <p:sp>
          <p:nvSpPr>
            <p:cNvPr id="6" name="Parallelogram 5"/>
            <p:cNvSpPr/>
            <p:nvPr/>
          </p:nvSpPr>
          <p:spPr>
            <a:xfrm>
              <a:off x="989012" y="2128221"/>
              <a:ext cx="3657600" cy="1174617"/>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endParaRPr lang="en-US" sz="1200" b="1">
                <a:solidFill>
                  <a:srgbClr val="FFFFFF"/>
                </a:solidFill>
                <a:latin typeface="Calibri"/>
              </a:endParaRPr>
            </a:p>
          </p:txBody>
        </p:sp>
        <p:sp>
          <p:nvSpPr>
            <p:cNvPr id="7" name="Parallelogram 6"/>
            <p:cNvSpPr/>
            <p:nvPr/>
          </p:nvSpPr>
          <p:spPr>
            <a:xfrm>
              <a:off x="1172434"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GG</a:t>
              </a:r>
            </a:p>
          </p:txBody>
        </p:sp>
        <p:sp>
          <p:nvSpPr>
            <p:cNvPr id="8" name="Rectangle 7"/>
            <p:cNvSpPr/>
            <p:nvPr/>
          </p:nvSpPr>
          <p:spPr>
            <a:xfrm>
              <a:off x="1636312" y="2252305"/>
              <a:ext cx="2450038" cy="354855"/>
            </a:xfrm>
            <a:prstGeom prst="rect">
              <a:avLst/>
            </a:prstGeom>
          </p:spPr>
          <p:txBody>
            <a:bodyPr wrap="square">
              <a:spAutoFit/>
            </a:bodyPr>
            <a:lstStyle/>
            <a:p>
              <a:pPr algn="ctr">
                <a:lnSpc>
                  <a:spcPct val="90000"/>
                </a:lnSpc>
                <a:defRPr/>
              </a:pPr>
              <a:r>
                <a:rPr lang="en-US" sz="1200" b="1" dirty="0">
                  <a:solidFill>
                    <a:srgbClr val="FFFFFF"/>
                  </a:solidFill>
                  <a:latin typeface="Calibri"/>
                </a:rPr>
                <a:t>Data Integration Platform Host</a:t>
              </a:r>
            </a:p>
          </p:txBody>
        </p:sp>
        <p:sp>
          <p:nvSpPr>
            <p:cNvPr id="9" name="Parallelogram 8"/>
            <p:cNvSpPr/>
            <p:nvPr/>
          </p:nvSpPr>
          <p:spPr>
            <a:xfrm>
              <a:off x="2135155"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a:solidFill>
                    <a:srgbClr val="FFFFFF"/>
                  </a:solidFill>
                  <a:latin typeface="Calibri"/>
                </a:rPr>
                <a:t>ODI</a:t>
              </a:r>
              <a:endParaRPr lang="en-US" sz="900" b="1" dirty="0">
                <a:solidFill>
                  <a:srgbClr val="FFFFFF"/>
                </a:solidFill>
                <a:latin typeface="Calibri"/>
              </a:endParaRPr>
            </a:p>
          </p:txBody>
        </p:sp>
        <p:sp>
          <p:nvSpPr>
            <p:cNvPr id="10" name="Parallelogram 9"/>
            <p:cNvSpPr/>
            <p:nvPr/>
          </p:nvSpPr>
          <p:spPr>
            <a:xfrm>
              <a:off x="3139160"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EDQ</a:t>
              </a:r>
            </a:p>
          </p:txBody>
        </p:sp>
      </p:grpSp>
      <p:sp>
        <p:nvSpPr>
          <p:cNvPr id="47" name="Rounded Rectangle 12"/>
          <p:cNvSpPr/>
          <p:nvPr/>
        </p:nvSpPr>
        <p:spPr>
          <a:xfrm>
            <a:off x="6597879" y="1676400"/>
            <a:ext cx="5289321" cy="4495800"/>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Salesforce.com</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Certified with ODI</a:t>
            </a:r>
          </a:p>
          <a:p>
            <a:pPr marL="285750" indent="-285750" fontAlgn="base">
              <a:lnSpc>
                <a:spcPct val="90000"/>
              </a:lnSpc>
              <a:spcBef>
                <a:spcPts val="18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Other Apps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Use REST connectivity or utilities, if they exist, in ODI</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Position partner-provided connectivity as needed</a:t>
            </a:r>
          </a:p>
          <a:p>
            <a:pPr marL="1200150" lvl="2"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Progress </a:t>
            </a:r>
            <a:r>
              <a:rPr lang="en-US" sz="2000" dirty="0" err="1">
                <a:solidFill>
                  <a:srgbClr val="46575E"/>
                </a:solidFill>
                <a:latin typeface="Calibri"/>
                <a:cs typeface="Arial" charset="0"/>
              </a:rPr>
              <a:t>DataDirect</a:t>
            </a:r>
            <a:r>
              <a:rPr lang="en-US" sz="2000" dirty="0">
                <a:solidFill>
                  <a:srgbClr val="46575E"/>
                </a:solidFill>
                <a:latin typeface="Calibri"/>
                <a:cs typeface="Arial" charset="0"/>
              </a:rPr>
              <a:t>: </a:t>
            </a:r>
            <a:r>
              <a:rPr lang="en-US" sz="2000" dirty="0">
                <a:solidFill>
                  <a:srgbClr val="46575E"/>
                </a:solidFill>
                <a:latin typeface="Calibri"/>
                <a:cs typeface="Arial" charset="0"/>
                <a:hlinkClick r:id="rId3"/>
              </a:rPr>
              <a:t>link</a:t>
            </a:r>
            <a:endParaRPr lang="en-US" sz="2000" dirty="0">
              <a:solidFill>
                <a:srgbClr val="46575E"/>
              </a:solidFill>
              <a:latin typeface="Calibri"/>
              <a:cs typeface="Arial" charset="0"/>
            </a:endParaRPr>
          </a:p>
          <a:p>
            <a:pPr marL="1200150" lvl="2"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Bristlecone: </a:t>
            </a:r>
            <a:r>
              <a:rPr lang="en-US" sz="2000" dirty="0">
                <a:solidFill>
                  <a:srgbClr val="46575E"/>
                </a:solidFill>
                <a:latin typeface="Calibri"/>
                <a:cs typeface="Arial" charset="0"/>
                <a:hlinkClick r:id="rId4"/>
              </a:rPr>
              <a:t>link</a:t>
            </a:r>
            <a:endParaRPr lang="en-US" sz="2000" dirty="0">
              <a:solidFill>
                <a:srgbClr val="46575E"/>
              </a:solidFill>
              <a:latin typeface="Calibri"/>
              <a:cs typeface="Arial" charset="0"/>
            </a:endParaRPr>
          </a:p>
        </p:txBody>
      </p:sp>
      <p:grpSp>
        <p:nvGrpSpPr>
          <p:cNvPr id="22" name="Group 21"/>
          <p:cNvGrpSpPr/>
          <p:nvPr/>
        </p:nvGrpSpPr>
        <p:grpSpPr>
          <a:xfrm>
            <a:off x="760141" y="4800601"/>
            <a:ext cx="5133512" cy="610703"/>
            <a:chOff x="270592" y="4053047"/>
            <a:chExt cx="5133512" cy="610703"/>
          </a:xfrm>
        </p:grpSpPr>
        <p:grpSp>
          <p:nvGrpSpPr>
            <p:cNvPr id="23" name="Group 22"/>
            <p:cNvGrpSpPr/>
            <p:nvPr/>
          </p:nvGrpSpPr>
          <p:grpSpPr>
            <a:xfrm>
              <a:off x="270592" y="4053047"/>
              <a:ext cx="5133512" cy="610703"/>
              <a:chOff x="270592" y="4053047"/>
              <a:chExt cx="5133512" cy="610703"/>
            </a:xfrm>
          </p:grpSpPr>
          <p:grpSp>
            <p:nvGrpSpPr>
              <p:cNvPr id="25" name="Group 24"/>
              <p:cNvGrpSpPr/>
              <p:nvPr/>
            </p:nvGrpSpPr>
            <p:grpSpPr>
              <a:xfrm>
                <a:off x="270592" y="4065260"/>
                <a:ext cx="5133512" cy="580797"/>
                <a:chOff x="307168" y="3828862"/>
                <a:chExt cx="7647712" cy="725755"/>
              </a:xfrm>
            </p:grpSpPr>
            <p:sp>
              <p:nvSpPr>
                <p:cNvPr id="34" name="Rounded Rectangle 6"/>
                <p:cNvSpPr/>
                <p:nvPr/>
              </p:nvSpPr>
              <p:spPr>
                <a:xfrm>
                  <a:off x="792081" y="3828863"/>
                  <a:ext cx="7162799" cy="725754"/>
                </a:xfrm>
                <a:prstGeom prst="roundRect">
                  <a:avLst>
                    <a:gd name="adj" fmla="val 19172"/>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37" name="Round Same Side Corner Rectangle 65"/>
                <p:cNvSpPr/>
                <p:nvPr/>
              </p:nvSpPr>
              <p:spPr>
                <a:xfrm rot="16200000">
                  <a:off x="553891" y="3582139"/>
                  <a:ext cx="725753" cy="1219200"/>
                </a:xfrm>
                <a:prstGeom prst="round2SameRect">
                  <a:avLst>
                    <a:gd name="adj1" fmla="val 27348"/>
                    <a:gd name="adj2" fmla="val 0"/>
                  </a:avLst>
                </a:prstGeom>
                <a:solidFill>
                  <a:schemeClr val="bg2">
                    <a:lumMod val="10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grpSp>
          <p:pic>
            <p:nvPicPr>
              <p:cNvPr id="26" name="Picture 2"/>
              <p:cNvPicPr>
                <a:picLocks noChangeAspect="1" noChangeArrowheads="1"/>
              </p:cNvPicPr>
              <p:nvPr/>
            </p:nvPicPr>
            <p:blipFill>
              <a:blip r:embed="rId5" cstate="print">
                <a:duotone>
                  <a:schemeClr val="accent5">
                    <a:shade val="45000"/>
                    <a:satMod val="135000"/>
                  </a:schemeClr>
                  <a:prstClr val="white"/>
                </a:duotone>
              </a:blip>
              <a:srcRect/>
              <a:stretch>
                <a:fillRect/>
              </a:stretch>
            </p:blipFill>
            <p:spPr bwMode="auto">
              <a:xfrm>
                <a:off x="2950664" y="4458938"/>
                <a:ext cx="1083251" cy="148022"/>
              </a:xfrm>
              <a:prstGeom prst="rect">
                <a:avLst/>
              </a:prstGeom>
              <a:noFill/>
              <a:ln w="9525">
                <a:noFill/>
                <a:miter lim="800000"/>
                <a:headEnd/>
                <a:tailEnd/>
              </a:ln>
            </p:spPr>
          </p:pic>
          <p:pic>
            <p:nvPicPr>
              <p:cNvPr id="27" name="Picture 8" descr="http://upload.wikimedia.org/wikipedia/en/archive/3/34/20141016174929!SFDC_logo.png"/>
              <p:cNvPicPr>
                <a:picLocks noChangeAspect="1" noChangeArrowheads="1"/>
              </p:cNvPicPr>
              <p:nvPr/>
            </p:nvPicPr>
            <p:blipFill>
              <a:blip r:embed="rId6" cstate="print">
                <a:duotone>
                  <a:schemeClr val="accent5">
                    <a:shade val="45000"/>
                    <a:satMod val="135000"/>
                  </a:schemeClr>
                  <a:prstClr val="white"/>
                </a:duotone>
              </a:blip>
              <a:srcRect/>
              <a:stretch>
                <a:fillRect/>
              </a:stretch>
            </p:blipFill>
            <p:spPr bwMode="auto">
              <a:xfrm>
                <a:off x="2090300" y="4074957"/>
                <a:ext cx="921588" cy="588793"/>
              </a:xfrm>
              <a:prstGeom prst="rect">
                <a:avLst/>
              </a:prstGeom>
              <a:noFill/>
            </p:spPr>
          </p:pic>
          <p:pic>
            <p:nvPicPr>
              <p:cNvPr id="28" name="Picture 10" descr="https://www.readytalk.com/sites/default/files/O_MarketingCloud_clr.png"/>
              <p:cNvPicPr>
                <a:picLocks noChangeAspect="1" noChangeArrowheads="1"/>
              </p:cNvPicPr>
              <p:nvPr/>
            </p:nvPicPr>
            <p:blipFill>
              <a:blip r:embed="rId7" cstate="print">
                <a:duotone>
                  <a:schemeClr val="accent5">
                    <a:shade val="45000"/>
                    <a:satMod val="135000"/>
                  </a:schemeClr>
                  <a:prstClr val="white"/>
                </a:duotone>
              </a:blip>
              <a:srcRect/>
              <a:stretch>
                <a:fillRect/>
              </a:stretch>
            </p:blipFill>
            <p:spPr bwMode="auto">
              <a:xfrm>
                <a:off x="2997175" y="4053047"/>
                <a:ext cx="767918" cy="457200"/>
              </a:xfrm>
              <a:prstGeom prst="rect">
                <a:avLst/>
              </a:prstGeom>
              <a:noFill/>
            </p:spPr>
          </p:pic>
          <p:pic>
            <p:nvPicPr>
              <p:cNvPr id="29" name="Picture 26" descr="http://cloud-elements.com/wp-content/uploads/2015/01/oracleservicecloud-3.png"/>
              <p:cNvPicPr>
                <a:picLocks noChangeAspect="1" noChangeArrowheads="1"/>
              </p:cNvPicPr>
              <p:nvPr/>
            </p:nvPicPr>
            <p:blipFill>
              <a:blip r:embed="rId8" cstate="print">
                <a:duotone>
                  <a:schemeClr val="accent5">
                    <a:shade val="45000"/>
                    <a:satMod val="135000"/>
                  </a:schemeClr>
                  <a:prstClr val="white"/>
                </a:duotone>
              </a:blip>
              <a:srcRect l="8090" t="34936" r="8614" b="25632"/>
              <a:stretch>
                <a:fillRect/>
              </a:stretch>
            </p:blipFill>
            <p:spPr bwMode="auto">
              <a:xfrm>
                <a:off x="1292038" y="4108041"/>
                <a:ext cx="628649" cy="297605"/>
              </a:xfrm>
              <a:prstGeom prst="rect">
                <a:avLst/>
              </a:prstGeom>
              <a:noFill/>
            </p:spPr>
          </p:pic>
          <p:pic>
            <p:nvPicPr>
              <p:cNvPr id="30" name="Picture 4" descr="https://www.adallom.com/wp-content/uploads/2015/03/ServiceNow_logo.png"/>
              <p:cNvPicPr>
                <a:picLocks noChangeAspect="1" noChangeArrowheads="1"/>
              </p:cNvPicPr>
              <p:nvPr/>
            </p:nvPicPr>
            <p:blipFill>
              <a:blip r:embed="rId9" cstate="print">
                <a:duotone>
                  <a:schemeClr val="accent5">
                    <a:shade val="45000"/>
                    <a:satMod val="135000"/>
                  </a:schemeClr>
                  <a:prstClr val="white"/>
                </a:duotone>
              </a:blip>
              <a:srcRect/>
              <a:stretch>
                <a:fillRect/>
              </a:stretch>
            </p:blipFill>
            <p:spPr bwMode="auto">
              <a:xfrm>
                <a:off x="3809745" y="4117529"/>
                <a:ext cx="862775" cy="180032"/>
              </a:xfrm>
              <a:prstGeom prst="rect">
                <a:avLst/>
              </a:prstGeom>
              <a:noFill/>
            </p:spPr>
          </p:pic>
          <p:pic>
            <p:nvPicPr>
              <p:cNvPr id="31" name="Picture 28" descr="http://upload.wikimedia.org/wikipedia/commons/5/5c/Google_Analytics_logo.png"/>
              <p:cNvPicPr>
                <a:picLocks noChangeAspect="1" noChangeArrowheads="1"/>
              </p:cNvPicPr>
              <p:nvPr/>
            </p:nvPicPr>
            <p:blipFill>
              <a:blip r:embed="rId10" cstate="print">
                <a:duotone>
                  <a:schemeClr val="accent5">
                    <a:shade val="45000"/>
                    <a:satMod val="135000"/>
                  </a:schemeClr>
                  <a:prstClr val="white"/>
                </a:duotone>
              </a:blip>
              <a:srcRect/>
              <a:stretch>
                <a:fillRect/>
              </a:stretch>
            </p:blipFill>
            <p:spPr bwMode="auto">
              <a:xfrm>
                <a:off x="1163369" y="4460584"/>
                <a:ext cx="909638" cy="170824"/>
              </a:xfrm>
              <a:prstGeom prst="rect">
                <a:avLst/>
              </a:prstGeom>
              <a:noFill/>
            </p:spPr>
          </p:pic>
          <p:pic>
            <p:nvPicPr>
              <p:cNvPr id="32" name="Picture 24" descr="http://www.etgroup.net/images/dynamic-crm_logo.png"/>
              <p:cNvPicPr>
                <a:picLocks noChangeAspect="1" noChangeArrowheads="1"/>
              </p:cNvPicPr>
              <p:nvPr/>
            </p:nvPicPr>
            <p:blipFill>
              <a:blip r:embed="rId11" cstate="print">
                <a:duotone>
                  <a:schemeClr val="accent5">
                    <a:shade val="45000"/>
                    <a:satMod val="135000"/>
                  </a:schemeClr>
                  <a:prstClr val="white"/>
                </a:duotone>
              </a:blip>
              <a:srcRect/>
              <a:stretch>
                <a:fillRect/>
              </a:stretch>
            </p:blipFill>
            <p:spPr bwMode="auto">
              <a:xfrm>
                <a:off x="4102013" y="4310956"/>
                <a:ext cx="1039612" cy="303755"/>
              </a:xfrm>
              <a:prstGeom prst="rect">
                <a:avLst/>
              </a:prstGeom>
              <a:noFill/>
            </p:spPr>
          </p:pic>
          <p:sp>
            <p:nvSpPr>
              <p:cNvPr id="33" name="TextBox 32"/>
              <p:cNvSpPr txBox="1"/>
              <p:nvPr/>
            </p:nvSpPr>
            <p:spPr>
              <a:xfrm>
                <a:off x="483385" y="4136953"/>
                <a:ext cx="487388" cy="460338"/>
              </a:xfrm>
              <a:prstGeom prst="rect">
                <a:avLst/>
              </a:prstGeom>
              <a:noFill/>
            </p:spPr>
            <p:txBody>
              <a:bodyPr wrap="none" lIns="0" tIns="0" rIns="0" bIns="0" rtlCol="0">
                <a:noAutofit/>
              </a:bodyPr>
              <a:lstStyle/>
              <a:p>
                <a:pPr>
                  <a:lnSpc>
                    <a:spcPct val="90000"/>
                  </a:lnSpc>
                </a:pPr>
                <a:r>
                  <a:rPr lang="en-US" sz="1600" dirty="0">
                    <a:solidFill>
                      <a:srgbClr val="FFFFFF"/>
                    </a:solidFill>
                    <a:latin typeface="Calibri"/>
                  </a:rPr>
                  <a:t>SaaS</a:t>
                </a:r>
                <a:br>
                  <a:rPr lang="en-US" sz="1600" dirty="0">
                    <a:solidFill>
                      <a:srgbClr val="FFFFFF"/>
                    </a:solidFill>
                    <a:latin typeface="Calibri"/>
                  </a:rPr>
                </a:br>
                <a:r>
                  <a:rPr lang="en-US" sz="1600" dirty="0">
                    <a:solidFill>
                      <a:srgbClr val="FFFFFF"/>
                    </a:solidFill>
                    <a:latin typeface="Calibri"/>
                  </a:rPr>
                  <a:t>Apps</a:t>
                </a:r>
              </a:p>
            </p:txBody>
          </p:sp>
        </p:grpSp>
        <p:pic>
          <p:nvPicPr>
            <p:cNvPr id="24" name="Picture 23"/>
            <p:cNvPicPr>
              <a:picLocks noChangeAspect="1"/>
            </p:cNvPicPr>
            <p:nvPr/>
          </p:nvPicPr>
          <p:blipFill>
            <a:blip r:embed="rId12"/>
            <a:stretch>
              <a:fillRect/>
            </a:stretch>
          </p:blipFill>
          <p:spPr>
            <a:xfrm>
              <a:off x="4789461" y="4139921"/>
              <a:ext cx="515563" cy="206225"/>
            </a:xfrm>
            <a:prstGeom prst="rect">
              <a:avLst/>
            </a:prstGeom>
          </p:spPr>
        </p:pic>
      </p:grpSp>
      <p:cxnSp>
        <p:nvCxnSpPr>
          <p:cNvPr id="38" name="Connector: Curved 111"/>
          <p:cNvCxnSpPr>
            <a:stCxn id="6" idx="3"/>
            <a:endCxn id="34" idx="0"/>
          </p:cNvCxnSpPr>
          <p:nvPr/>
        </p:nvCxnSpPr>
        <p:spPr>
          <a:xfrm rot="16200000" flipH="1">
            <a:off x="2477143" y="3800312"/>
            <a:ext cx="1747240" cy="277765"/>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55140" y="3805450"/>
            <a:ext cx="1283460" cy="387798"/>
          </a:xfrm>
          <a:prstGeom prst="rect">
            <a:avLst/>
          </a:prstGeom>
          <a:solidFill>
            <a:schemeClr val="bg1"/>
          </a:solidFill>
        </p:spPr>
        <p:txBody>
          <a:bodyPr wrap="square" lIns="0" tIns="0" rIns="0" bIns="0" rtlCol="0">
            <a:spAutoFit/>
          </a:bodyPr>
          <a:lstStyle/>
          <a:p>
            <a:pPr algn="ctr">
              <a:lnSpc>
                <a:spcPct val="90000"/>
              </a:lnSpc>
            </a:pPr>
            <a:r>
              <a:rPr lang="en-US" sz="1400" b="1" dirty="0">
                <a:solidFill>
                  <a:srgbClr val="5F5F5F">
                    <a:lumMod val="75000"/>
                  </a:srgbClr>
                </a:solidFill>
                <a:latin typeface="Calibri"/>
              </a:rPr>
              <a:t>REST/SOAP</a:t>
            </a:r>
            <a:br>
              <a:rPr lang="en-US" sz="1400" b="1" dirty="0">
                <a:solidFill>
                  <a:srgbClr val="5F5F5F">
                    <a:lumMod val="75000"/>
                  </a:srgbClr>
                </a:solidFill>
                <a:latin typeface="Calibri"/>
              </a:rPr>
            </a:br>
            <a:r>
              <a:rPr lang="en-US" sz="1400" b="1" dirty="0">
                <a:solidFill>
                  <a:srgbClr val="5F5F5F">
                    <a:lumMod val="75000"/>
                  </a:srgbClr>
                </a:solidFill>
                <a:latin typeface="Calibri"/>
              </a:rPr>
              <a:t>/Utilities</a:t>
            </a:r>
            <a:endParaRPr lang="en-US" sz="1000" b="1" dirty="0">
              <a:solidFill>
                <a:srgbClr val="5F5F5F">
                  <a:lumMod val="75000"/>
                </a:srgbClr>
              </a:solidFill>
              <a:latin typeface="Calibri"/>
            </a:endParaRPr>
          </a:p>
        </p:txBody>
      </p:sp>
    </p:spTree>
    <p:extLst>
      <p:ext uri="{BB962C8B-B14F-4D97-AF65-F5344CB8AC3E}">
        <p14:creationId xmlns:p14="http://schemas.microsoft.com/office/powerpoint/2010/main" val="42565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lowchart: Alternate Process 38"/>
          <p:cNvSpPr/>
          <p:nvPr/>
        </p:nvSpPr>
        <p:spPr>
          <a:xfrm>
            <a:off x="1050610" y="1528300"/>
            <a:ext cx="4664391" cy="1748301"/>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rgbClr val="5F5F5F">
                    <a:lumMod val="50000"/>
                  </a:srgbClr>
                </a:solidFill>
                <a:latin typeface="Calibri"/>
              </a:rPr>
              <a:t>OPC</a:t>
            </a:r>
          </a:p>
        </p:txBody>
      </p:sp>
      <p:sp>
        <p:nvSpPr>
          <p:cNvPr id="2" name="Title 1"/>
          <p:cNvSpPr>
            <a:spLocks noGrp="1"/>
          </p:cNvSpPr>
          <p:nvPr>
            <p:ph type="title"/>
          </p:nvPr>
        </p:nvSpPr>
        <p:spPr/>
        <p:txBody>
          <a:bodyPr/>
          <a:lstStyle/>
          <a:p>
            <a:r>
              <a:rPr lang="en-US" dirty="0"/>
              <a:t>DIPC with </a:t>
            </a:r>
            <a:r>
              <a:rPr lang="en-US" b="1" dirty="0">
                <a:solidFill>
                  <a:srgbClr val="FF0000"/>
                </a:solidFill>
              </a:rPr>
              <a:t>On-Premises Systems</a:t>
            </a:r>
            <a:r>
              <a:rPr lang="en-US" dirty="0"/>
              <a:t> &amp; </a:t>
            </a:r>
            <a:r>
              <a:rPr lang="en-US" b="1" dirty="0">
                <a:solidFill>
                  <a:srgbClr val="FF0000"/>
                </a:solidFill>
              </a:rPr>
              <a:t>3</a:t>
            </a:r>
            <a:r>
              <a:rPr lang="en-US" b="1" baseline="30000" dirty="0">
                <a:solidFill>
                  <a:srgbClr val="FF0000"/>
                </a:solidFill>
              </a:rPr>
              <a:t>rd</a:t>
            </a:r>
            <a:r>
              <a:rPr lang="en-US" b="1" dirty="0">
                <a:solidFill>
                  <a:srgbClr val="FF0000"/>
                </a:solidFill>
              </a:rPr>
              <a:t> Party IaaS/PaaS</a:t>
            </a:r>
          </a:p>
        </p:txBody>
      </p:sp>
      <p:grpSp>
        <p:nvGrpSpPr>
          <p:cNvPr id="12" name="Group 11"/>
          <p:cNvGrpSpPr/>
          <p:nvPr/>
        </p:nvGrpSpPr>
        <p:grpSpPr>
          <a:xfrm>
            <a:off x="1531827" y="2209800"/>
            <a:ext cx="3657600" cy="855774"/>
            <a:chOff x="989012" y="2128221"/>
            <a:chExt cx="3657600" cy="1174617"/>
          </a:xfrm>
        </p:grpSpPr>
        <p:sp>
          <p:nvSpPr>
            <p:cNvPr id="6" name="Parallelogram 5"/>
            <p:cNvSpPr/>
            <p:nvPr/>
          </p:nvSpPr>
          <p:spPr>
            <a:xfrm>
              <a:off x="989012" y="2128221"/>
              <a:ext cx="3657600" cy="1174617"/>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endParaRPr lang="en-US" sz="1200" b="1">
                <a:solidFill>
                  <a:srgbClr val="FFFFFF"/>
                </a:solidFill>
                <a:latin typeface="Calibri"/>
              </a:endParaRPr>
            </a:p>
          </p:txBody>
        </p:sp>
        <p:sp>
          <p:nvSpPr>
            <p:cNvPr id="7" name="Parallelogram 6"/>
            <p:cNvSpPr/>
            <p:nvPr/>
          </p:nvSpPr>
          <p:spPr>
            <a:xfrm>
              <a:off x="1172434"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GG</a:t>
              </a:r>
            </a:p>
          </p:txBody>
        </p:sp>
        <p:sp>
          <p:nvSpPr>
            <p:cNvPr id="8" name="Rectangle 7"/>
            <p:cNvSpPr/>
            <p:nvPr/>
          </p:nvSpPr>
          <p:spPr>
            <a:xfrm>
              <a:off x="1636312" y="2252305"/>
              <a:ext cx="2450038" cy="354855"/>
            </a:xfrm>
            <a:prstGeom prst="rect">
              <a:avLst/>
            </a:prstGeom>
          </p:spPr>
          <p:txBody>
            <a:bodyPr wrap="square">
              <a:spAutoFit/>
            </a:bodyPr>
            <a:lstStyle/>
            <a:p>
              <a:pPr algn="ctr">
                <a:lnSpc>
                  <a:spcPct val="90000"/>
                </a:lnSpc>
                <a:defRPr/>
              </a:pPr>
              <a:r>
                <a:rPr lang="en-US" sz="1200" b="1" dirty="0">
                  <a:solidFill>
                    <a:srgbClr val="FFFFFF"/>
                  </a:solidFill>
                  <a:latin typeface="Calibri"/>
                </a:rPr>
                <a:t>Data Integration Platform Host</a:t>
              </a:r>
            </a:p>
          </p:txBody>
        </p:sp>
        <p:sp>
          <p:nvSpPr>
            <p:cNvPr id="9" name="Parallelogram 8"/>
            <p:cNvSpPr/>
            <p:nvPr/>
          </p:nvSpPr>
          <p:spPr>
            <a:xfrm>
              <a:off x="2135155"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a:solidFill>
                    <a:srgbClr val="FFFFFF"/>
                  </a:solidFill>
                  <a:latin typeface="Calibri"/>
                </a:rPr>
                <a:t>ODI</a:t>
              </a:r>
              <a:endParaRPr lang="en-US" sz="900" b="1" dirty="0">
                <a:solidFill>
                  <a:srgbClr val="FFFFFF"/>
                </a:solidFill>
                <a:latin typeface="Calibri"/>
              </a:endParaRPr>
            </a:p>
          </p:txBody>
        </p:sp>
        <p:sp>
          <p:nvSpPr>
            <p:cNvPr id="10" name="Parallelogram 9"/>
            <p:cNvSpPr/>
            <p:nvPr/>
          </p:nvSpPr>
          <p:spPr>
            <a:xfrm>
              <a:off x="3139160" y="2638586"/>
              <a:ext cx="1188720" cy="561812"/>
            </a:xfrm>
            <a:prstGeom prst="parallelogram">
              <a:avLst>
                <a:gd name="adj" fmla="val 34763"/>
              </a:avLst>
            </a:prstGeom>
            <a:solidFill>
              <a:schemeClr val="accent1">
                <a:lumMod val="40000"/>
                <a:lumOff val="6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defRPr/>
              </a:pPr>
              <a:r>
                <a:rPr lang="en-US" sz="900" b="1" dirty="0">
                  <a:solidFill>
                    <a:srgbClr val="FFFFFF"/>
                  </a:solidFill>
                  <a:latin typeface="Calibri"/>
                </a:rPr>
                <a:t>EDQ</a:t>
              </a:r>
            </a:p>
          </p:txBody>
        </p:sp>
      </p:grpSp>
      <p:sp>
        <p:nvSpPr>
          <p:cNvPr id="47" name="Rounded Rectangle 12"/>
          <p:cNvSpPr/>
          <p:nvPr/>
        </p:nvSpPr>
        <p:spPr>
          <a:xfrm>
            <a:off x="6783635" y="1676400"/>
            <a:ext cx="5255965" cy="4495800"/>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Direct access to on-premises systems requires a VPN connection between OPC and the on-premises data center</a:t>
            </a:r>
          </a:p>
          <a:p>
            <a:pPr marL="285750" indent="-285750" fontAlgn="base">
              <a:lnSpc>
                <a:spcPct val="90000"/>
              </a:lnSpc>
              <a:spcBef>
                <a:spcPts val="1200"/>
              </a:spcBef>
              <a:spcAft>
                <a:spcPct val="0"/>
              </a:spcAft>
              <a:buClr>
                <a:srgbClr val="FF0000"/>
              </a:buClr>
              <a:buFont typeface="Arial" panose="020B0604020202020204" pitchFamily="34" charset="0"/>
              <a:buChar char="•"/>
              <a:defRPr/>
            </a:pPr>
            <a:r>
              <a:rPr lang="en-US" sz="2000" b="1" dirty="0">
                <a:solidFill>
                  <a:srgbClr val="46575E"/>
                </a:solidFill>
                <a:latin typeface="Calibri"/>
                <a:cs typeface="Arial" charset="0"/>
              </a:rPr>
              <a:t>Without VPN consider the following options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Use one of our DI product on-premises to send the data to a Cloud Service such as DBCS. This requires licensing the on-</a:t>
            </a:r>
            <a:r>
              <a:rPr lang="en-US" sz="2000" dirty="0" err="1">
                <a:solidFill>
                  <a:srgbClr val="46575E"/>
                </a:solidFill>
                <a:latin typeface="Calibri"/>
                <a:cs typeface="Arial" charset="0"/>
              </a:rPr>
              <a:t>prem</a:t>
            </a:r>
            <a:r>
              <a:rPr lang="en-US" sz="2000" dirty="0">
                <a:solidFill>
                  <a:srgbClr val="46575E"/>
                </a:solidFill>
                <a:latin typeface="Calibri"/>
                <a:cs typeface="Arial" charset="0"/>
              </a:rPr>
              <a:t> product(s)</a:t>
            </a:r>
          </a:p>
          <a:p>
            <a:pPr marL="742950" lvl="1" indent="-285750" fontAlgn="base">
              <a:lnSpc>
                <a:spcPct val="90000"/>
              </a:lnSpc>
              <a:spcBef>
                <a:spcPts val="1200"/>
              </a:spcBef>
              <a:spcAft>
                <a:spcPct val="0"/>
              </a:spcAft>
              <a:buClr>
                <a:srgbClr val="FF0000"/>
              </a:buClr>
              <a:buFont typeface="Arial" panose="020B0604020202020204" pitchFamily="34" charset="0"/>
              <a:buChar char="•"/>
              <a:defRPr/>
            </a:pPr>
            <a:r>
              <a:rPr lang="en-US" sz="2000" dirty="0">
                <a:solidFill>
                  <a:srgbClr val="46575E"/>
                </a:solidFill>
                <a:latin typeface="Calibri"/>
                <a:cs typeface="Arial" charset="0"/>
              </a:rPr>
              <a:t>Use some manual processes to create files and upload them to a Cloud Service so DIPC can pick them up</a:t>
            </a:r>
          </a:p>
          <a:p>
            <a:pPr fontAlgn="base">
              <a:lnSpc>
                <a:spcPct val="90000"/>
              </a:lnSpc>
              <a:spcBef>
                <a:spcPts val="2400"/>
              </a:spcBef>
              <a:spcAft>
                <a:spcPct val="0"/>
              </a:spcAft>
              <a:buClr>
                <a:srgbClr val="FF0000"/>
              </a:buClr>
              <a:defRPr/>
            </a:pPr>
            <a:endParaRPr lang="en-GB" dirty="0">
              <a:solidFill>
                <a:srgbClr val="FF0000"/>
              </a:solidFill>
              <a:latin typeface="Calibri"/>
            </a:endParaRPr>
          </a:p>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p:txBody>
      </p:sp>
      <p:sp>
        <p:nvSpPr>
          <p:cNvPr id="36" name="Flowchart: Alternate Process 35"/>
          <p:cNvSpPr/>
          <p:nvPr/>
        </p:nvSpPr>
        <p:spPr>
          <a:xfrm>
            <a:off x="304800" y="4572000"/>
            <a:ext cx="6400800" cy="1371696"/>
          </a:xfrm>
          <a:prstGeom prst="flowChartAlternateProcess">
            <a:avLst/>
          </a:prstGeom>
          <a:no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dirty="0">
                <a:solidFill>
                  <a:srgbClr val="5F5F5F">
                    <a:lumMod val="75000"/>
                  </a:srgbClr>
                </a:solidFill>
                <a:latin typeface="Calibri"/>
              </a:rPr>
              <a:t>Any Data Center</a:t>
            </a:r>
            <a:br>
              <a:rPr lang="en-US" dirty="0">
                <a:solidFill>
                  <a:srgbClr val="5F5F5F">
                    <a:lumMod val="75000"/>
                  </a:srgbClr>
                </a:solidFill>
                <a:latin typeface="Calibri"/>
              </a:rPr>
            </a:br>
            <a:r>
              <a:rPr lang="en-US" sz="1000" i="1" dirty="0">
                <a:solidFill>
                  <a:srgbClr val="5F5F5F">
                    <a:lumMod val="75000"/>
                  </a:srgbClr>
                </a:solidFill>
                <a:latin typeface="Calibri"/>
              </a:rPr>
              <a:t>(Customer On-Premise or 3</a:t>
            </a:r>
            <a:r>
              <a:rPr lang="en-US" sz="1000" i="1" baseline="30000" dirty="0">
                <a:solidFill>
                  <a:srgbClr val="5F5F5F">
                    <a:lumMod val="75000"/>
                  </a:srgbClr>
                </a:solidFill>
                <a:latin typeface="Calibri"/>
              </a:rPr>
              <a:t>rd</a:t>
            </a:r>
            <a:r>
              <a:rPr lang="en-US" sz="1000" i="1" dirty="0">
                <a:solidFill>
                  <a:srgbClr val="5F5F5F">
                    <a:lumMod val="75000"/>
                  </a:srgbClr>
                </a:solidFill>
                <a:latin typeface="Calibri"/>
              </a:rPr>
              <a:t> Party IaaS/PaaS)</a:t>
            </a:r>
            <a:endParaRPr lang="en-US" i="1" dirty="0">
              <a:solidFill>
                <a:srgbClr val="5F5F5F">
                  <a:lumMod val="75000"/>
                </a:srgbClr>
              </a:solidFill>
              <a:latin typeface="Calibri"/>
            </a:endParaRPr>
          </a:p>
        </p:txBody>
      </p:sp>
      <p:pic>
        <p:nvPicPr>
          <p:cNvPr id="40" name="Picture 10" descr="http://www.outsystems.com/forgeCore/_image.aspx/A28atdGCIn2i_ZW11S_0KWgJm3iqRyfU-Q==/Oracle%20DB.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2930" y="5318872"/>
            <a:ext cx="620634" cy="505534"/>
          </a:xfrm>
          <a:prstGeom prst="rect">
            <a:avLst/>
          </a:prstGeom>
          <a:noFill/>
          <a:extLst>
            <a:ext uri="{909E8E84-426E-40DD-AFC4-6F175D3DCCD1}">
              <a14:hiddenFill xmlns:a14="http://schemas.microsoft.com/office/drawing/2010/main">
                <a:solidFill>
                  <a:srgbClr val="FFFFFF"/>
                </a:solidFill>
              </a14:hiddenFill>
            </a:ext>
          </a:extLst>
        </p:spPr>
      </p:pic>
      <p:sp>
        <p:nvSpPr>
          <p:cNvPr id="41" name="Cylinder 126"/>
          <p:cNvSpPr/>
          <p:nvPr/>
        </p:nvSpPr>
        <p:spPr>
          <a:xfrm>
            <a:off x="1164923" y="5293999"/>
            <a:ext cx="656880" cy="551017"/>
          </a:xfrm>
          <a:prstGeom prst="can">
            <a:avLst>
              <a:gd name="adj" fmla="val 22037"/>
            </a:avLst>
          </a:prstGeom>
          <a:solidFill>
            <a:schemeClr val="tx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00">
                <a:solidFill>
                  <a:srgbClr val="FFFFFF"/>
                </a:solidFill>
                <a:latin typeface="Calibri"/>
              </a:rPr>
              <a:t>Other DBs</a:t>
            </a:r>
          </a:p>
        </p:txBody>
      </p:sp>
      <p:sp>
        <p:nvSpPr>
          <p:cNvPr id="42" name="Cube 41"/>
          <p:cNvSpPr/>
          <p:nvPr/>
        </p:nvSpPr>
        <p:spPr>
          <a:xfrm>
            <a:off x="2015341" y="5231994"/>
            <a:ext cx="898846" cy="620073"/>
          </a:xfrm>
          <a:prstGeom prst="cube">
            <a:avLst>
              <a:gd name="adj" fmla="val 19073"/>
            </a:avLst>
          </a:prstGeom>
          <a:solidFill>
            <a:schemeClr val="tx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000" dirty="0">
                <a:solidFill>
                  <a:srgbClr val="FFFFFF"/>
                </a:solidFill>
                <a:latin typeface="Calibri"/>
              </a:rPr>
              <a:t>Apps/SaaS</a:t>
            </a:r>
          </a:p>
        </p:txBody>
      </p:sp>
      <p:grpSp>
        <p:nvGrpSpPr>
          <p:cNvPr id="5" name="Group 4"/>
          <p:cNvGrpSpPr/>
          <p:nvPr/>
        </p:nvGrpSpPr>
        <p:grpSpPr>
          <a:xfrm>
            <a:off x="3877032" y="5149562"/>
            <a:ext cx="1377832" cy="763321"/>
            <a:chOff x="5037994" y="5163813"/>
            <a:chExt cx="1377832" cy="763321"/>
          </a:xfrm>
        </p:grpSpPr>
        <p:sp>
          <p:nvSpPr>
            <p:cNvPr id="43" name="Cube 42"/>
            <p:cNvSpPr/>
            <p:nvPr/>
          </p:nvSpPr>
          <p:spPr>
            <a:xfrm>
              <a:off x="5192904" y="5163813"/>
              <a:ext cx="1222922" cy="732506"/>
            </a:xfrm>
            <a:prstGeom prst="cube">
              <a:avLst>
                <a:gd name="adj" fmla="val 19073"/>
              </a:avLst>
            </a:prstGeom>
            <a:no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00">
                  <a:solidFill>
                    <a:srgbClr val="5F5F5F">
                      <a:lumMod val="75000"/>
                    </a:srgbClr>
                  </a:solidFill>
                  <a:latin typeface="Calibri"/>
                </a:rPr>
                <a:t>Big Data</a:t>
              </a:r>
            </a:p>
          </p:txBody>
        </p:sp>
        <p:pic>
          <p:nvPicPr>
            <p:cNvPr id="45" name="Content Placeholder 4" descr="pig-imag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4144" y="5553492"/>
              <a:ext cx="616904" cy="312826"/>
            </a:xfrm>
            <a:prstGeom prst="rect">
              <a:avLst/>
            </a:prstGeom>
          </p:spPr>
        </p:pic>
        <p:pic>
          <p:nvPicPr>
            <p:cNvPr id="44" name="Picture 2" descr="http://www.godatafy.com/wp-content/uploads/2015/06/hadoop-logo.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037994" y="5402228"/>
              <a:ext cx="938532" cy="524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5332899" y="5149829"/>
            <a:ext cx="1241900" cy="732506"/>
            <a:chOff x="6498099" y="5156095"/>
            <a:chExt cx="1241900" cy="732506"/>
          </a:xfrm>
        </p:grpSpPr>
        <p:pic>
          <p:nvPicPr>
            <p:cNvPr id="46" name="Picture 4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38255" y="5542030"/>
              <a:ext cx="635996" cy="329764"/>
            </a:xfrm>
            <a:prstGeom prst="rect">
              <a:avLst/>
            </a:prstGeom>
          </p:spPr>
        </p:pic>
        <p:sp>
          <p:nvSpPr>
            <p:cNvPr id="48" name="Cube 47"/>
            <p:cNvSpPr/>
            <p:nvPr/>
          </p:nvSpPr>
          <p:spPr>
            <a:xfrm>
              <a:off x="6498099" y="5156095"/>
              <a:ext cx="1241900" cy="732506"/>
            </a:xfrm>
            <a:prstGeom prst="cube">
              <a:avLst>
                <a:gd name="adj" fmla="val 19073"/>
              </a:avLst>
            </a:prstGeom>
            <a:noFill/>
            <a:ln w="19050">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00" dirty="0">
                  <a:solidFill>
                    <a:srgbClr val="5F5F5F">
                      <a:lumMod val="75000"/>
                    </a:srgbClr>
                  </a:solidFill>
                  <a:latin typeface="Calibri"/>
                </a:rPr>
                <a:t>Messaging</a:t>
              </a:r>
            </a:p>
          </p:txBody>
        </p:sp>
        <p:pic>
          <p:nvPicPr>
            <p:cNvPr id="54" name="Picture 53"/>
            <p:cNvPicPr>
              <a:picLocks noChangeAspect="1"/>
            </p:cNvPicPr>
            <p:nvPr/>
          </p:nvPicPr>
          <p:blipFill>
            <a:blip r:embed="rId7">
              <a:duotone>
                <a:schemeClr val="accent3">
                  <a:shade val="45000"/>
                  <a:satMod val="135000"/>
                </a:schemeClr>
                <a:prstClr val="white"/>
              </a:duotone>
            </a:blip>
            <a:stretch>
              <a:fillRect/>
            </a:stretch>
          </p:blipFill>
          <p:spPr>
            <a:xfrm>
              <a:off x="7175520" y="5509352"/>
              <a:ext cx="355856" cy="317796"/>
            </a:xfrm>
            <a:prstGeom prst="rect">
              <a:avLst/>
            </a:prstGeom>
          </p:spPr>
        </p:pic>
      </p:grpSp>
      <p:pic>
        <p:nvPicPr>
          <p:cNvPr id="55" name="Picture 4" descr="https://www.percona.com/blog/wp-content/uploads/2014/03/amazon-web-services-300x110.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025763" y="5386980"/>
            <a:ext cx="894602" cy="328021"/>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58" name="Connector: Curved 113"/>
          <p:cNvCxnSpPr>
            <a:stCxn id="36" idx="0"/>
          </p:cNvCxnSpPr>
          <p:nvPr/>
        </p:nvCxnSpPr>
        <p:spPr>
          <a:xfrm rot="16200000" flipV="1">
            <a:off x="2697431" y="3764231"/>
            <a:ext cx="1286344" cy="329194"/>
          </a:xfrm>
          <a:prstGeom prst="curvedConnector3">
            <a:avLst>
              <a:gd name="adj1" fmla="val 50000"/>
            </a:avLst>
          </a:prstGeom>
          <a:ln w="1905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120815" y="3805451"/>
            <a:ext cx="439574" cy="221599"/>
          </a:xfrm>
          <a:prstGeom prst="rect">
            <a:avLst/>
          </a:prstGeom>
          <a:solidFill>
            <a:schemeClr val="bg1"/>
          </a:solidFill>
        </p:spPr>
        <p:txBody>
          <a:bodyPr wrap="square" lIns="0" tIns="0" rIns="0" bIns="0" rtlCol="0">
            <a:spAutoFit/>
          </a:bodyPr>
          <a:lstStyle/>
          <a:p>
            <a:pPr algn="ctr">
              <a:lnSpc>
                <a:spcPct val="90000"/>
              </a:lnSpc>
            </a:pPr>
            <a:r>
              <a:rPr lang="en-US" sz="1600" b="1" dirty="0">
                <a:solidFill>
                  <a:srgbClr val="5F5F5F">
                    <a:lumMod val="75000"/>
                  </a:srgbClr>
                </a:solidFill>
                <a:latin typeface="Calibri"/>
              </a:rPr>
              <a:t>VPN</a:t>
            </a:r>
            <a:endParaRPr lang="en-US" sz="1050" b="1" dirty="0">
              <a:solidFill>
                <a:srgbClr val="5F5F5F">
                  <a:lumMod val="75000"/>
                </a:srgbClr>
              </a:solidFill>
              <a:latin typeface="Calibri"/>
            </a:endParaRPr>
          </a:p>
        </p:txBody>
      </p:sp>
    </p:spTree>
    <p:extLst>
      <p:ext uri="{BB962C8B-B14F-4D97-AF65-F5344CB8AC3E}">
        <p14:creationId xmlns:p14="http://schemas.microsoft.com/office/powerpoint/2010/main" val="130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D715E79C-6566-4187-93B7-193711FD2C73}"/>
              </a:ext>
            </a:extLst>
          </p:cNvPr>
          <p:cNvSpPr>
            <a:spLocks noChangeAspect="1"/>
          </p:cNvSpPr>
          <p:nvPr/>
        </p:nvSpPr>
        <p:spPr>
          <a:xfrm>
            <a:off x="334046" y="289560"/>
            <a:ext cx="1160709" cy="1005840"/>
          </a:xfrm>
          <a:prstGeom prst="hexagon">
            <a:avLst>
              <a:gd name="adj" fmla="val 25000"/>
              <a:gd name="vf" fmla="val 115470"/>
            </a:avLst>
          </a:prstGeom>
          <a:solidFill>
            <a:schemeClr val="accent4">
              <a:alpha val="90000"/>
            </a:schemeClr>
          </a:solidFill>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defRPr/>
            </a:pPr>
            <a:r>
              <a:rPr lang="en-US" sz="1200" b="1" dirty="0">
                <a:solidFill>
                  <a:srgbClr val="FFFFFF"/>
                </a:solidFill>
                <a:latin typeface="Calibri"/>
              </a:rPr>
              <a:t>Data Platform</a:t>
            </a:r>
          </a:p>
          <a:p>
            <a:pPr algn="ctr">
              <a:defRPr/>
            </a:pPr>
            <a:r>
              <a:rPr lang="en-US" sz="1200" b="1" dirty="0">
                <a:solidFill>
                  <a:srgbClr val="FFFFFF"/>
                </a:solidFill>
                <a:latin typeface="Calibri"/>
              </a:rPr>
              <a:t>On Ramp</a:t>
            </a:r>
          </a:p>
        </p:txBody>
      </p:sp>
      <p:sp>
        <p:nvSpPr>
          <p:cNvPr id="5" name="Footer Placeholder 4"/>
          <p:cNvSpPr>
            <a:spLocks noGrp="1"/>
          </p:cNvSpPr>
          <p:nvPr>
            <p:ph type="ftr" sz="quarter" idx="11"/>
          </p:nvPr>
        </p:nvSpPr>
        <p:spPr>
          <a:xfrm>
            <a:off x="8592062" y="6556248"/>
            <a:ext cx="2743200" cy="182880"/>
          </a:xfrm>
        </p:spPr>
        <p:txBody>
          <a:bodyPr/>
          <a:lstStyle/>
          <a:p>
            <a:pPr>
              <a:defRPr/>
            </a:pPr>
            <a:r>
              <a:rPr lang="en-US" dirty="0">
                <a:solidFill>
                  <a:srgbClr val="5F5F5F"/>
                </a:solidFill>
                <a:latin typeface="Calibri"/>
              </a:rPr>
              <a:t>Oracle Confidential – Internal/Restricted/Highly Restricted</a:t>
            </a:r>
          </a:p>
        </p:txBody>
      </p:sp>
      <p:sp>
        <p:nvSpPr>
          <p:cNvPr id="21" name="Title 7"/>
          <p:cNvSpPr>
            <a:spLocks noGrp="1"/>
          </p:cNvSpPr>
          <p:nvPr>
            <p:ph type="title"/>
          </p:nvPr>
        </p:nvSpPr>
        <p:spPr>
          <a:xfrm>
            <a:off x="1624346" y="338488"/>
            <a:ext cx="11125200" cy="602566"/>
          </a:xfrm>
        </p:spPr>
        <p:txBody>
          <a:bodyPr/>
          <a:lstStyle/>
          <a:p>
            <a:r>
              <a:rPr lang="en-US" b="1" dirty="0"/>
              <a:t>Elevated Tasks</a:t>
            </a:r>
          </a:p>
        </p:txBody>
      </p:sp>
      <p:sp>
        <p:nvSpPr>
          <p:cNvPr id="4" name="TextBox 3"/>
          <p:cNvSpPr txBox="1"/>
          <p:nvPr/>
        </p:nvSpPr>
        <p:spPr>
          <a:xfrm>
            <a:off x="7002463" y="6129338"/>
            <a:ext cx="914400" cy="914400"/>
          </a:xfrm>
          <a:prstGeom prst="rect">
            <a:avLst/>
          </a:prstGeom>
          <a:noFill/>
        </p:spPr>
        <p:txBody>
          <a:bodyPr wrap="none" lIns="0" tIns="0" rIns="0" bIns="0" rtlCol="0">
            <a:noAutofit/>
          </a:bodyPr>
          <a:lstStyle/>
          <a:p>
            <a:pPr>
              <a:lnSpc>
                <a:spcPct val="90000"/>
              </a:lnSpc>
              <a:defRPr/>
            </a:pPr>
            <a:endParaRPr lang="en-US" dirty="0">
              <a:solidFill>
                <a:srgbClr val="5F5F5F"/>
              </a:solidFill>
              <a:latin typeface="Calibri"/>
            </a:endParaRPr>
          </a:p>
        </p:txBody>
      </p:sp>
      <p:sp>
        <p:nvSpPr>
          <p:cNvPr id="6" name="Rectangle 5"/>
          <p:cNvSpPr/>
          <p:nvPr/>
        </p:nvSpPr>
        <p:spPr>
          <a:xfrm>
            <a:off x="5867401" y="1944199"/>
            <a:ext cx="6092825" cy="2706895"/>
          </a:xfrm>
          <a:prstGeom prst="rect">
            <a:avLst/>
          </a:prstGeom>
        </p:spPr>
        <p:txBody>
          <a:bodyPr>
            <a:spAutoFit/>
          </a:bodyPr>
          <a:lstStyle/>
          <a:p>
            <a:pPr marL="285750" indent="-285750">
              <a:lnSpc>
                <a:spcPct val="90000"/>
              </a:lnSpc>
              <a:buFont typeface="Arial" charset="0"/>
              <a:buChar char="•"/>
              <a:defRPr/>
            </a:pPr>
            <a:endParaRPr lang="en-US" sz="1600" b="1" dirty="0">
              <a:solidFill>
                <a:srgbClr val="FF0000"/>
              </a:solidFill>
              <a:latin typeface="Calibri"/>
            </a:endParaRPr>
          </a:p>
          <a:p>
            <a:pPr marL="628650" lvl="1" indent="-171450">
              <a:lnSpc>
                <a:spcPct val="90000"/>
              </a:lnSpc>
              <a:buFont typeface="Arial" charset="0"/>
              <a:buChar char="•"/>
              <a:defRPr/>
            </a:pPr>
            <a:r>
              <a:rPr lang="en-US" sz="2000" b="1" dirty="0">
                <a:solidFill>
                  <a:srgbClr val="5F5F5F"/>
                </a:solidFill>
                <a:latin typeface="Calibri"/>
              </a:rPr>
              <a:t>Data Preparation</a:t>
            </a:r>
          </a:p>
          <a:p>
            <a:pPr marL="915988" lvl="2" indent="-166688">
              <a:lnSpc>
                <a:spcPct val="90000"/>
              </a:lnSpc>
              <a:buFont typeface="Arial" charset="0"/>
              <a:buChar char="•"/>
              <a:defRPr/>
            </a:pPr>
            <a:r>
              <a:rPr lang="en-US" dirty="0">
                <a:solidFill>
                  <a:srgbClr val="5F5F5F"/>
                </a:solidFill>
                <a:latin typeface="Calibri"/>
              </a:rPr>
              <a:t>Ingest and harvest metadata for data wrangling</a:t>
            </a:r>
          </a:p>
          <a:p>
            <a:pPr marL="628650" lvl="1" indent="-171450">
              <a:lnSpc>
                <a:spcPct val="90000"/>
              </a:lnSpc>
              <a:buFont typeface="Arial" charset="0"/>
              <a:buChar char="•"/>
            </a:pPr>
            <a:endParaRPr lang="en-US" sz="2000" b="1" dirty="0">
              <a:solidFill>
                <a:srgbClr val="FF0000"/>
              </a:solidFill>
              <a:latin typeface="Calibri"/>
            </a:endParaRPr>
          </a:p>
          <a:p>
            <a:pPr marL="628650" lvl="1" indent="-171450">
              <a:lnSpc>
                <a:spcPct val="90000"/>
              </a:lnSpc>
              <a:buFont typeface="Arial" charset="0"/>
              <a:buChar char="•"/>
            </a:pPr>
            <a:r>
              <a:rPr lang="en-US" sz="2000" b="1" dirty="0">
                <a:solidFill>
                  <a:srgbClr val="5F5F5F"/>
                </a:solidFill>
                <a:latin typeface="Calibri"/>
              </a:rPr>
              <a:t>ODI Execution</a:t>
            </a:r>
          </a:p>
          <a:p>
            <a:pPr marL="915988" lvl="2" indent="-166688">
              <a:lnSpc>
                <a:spcPct val="90000"/>
              </a:lnSpc>
              <a:buFont typeface="Arial" charset="0"/>
              <a:buChar char="•"/>
            </a:pPr>
            <a:r>
              <a:rPr lang="en-US" dirty="0">
                <a:solidFill>
                  <a:srgbClr val="5F5F5F"/>
                </a:solidFill>
                <a:latin typeface="Calibri"/>
              </a:rPr>
              <a:t>Execute ODI scenarios!</a:t>
            </a:r>
          </a:p>
          <a:p>
            <a:pPr marL="915988" lvl="2" indent="-166688">
              <a:lnSpc>
                <a:spcPct val="90000"/>
              </a:lnSpc>
              <a:buFont typeface="Arial" charset="0"/>
              <a:buChar char="•"/>
            </a:pPr>
            <a:endParaRPr lang="en-US" dirty="0">
              <a:solidFill>
                <a:srgbClr val="5F5F5F"/>
              </a:solidFill>
              <a:latin typeface="Calibri"/>
            </a:endParaRPr>
          </a:p>
          <a:p>
            <a:pPr marL="628650" lvl="1" indent="-171450">
              <a:lnSpc>
                <a:spcPct val="90000"/>
              </a:lnSpc>
              <a:buFont typeface="Arial" charset="0"/>
              <a:buChar char="•"/>
            </a:pPr>
            <a:r>
              <a:rPr lang="en-US" sz="2000" b="1" dirty="0">
                <a:solidFill>
                  <a:srgbClr val="5F5F5F"/>
                </a:solidFill>
                <a:latin typeface="Calibri"/>
              </a:rPr>
              <a:t>Synchronize Data</a:t>
            </a:r>
          </a:p>
          <a:p>
            <a:pPr marL="915988" lvl="2" indent="-166688">
              <a:lnSpc>
                <a:spcPct val="90000"/>
              </a:lnSpc>
              <a:spcBef>
                <a:spcPts val="300"/>
              </a:spcBef>
              <a:buFont typeface="Arial" charset="0"/>
              <a:buChar char="•"/>
            </a:pPr>
            <a:r>
              <a:rPr lang="en-US" dirty="0">
                <a:solidFill>
                  <a:srgbClr val="5F5F5F"/>
                </a:solidFill>
                <a:latin typeface="Calibri"/>
              </a:rPr>
              <a:t>Major enhancements added in 18.2.3</a:t>
            </a:r>
          </a:p>
          <a:p>
            <a:pPr marL="915988" lvl="2" indent="-166688">
              <a:lnSpc>
                <a:spcPct val="90000"/>
              </a:lnSpc>
              <a:buFont typeface="Arial" charset="0"/>
              <a:buChar char="•"/>
            </a:pPr>
            <a:endParaRPr lang="en-US" dirty="0">
              <a:solidFill>
                <a:srgbClr val="5F5F5F"/>
              </a:solidFill>
              <a:latin typeface="Calibri"/>
            </a:endParaRPr>
          </a:p>
        </p:txBody>
      </p:sp>
      <p:pic>
        <p:nvPicPr>
          <p:cNvPr id="17" name="Picture 16">
            <a:extLst>
              <a:ext uri="{FF2B5EF4-FFF2-40B4-BE49-F238E27FC236}">
                <a16:creationId xmlns:a16="http://schemas.microsoft.com/office/drawing/2014/main" id="{F564FF6B-1750-4087-8A09-8DD27D6F1378}"/>
              </a:ext>
            </a:extLst>
          </p:cNvPr>
          <p:cNvPicPr>
            <a:picLocks noChangeAspect="1"/>
          </p:cNvPicPr>
          <p:nvPr/>
        </p:nvPicPr>
        <p:blipFill>
          <a:blip r:embed="rId3"/>
          <a:stretch>
            <a:fillRect/>
          </a:stretch>
        </p:blipFill>
        <p:spPr>
          <a:xfrm>
            <a:off x="283708" y="2155621"/>
            <a:ext cx="4577650" cy="3088375"/>
          </a:xfrm>
          <a:prstGeom prst="rect">
            <a:avLst/>
          </a:prstGeom>
        </p:spPr>
      </p:pic>
      <p:pic>
        <p:nvPicPr>
          <p:cNvPr id="18" name="Picture 17" descr="Image result for easy button transparent">
            <a:extLst>
              <a:ext uri="{FF2B5EF4-FFF2-40B4-BE49-F238E27FC236}">
                <a16:creationId xmlns:a16="http://schemas.microsoft.com/office/drawing/2014/main" id="{A11023D5-5F7C-46C9-B67E-F349E12B65B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282473" y="518534"/>
            <a:ext cx="983896" cy="9183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finger icon transparent">
            <a:extLst>
              <a:ext uri="{FF2B5EF4-FFF2-40B4-BE49-F238E27FC236}">
                <a16:creationId xmlns:a16="http://schemas.microsoft.com/office/drawing/2014/main" id="{5F82CD57-94E8-45EA-8419-CC05B3F9117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a:fillRect/>
          </a:stretch>
        </p:blipFill>
        <p:spPr bwMode="auto">
          <a:xfrm rot="5400000">
            <a:off x="7692995" y="617962"/>
            <a:ext cx="1125497" cy="112549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BD3C51A5-035F-4C52-91F4-61BE9F9E4E13}"/>
              </a:ext>
            </a:extLst>
          </p:cNvPr>
          <p:cNvCxnSpPr>
            <a:cxnSpLocks/>
            <a:stCxn id="16" idx="1"/>
          </p:cNvCxnSpPr>
          <p:nvPr/>
        </p:nvCxnSpPr>
        <p:spPr>
          <a:xfrm flipH="1" flipV="1">
            <a:off x="3810000" y="3076539"/>
            <a:ext cx="662764" cy="1372268"/>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90336B-542D-4263-B984-141B3C2CDC5E}"/>
              </a:ext>
            </a:extLst>
          </p:cNvPr>
          <p:cNvCxnSpPr>
            <a:cxnSpLocks/>
          </p:cNvCxnSpPr>
          <p:nvPr/>
        </p:nvCxnSpPr>
        <p:spPr>
          <a:xfrm flipH="1">
            <a:off x="1676400" y="2141713"/>
            <a:ext cx="3376988" cy="676994"/>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7"/>
          <a:stretch>
            <a:fillRect/>
          </a:stretch>
        </p:blipFill>
        <p:spPr>
          <a:xfrm>
            <a:off x="4509077" y="1730459"/>
            <a:ext cx="1498600" cy="1219200"/>
          </a:xfrm>
          <a:prstGeom prst="rect">
            <a:avLst/>
          </a:prstGeom>
          <a:ln>
            <a:solidFill>
              <a:schemeClr val="accent4"/>
            </a:solidFill>
          </a:ln>
        </p:spPr>
      </p:pic>
      <p:pic>
        <p:nvPicPr>
          <p:cNvPr id="16" name="Picture 15"/>
          <p:cNvPicPr>
            <a:picLocks noChangeAspect="1"/>
          </p:cNvPicPr>
          <p:nvPr/>
        </p:nvPicPr>
        <p:blipFill>
          <a:blip r:embed="rId8"/>
          <a:stretch>
            <a:fillRect/>
          </a:stretch>
        </p:blipFill>
        <p:spPr>
          <a:xfrm>
            <a:off x="4472764" y="3845557"/>
            <a:ext cx="1498600" cy="1206500"/>
          </a:xfrm>
          <a:prstGeom prst="rect">
            <a:avLst/>
          </a:prstGeom>
          <a:ln>
            <a:solidFill>
              <a:schemeClr val="accent4"/>
            </a:solidFill>
          </a:ln>
        </p:spPr>
      </p:pic>
      <p:pic>
        <p:nvPicPr>
          <p:cNvPr id="14" name="Picture 2" descr="C:\Users\rwarnick\AppData\Local\Temp\VMwareDnD\cd4165a2\NDA.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2709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EC42D63A-FE78-4FCC-8846-E8AF631E4A15}"/>
              </a:ext>
            </a:extLst>
          </p:cNvPr>
          <p:cNvSpPr>
            <a:spLocks noChangeAspect="1"/>
          </p:cNvSpPr>
          <p:nvPr/>
        </p:nvSpPr>
        <p:spPr>
          <a:xfrm>
            <a:off x="304801" y="301887"/>
            <a:ext cx="1160709" cy="1005840"/>
          </a:xfrm>
          <a:prstGeom prst="hexagon">
            <a:avLst>
              <a:gd name="adj" fmla="val 25000"/>
              <a:gd name="vf" fmla="val 115470"/>
            </a:avLst>
          </a:prstGeom>
          <a:solidFill>
            <a:schemeClr val="accent2">
              <a:alpha val="90000"/>
            </a:schemeClr>
          </a:solidFill>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sz="1200" b="1" dirty="0">
                <a:solidFill>
                  <a:srgbClr val="FFFFFF"/>
                </a:solidFill>
                <a:latin typeface="Calibri"/>
              </a:rPr>
              <a:t>Data</a:t>
            </a:r>
            <a:br>
              <a:rPr lang="en-US" sz="1200" b="1" dirty="0">
                <a:solidFill>
                  <a:srgbClr val="FFFFFF"/>
                </a:solidFill>
                <a:latin typeface="Calibri"/>
              </a:rPr>
            </a:br>
            <a:r>
              <a:rPr lang="en-US" sz="1200" b="1" dirty="0">
                <a:solidFill>
                  <a:srgbClr val="FFFFFF"/>
                </a:solidFill>
                <a:latin typeface="Calibri"/>
              </a:rPr>
              <a:t>Migrations</a:t>
            </a:r>
          </a:p>
        </p:txBody>
      </p:sp>
      <p:sp>
        <p:nvSpPr>
          <p:cNvPr id="5" name="Footer Placeholder 4"/>
          <p:cNvSpPr>
            <a:spLocks noGrp="1"/>
          </p:cNvSpPr>
          <p:nvPr>
            <p:ph type="ftr" sz="quarter" idx="11"/>
          </p:nvPr>
        </p:nvSpPr>
        <p:spPr/>
        <p:txBody>
          <a:bodyPr/>
          <a:lstStyle/>
          <a:p>
            <a:pPr>
              <a:defRPr/>
            </a:pPr>
            <a:r>
              <a:rPr lang="en-US" dirty="0">
                <a:solidFill>
                  <a:srgbClr val="5F5F5F"/>
                </a:solidFill>
                <a:latin typeface="Calibri"/>
              </a:rPr>
              <a:t>Oracle Confidential – Internal/Restricted/Highly Restricted</a:t>
            </a:r>
          </a:p>
        </p:txBody>
      </p:sp>
      <p:sp>
        <p:nvSpPr>
          <p:cNvPr id="21" name="Title 7"/>
          <p:cNvSpPr>
            <a:spLocks noGrp="1"/>
          </p:cNvSpPr>
          <p:nvPr>
            <p:ph type="title"/>
          </p:nvPr>
        </p:nvSpPr>
        <p:spPr>
          <a:xfrm>
            <a:off x="1600200" y="348108"/>
            <a:ext cx="11125200" cy="602566"/>
          </a:xfrm>
        </p:spPr>
        <p:txBody>
          <a:bodyPr/>
          <a:lstStyle/>
          <a:p>
            <a:r>
              <a:rPr lang="en-US" b="1" dirty="0"/>
              <a:t>Synchronize Data Task</a:t>
            </a:r>
          </a:p>
        </p:txBody>
      </p:sp>
      <p:sp>
        <p:nvSpPr>
          <p:cNvPr id="4" name="TextBox 3"/>
          <p:cNvSpPr txBox="1"/>
          <p:nvPr/>
        </p:nvSpPr>
        <p:spPr>
          <a:xfrm>
            <a:off x="7002463" y="612933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6" name="Rectangle 5"/>
          <p:cNvSpPr/>
          <p:nvPr/>
        </p:nvSpPr>
        <p:spPr>
          <a:xfrm>
            <a:off x="6656388" y="2097356"/>
            <a:ext cx="5154613" cy="3219343"/>
          </a:xfrm>
          <a:prstGeom prst="rect">
            <a:avLst/>
          </a:prstGeom>
        </p:spPr>
        <p:txBody>
          <a:bodyPr wrap="square">
            <a:spAutoFit/>
          </a:bodyPr>
          <a:lstStyle/>
          <a:p>
            <a:pPr marL="628650" lvl="1" indent="-171450">
              <a:lnSpc>
                <a:spcPct val="90000"/>
              </a:lnSpc>
              <a:buFont typeface="Arial" charset="0"/>
              <a:buChar char="•"/>
            </a:pPr>
            <a:r>
              <a:rPr lang="en-US" sz="2000" b="1" dirty="0">
                <a:solidFill>
                  <a:srgbClr val="5F5F5F"/>
                </a:solidFill>
                <a:latin typeface="Calibri"/>
              </a:rPr>
              <a:t>Synchronize Data Task</a:t>
            </a:r>
          </a:p>
          <a:p>
            <a:pPr marL="915988" lvl="2" indent="-166688">
              <a:lnSpc>
                <a:spcPct val="90000"/>
              </a:lnSpc>
              <a:spcBef>
                <a:spcPts val="600"/>
              </a:spcBef>
              <a:buFont typeface="Arial" charset="0"/>
              <a:buChar char="•"/>
            </a:pPr>
            <a:r>
              <a:rPr lang="en-US" dirty="0">
                <a:solidFill>
                  <a:srgbClr val="5F5F5F"/>
                </a:solidFill>
                <a:latin typeface="Calibri"/>
              </a:rPr>
              <a:t>More Control</a:t>
            </a:r>
          </a:p>
          <a:p>
            <a:pPr marL="1373188" lvl="3" indent="-166688">
              <a:lnSpc>
                <a:spcPct val="90000"/>
              </a:lnSpc>
              <a:spcBef>
                <a:spcPts val="300"/>
              </a:spcBef>
              <a:buFont typeface="Arial" charset="0"/>
              <a:buChar char="•"/>
            </a:pPr>
            <a:r>
              <a:rPr lang="en-US" dirty="0">
                <a:solidFill>
                  <a:srgbClr val="5F5F5F"/>
                </a:solidFill>
                <a:latin typeface="Calibri"/>
              </a:rPr>
              <a:t>Initial load </a:t>
            </a:r>
          </a:p>
          <a:p>
            <a:pPr marL="1373188" lvl="3" indent="-166688">
              <a:lnSpc>
                <a:spcPct val="90000"/>
              </a:lnSpc>
              <a:spcBef>
                <a:spcPts val="300"/>
              </a:spcBef>
              <a:buFont typeface="Arial" charset="0"/>
              <a:buChar char="•"/>
            </a:pPr>
            <a:r>
              <a:rPr lang="en-US" dirty="0">
                <a:solidFill>
                  <a:srgbClr val="5F5F5F"/>
                </a:solidFill>
                <a:latin typeface="Calibri"/>
              </a:rPr>
              <a:t>AND/OR On-going synchronization </a:t>
            </a:r>
          </a:p>
          <a:p>
            <a:pPr marL="915988" lvl="2" indent="-166688">
              <a:lnSpc>
                <a:spcPct val="90000"/>
              </a:lnSpc>
              <a:spcBef>
                <a:spcPts val="600"/>
              </a:spcBef>
              <a:buFont typeface="Arial" charset="0"/>
              <a:buChar char="•"/>
            </a:pPr>
            <a:r>
              <a:rPr lang="en-US" dirty="0">
                <a:solidFill>
                  <a:srgbClr val="5F5F5F"/>
                </a:solidFill>
                <a:latin typeface="Calibri"/>
              </a:rPr>
              <a:t>Data Entity selection using Include/Exclude Rules to only move specific DB objects</a:t>
            </a:r>
          </a:p>
          <a:p>
            <a:pPr marL="915988" lvl="2" indent="-166688">
              <a:lnSpc>
                <a:spcPct val="90000"/>
              </a:lnSpc>
              <a:spcBef>
                <a:spcPts val="600"/>
              </a:spcBef>
              <a:buFont typeface="Arial" charset="0"/>
              <a:buChar char="•"/>
            </a:pPr>
            <a:r>
              <a:rPr lang="en-US" dirty="0">
                <a:solidFill>
                  <a:srgbClr val="5F5F5F"/>
                </a:solidFill>
                <a:latin typeface="Calibri"/>
              </a:rPr>
              <a:t>Synchronize Data Jobs can be stopped and restarted</a:t>
            </a:r>
          </a:p>
          <a:p>
            <a:pPr marL="915988" lvl="2" indent="-166688">
              <a:lnSpc>
                <a:spcPct val="90000"/>
              </a:lnSpc>
              <a:spcBef>
                <a:spcPts val="600"/>
              </a:spcBef>
              <a:buFont typeface="Arial" charset="0"/>
              <a:buChar char="•"/>
            </a:pPr>
            <a:r>
              <a:rPr lang="en-US" dirty="0">
                <a:solidFill>
                  <a:srgbClr val="5F5F5F"/>
                </a:solidFill>
                <a:latin typeface="Calibri"/>
              </a:rPr>
              <a:t>Uses GoldenGate Pump and now supports 2 Agents</a:t>
            </a:r>
          </a:p>
          <a:p>
            <a:pPr marL="749300" lvl="2">
              <a:lnSpc>
                <a:spcPct val="90000"/>
              </a:lnSpc>
            </a:pPr>
            <a:endParaRPr lang="en-US" sz="1600" b="1" dirty="0">
              <a:solidFill>
                <a:srgbClr val="5F5F5F"/>
              </a:solidFill>
              <a:latin typeface="Calibri"/>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4551" y="2097356"/>
            <a:ext cx="4876800" cy="3683995"/>
          </a:xfrm>
          <a:prstGeom prst="rect">
            <a:avLst/>
          </a:prstGeom>
          <a:ln>
            <a:solidFill>
              <a:schemeClr val="accent4"/>
            </a:solidFill>
          </a:ln>
        </p:spPr>
      </p:pic>
      <p:pic>
        <p:nvPicPr>
          <p:cNvPr id="12" name="Picture 11"/>
          <p:cNvPicPr>
            <a:picLocks noChangeAspect="1"/>
          </p:cNvPicPr>
          <p:nvPr/>
        </p:nvPicPr>
        <p:blipFill>
          <a:blip r:embed="rId4"/>
          <a:stretch>
            <a:fillRect/>
          </a:stretch>
        </p:blipFill>
        <p:spPr>
          <a:xfrm>
            <a:off x="3458746" y="2822266"/>
            <a:ext cx="3809177" cy="2441955"/>
          </a:xfrm>
          <a:prstGeom prst="rect">
            <a:avLst/>
          </a:prstGeom>
        </p:spPr>
      </p:pic>
      <p:sp>
        <p:nvSpPr>
          <p:cNvPr id="2" name="Isosceles Triangle 1"/>
          <p:cNvSpPr/>
          <p:nvPr/>
        </p:nvSpPr>
        <p:spPr>
          <a:xfrm>
            <a:off x="3482104" y="2438401"/>
            <a:ext cx="3452096" cy="383865"/>
          </a:xfrm>
          <a:prstGeom prst="triangle">
            <a:avLst>
              <a:gd name="adj" fmla="val 37738"/>
            </a:avLst>
          </a:prstGeom>
          <a:solidFill>
            <a:schemeClr val="bg1">
              <a:lumMod val="85000"/>
            </a:schemeClr>
          </a:solidFill>
          <a:ln w="19050">
            <a:solidFill>
              <a:schemeClr val="bg1">
                <a:lumMod val="75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pic>
        <p:nvPicPr>
          <p:cNvPr id="13" name="Picture 2" descr="C:\Users\rwarnick\AppData\Local\Temp\VMwareDnD\cd4165a2\ND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0728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EC42D63A-FE78-4FCC-8846-E8AF631E4A15}"/>
              </a:ext>
            </a:extLst>
          </p:cNvPr>
          <p:cNvSpPr>
            <a:spLocks noChangeAspect="1"/>
          </p:cNvSpPr>
          <p:nvPr/>
        </p:nvSpPr>
        <p:spPr>
          <a:xfrm>
            <a:off x="304801" y="301887"/>
            <a:ext cx="1160709" cy="1005840"/>
          </a:xfrm>
          <a:prstGeom prst="hexagon">
            <a:avLst>
              <a:gd name="adj" fmla="val 25000"/>
              <a:gd name="vf" fmla="val 115470"/>
            </a:avLst>
          </a:prstGeom>
          <a:solidFill>
            <a:schemeClr val="accent2">
              <a:alpha val="90000"/>
            </a:schemeClr>
          </a:solidFill>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sz="1200" b="1" dirty="0">
                <a:solidFill>
                  <a:srgbClr val="FFFFFF"/>
                </a:solidFill>
                <a:latin typeface="Calibri"/>
              </a:rPr>
              <a:t>Data</a:t>
            </a:r>
            <a:br>
              <a:rPr lang="en-US" sz="1200" b="1" dirty="0">
                <a:solidFill>
                  <a:srgbClr val="FFFFFF"/>
                </a:solidFill>
                <a:latin typeface="Calibri"/>
              </a:rPr>
            </a:br>
            <a:r>
              <a:rPr lang="en-US" sz="1200" b="1" dirty="0">
                <a:solidFill>
                  <a:srgbClr val="FFFFFF"/>
                </a:solidFill>
                <a:latin typeface="Calibri"/>
              </a:rPr>
              <a:t>Migrations</a:t>
            </a:r>
          </a:p>
        </p:txBody>
      </p:sp>
      <p:sp>
        <p:nvSpPr>
          <p:cNvPr id="5" name="Footer Placeholder 4"/>
          <p:cNvSpPr>
            <a:spLocks noGrp="1"/>
          </p:cNvSpPr>
          <p:nvPr>
            <p:ph type="ftr" sz="quarter" idx="11"/>
          </p:nvPr>
        </p:nvSpPr>
        <p:spPr/>
        <p:txBody>
          <a:bodyPr/>
          <a:lstStyle/>
          <a:p>
            <a:pPr>
              <a:defRPr/>
            </a:pPr>
            <a:r>
              <a:rPr lang="en-US" dirty="0">
                <a:solidFill>
                  <a:srgbClr val="5F5F5F"/>
                </a:solidFill>
                <a:latin typeface="Calibri"/>
              </a:rPr>
              <a:t>Oracle Confidential – Internal/Restricted/Highly Restricted</a:t>
            </a:r>
          </a:p>
        </p:txBody>
      </p:sp>
      <p:sp>
        <p:nvSpPr>
          <p:cNvPr id="21" name="Title 7"/>
          <p:cNvSpPr>
            <a:spLocks noGrp="1"/>
          </p:cNvSpPr>
          <p:nvPr>
            <p:ph type="title"/>
          </p:nvPr>
        </p:nvSpPr>
        <p:spPr>
          <a:xfrm>
            <a:off x="1600200" y="348108"/>
            <a:ext cx="11125200" cy="602566"/>
          </a:xfrm>
        </p:spPr>
        <p:txBody>
          <a:bodyPr/>
          <a:lstStyle/>
          <a:p>
            <a:r>
              <a:rPr lang="en-US" b="1" dirty="0"/>
              <a:t>Synchronize Data Task</a:t>
            </a:r>
          </a:p>
        </p:txBody>
      </p:sp>
      <p:sp>
        <p:nvSpPr>
          <p:cNvPr id="4" name="TextBox 3"/>
          <p:cNvSpPr txBox="1"/>
          <p:nvPr/>
        </p:nvSpPr>
        <p:spPr>
          <a:xfrm>
            <a:off x="7002463" y="612933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6" name="Rectangle 5"/>
          <p:cNvSpPr/>
          <p:nvPr/>
        </p:nvSpPr>
        <p:spPr>
          <a:xfrm>
            <a:off x="6656388" y="2097356"/>
            <a:ext cx="5154613" cy="4331955"/>
          </a:xfrm>
          <a:prstGeom prst="rect">
            <a:avLst/>
          </a:prstGeom>
        </p:spPr>
        <p:txBody>
          <a:bodyPr wrap="square">
            <a:spAutoFit/>
          </a:bodyPr>
          <a:lstStyle/>
          <a:p>
            <a:pPr marL="628650" lvl="1" indent="-171450">
              <a:lnSpc>
                <a:spcPct val="90000"/>
              </a:lnSpc>
              <a:buFont typeface="Arial" charset="0"/>
              <a:buChar char="•"/>
            </a:pPr>
            <a:r>
              <a:rPr lang="en-US" sz="2000" b="1" dirty="0">
                <a:solidFill>
                  <a:srgbClr val="5F5F5F"/>
                </a:solidFill>
                <a:latin typeface="Calibri"/>
              </a:rPr>
              <a:t>Synchronize Data Task</a:t>
            </a:r>
          </a:p>
          <a:p>
            <a:pPr marL="915988" lvl="2" indent="-166688">
              <a:lnSpc>
                <a:spcPct val="90000"/>
              </a:lnSpc>
              <a:spcBef>
                <a:spcPts val="600"/>
              </a:spcBef>
              <a:buFont typeface="Arial" charset="0"/>
              <a:buChar char="•"/>
            </a:pPr>
            <a:r>
              <a:rPr lang="en-US" dirty="0">
                <a:solidFill>
                  <a:srgbClr val="5F5F5F"/>
                </a:solidFill>
                <a:latin typeface="Calibri"/>
              </a:rPr>
              <a:t>More Control</a:t>
            </a:r>
          </a:p>
          <a:p>
            <a:pPr marL="1373188" lvl="3" indent="-166688">
              <a:lnSpc>
                <a:spcPct val="90000"/>
              </a:lnSpc>
              <a:spcBef>
                <a:spcPts val="300"/>
              </a:spcBef>
              <a:buFont typeface="Arial" charset="0"/>
              <a:buChar char="•"/>
            </a:pPr>
            <a:r>
              <a:rPr lang="en-US" dirty="0">
                <a:solidFill>
                  <a:srgbClr val="5F5F5F"/>
                </a:solidFill>
                <a:latin typeface="Calibri"/>
              </a:rPr>
              <a:t>Initial load </a:t>
            </a:r>
          </a:p>
          <a:p>
            <a:pPr marL="1373188" lvl="3" indent="-166688">
              <a:lnSpc>
                <a:spcPct val="90000"/>
              </a:lnSpc>
              <a:spcBef>
                <a:spcPts val="300"/>
              </a:spcBef>
              <a:buFont typeface="Arial" charset="0"/>
              <a:buChar char="•"/>
            </a:pPr>
            <a:r>
              <a:rPr lang="en-US" dirty="0">
                <a:solidFill>
                  <a:srgbClr val="5F5F5F"/>
                </a:solidFill>
                <a:latin typeface="Calibri"/>
              </a:rPr>
              <a:t>AND/OR On-going synchronization </a:t>
            </a:r>
          </a:p>
          <a:p>
            <a:pPr marL="915988" lvl="2" indent="-166688">
              <a:lnSpc>
                <a:spcPct val="90000"/>
              </a:lnSpc>
              <a:spcBef>
                <a:spcPts val="600"/>
              </a:spcBef>
              <a:buFont typeface="Arial" charset="0"/>
              <a:buChar char="•"/>
            </a:pPr>
            <a:r>
              <a:rPr lang="en-US" dirty="0">
                <a:solidFill>
                  <a:srgbClr val="5F5F5F"/>
                </a:solidFill>
                <a:latin typeface="Calibri"/>
              </a:rPr>
              <a:t>Data Entity selection using Include/Exclude Rules to only move specific DB objects</a:t>
            </a:r>
          </a:p>
          <a:p>
            <a:pPr marL="915988" lvl="2" indent="-166688">
              <a:lnSpc>
                <a:spcPct val="90000"/>
              </a:lnSpc>
              <a:spcBef>
                <a:spcPts val="600"/>
              </a:spcBef>
              <a:buFont typeface="Arial" charset="0"/>
              <a:buChar char="•"/>
            </a:pPr>
            <a:r>
              <a:rPr lang="en-US" dirty="0">
                <a:solidFill>
                  <a:srgbClr val="5F5F5F"/>
                </a:solidFill>
                <a:latin typeface="Calibri"/>
              </a:rPr>
              <a:t>Synchronize Data Jobs can be stopped and restarted</a:t>
            </a:r>
          </a:p>
          <a:p>
            <a:pPr marL="915988" lvl="2" indent="-166688">
              <a:lnSpc>
                <a:spcPct val="90000"/>
              </a:lnSpc>
              <a:spcBef>
                <a:spcPts val="600"/>
              </a:spcBef>
              <a:buFont typeface="Arial" charset="0"/>
              <a:buChar char="•"/>
            </a:pPr>
            <a:r>
              <a:rPr lang="en-US" dirty="0">
                <a:solidFill>
                  <a:srgbClr val="5F5F5F"/>
                </a:solidFill>
                <a:latin typeface="Calibri"/>
              </a:rPr>
              <a:t>Uses GoldenGate Pump and now supports 2 Agents</a:t>
            </a:r>
          </a:p>
          <a:p>
            <a:pPr marL="915988" lvl="2" indent="-166688">
              <a:lnSpc>
                <a:spcPct val="90000"/>
              </a:lnSpc>
              <a:buFont typeface="Arial" charset="0"/>
              <a:buChar char="•"/>
            </a:pPr>
            <a:endParaRPr lang="en-US" sz="1600" b="1" dirty="0">
              <a:solidFill>
                <a:srgbClr val="5F5F5F"/>
              </a:solidFill>
              <a:latin typeface="Calibri"/>
            </a:endParaRPr>
          </a:p>
          <a:p>
            <a:pPr marL="628650" lvl="1" indent="-171450">
              <a:lnSpc>
                <a:spcPct val="90000"/>
              </a:lnSpc>
              <a:buFont typeface="Arial" charset="0"/>
              <a:buChar char="•"/>
            </a:pPr>
            <a:r>
              <a:rPr lang="en-US" sz="2000" b="1" dirty="0">
                <a:solidFill>
                  <a:srgbClr val="5F5F5F"/>
                </a:solidFill>
                <a:latin typeface="Calibri"/>
              </a:rPr>
              <a:t>Monitoring</a:t>
            </a:r>
            <a:r>
              <a:rPr lang="en-US" b="1" dirty="0">
                <a:solidFill>
                  <a:srgbClr val="FF0000"/>
                </a:solidFill>
                <a:latin typeface="Calibri"/>
              </a:rPr>
              <a:t> </a:t>
            </a:r>
          </a:p>
          <a:p>
            <a:pPr marL="915988" lvl="2" indent="-166688">
              <a:lnSpc>
                <a:spcPct val="90000"/>
              </a:lnSpc>
              <a:spcBef>
                <a:spcPts val="600"/>
              </a:spcBef>
              <a:buFont typeface="Arial" charset="0"/>
              <a:buChar char="•"/>
            </a:pPr>
            <a:r>
              <a:rPr lang="en-US" dirty="0">
                <a:solidFill>
                  <a:srgbClr val="5F5F5F"/>
                </a:solidFill>
                <a:latin typeface="Calibri"/>
              </a:rPr>
              <a:t>Monitor Page for Sync Data Jobs</a:t>
            </a:r>
          </a:p>
          <a:p>
            <a:pPr marL="1373188" lvl="3" indent="-166688">
              <a:lnSpc>
                <a:spcPct val="90000"/>
              </a:lnSpc>
              <a:spcBef>
                <a:spcPts val="300"/>
              </a:spcBef>
              <a:buFont typeface="Arial" charset="0"/>
              <a:buChar char="•"/>
            </a:pPr>
            <a:r>
              <a:rPr lang="en-US" dirty="0">
                <a:solidFill>
                  <a:srgbClr val="5F5F5F"/>
                </a:solidFill>
                <a:latin typeface="Calibri"/>
              </a:rPr>
              <a:t>Displays lag and throughput</a:t>
            </a:r>
          </a:p>
          <a:p>
            <a:pPr marL="458788" lvl="1" indent="-166688">
              <a:lnSpc>
                <a:spcPct val="90000"/>
              </a:lnSpc>
              <a:buFont typeface="Arial" charset="0"/>
              <a:buChar char="•"/>
            </a:pPr>
            <a:endParaRPr lang="en-US" sz="1600" dirty="0">
              <a:solidFill>
                <a:srgbClr val="5F5F5F"/>
              </a:solidFill>
              <a:latin typeface="Calibri"/>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4551" y="2097356"/>
            <a:ext cx="4876800" cy="3683995"/>
          </a:xfrm>
          <a:prstGeom prst="rect">
            <a:avLst/>
          </a:prstGeom>
          <a:ln>
            <a:solidFill>
              <a:schemeClr val="accent4"/>
            </a:solid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59935" y="1482928"/>
            <a:ext cx="4042529" cy="3176797"/>
          </a:xfrm>
          <a:prstGeom prst="rect">
            <a:avLst/>
          </a:prstGeom>
        </p:spPr>
      </p:pic>
      <p:sp>
        <p:nvSpPr>
          <p:cNvPr id="11" name="Freeform: Shape 9"/>
          <p:cNvSpPr/>
          <p:nvPr/>
        </p:nvSpPr>
        <p:spPr>
          <a:xfrm>
            <a:off x="2389024" y="1529336"/>
            <a:ext cx="570911" cy="3176797"/>
          </a:xfrm>
          <a:custGeom>
            <a:avLst/>
            <a:gdLst>
              <a:gd name="connsiteX0" fmla="*/ 0 w 743712"/>
              <a:gd name="connsiteY0" fmla="*/ 1127760 h 3279648"/>
              <a:gd name="connsiteX1" fmla="*/ 737616 w 743712"/>
              <a:gd name="connsiteY1" fmla="*/ 0 h 3279648"/>
              <a:gd name="connsiteX2" fmla="*/ 743712 w 743712"/>
              <a:gd name="connsiteY2" fmla="*/ 3279648 h 3279648"/>
              <a:gd name="connsiteX3" fmla="*/ 6096 w 743712"/>
              <a:gd name="connsiteY3" fmla="*/ 1207008 h 3279648"/>
              <a:gd name="connsiteX4" fmla="*/ 0 w 743712"/>
              <a:gd name="connsiteY4" fmla="*/ 1127760 h 3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3279648">
                <a:moveTo>
                  <a:pt x="0" y="1127760"/>
                </a:moveTo>
                <a:lnTo>
                  <a:pt x="737616" y="0"/>
                </a:lnTo>
                <a:lnTo>
                  <a:pt x="743712" y="3279648"/>
                </a:lnTo>
                <a:lnTo>
                  <a:pt x="6096" y="1207008"/>
                </a:lnTo>
                <a:lnTo>
                  <a:pt x="0" y="1127760"/>
                </a:lnTo>
                <a:close/>
              </a:path>
            </a:pathLst>
          </a:custGeom>
          <a:solidFill>
            <a:schemeClr val="bg2">
              <a:alpha val="75000"/>
            </a:schemeClr>
          </a:solidFill>
          <a:ln w="19050">
            <a:solidFill>
              <a:schemeClr val="accent4">
                <a:lumMod val="40000"/>
                <a:lumOff val="6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pic>
        <p:nvPicPr>
          <p:cNvPr id="12" name="Picture 2" descr="C:\Users\rwarnick\AppData\Local\Temp\VMwareDnD\cd4165a2\ND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666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D715E79C-6566-4187-93B7-193711FD2C73}"/>
              </a:ext>
            </a:extLst>
          </p:cNvPr>
          <p:cNvSpPr>
            <a:spLocks noChangeAspect="1"/>
          </p:cNvSpPr>
          <p:nvPr/>
        </p:nvSpPr>
        <p:spPr>
          <a:xfrm>
            <a:off x="334046" y="289560"/>
            <a:ext cx="1160709" cy="1005840"/>
          </a:xfrm>
          <a:prstGeom prst="hexagon">
            <a:avLst>
              <a:gd name="adj" fmla="val 25000"/>
              <a:gd name="vf" fmla="val 115470"/>
            </a:avLst>
          </a:prstGeom>
          <a:solidFill>
            <a:schemeClr val="accent4">
              <a:alpha val="90000"/>
            </a:schemeClr>
          </a:solidFill>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sz="1200" b="1" dirty="0">
                <a:solidFill>
                  <a:srgbClr val="FFFFFF"/>
                </a:solidFill>
                <a:latin typeface="Calibri"/>
              </a:rPr>
              <a:t>Data Platform</a:t>
            </a:r>
          </a:p>
          <a:p>
            <a:pPr algn="ctr"/>
            <a:r>
              <a:rPr lang="en-US" sz="1200" b="1" dirty="0">
                <a:solidFill>
                  <a:srgbClr val="FFFFFF"/>
                </a:solidFill>
                <a:latin typeface="Calibri"/>
              </a:rPr>
              <a:t>On Ramp</a:t>
            </a:r>
          </a:p>
        </p:txBody>
      </p:sp>
      <p:sp>
        <p:nvSpPr>
          <p:cNvPr id="5" name="Footer Placeholder 4"/>
          <p:cNvSpPr>
            <a:spLocks noGrp="1"/>
          </p:cNvSpPr>
          <p:nvPr>
            <p:ph type="ftr" sz="quarter" idx="11"/>
          </p:nvPr>
        </p:nvSpPr>
        <p:spPr>
          <a:xfrm>
            <a:off x="8592062" y="6556248"/>
            <a:ext cx="2743200" cy="182880"/>
          </a:xfrm>
        </p:spPr>
        <p:txBody>
          <a:bodyPr/>
          <a:lstStyle/>
          <a:p>
            <a:pPr>
              <a:defRPr/>
            </a:pPr>
            <a:r>
              <a:rPr lang="en-US" dirty="0">
                <a:solidFill>
                  <a:srgbClr val="5F5F5F"/>
                </a:solidFill>
                <a:latin typeface="Calibri"/>
              </a:rPr>
              <a:t>Oracle Confidential – Internal/Restricted/Highly Restricted</a:t>
            </a:r>
          </a:p>
        </p:txBody>
      </p:sp>
      <p:sp>
        <p:nvSpPr>
          <p:cNvPr id="21" name="Title 7"/>
          <p:cNvSpPr>
            <a:spLocks noGrp="1"/>
          </p:cNvSpPr>
          <p:nvPr>
            <p:ph type="title"/>
          </p:nvPr>
        </p:nvSpPr>
        <p:spPr>
          <a:xfrm>
            <a:off x="1624346" y="338488"/>
            <a:ext cx="11125200" cy="602566"/>
          </a:xfrm>
        </p:spPr>
        <p:txBody>
          <a:bodyPr/>
          <a:lstStyle/>
          <a:p>
            <a:r>
              <a:rPr lang="en-US" b="1" dirty="0"/>
              <a:t>Data Preparation Task</a:t>
            </a:r>
          </a:p>
        </p:txBody>
      </p:sp>
      <p:sp>
        <p:nvSpPr>
          <p:cNvPr id="4" name="TextBox 3"/>
          <p:cNvSpPr txBox="1"/>
          <p:nvPr/>
        </p:nvSpPr>
        <p:spPr>
          <a:xfrm>
            <a:off x="7002463" y="612933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6" name="Rectangle 5"/>
          <p:cNvSpPr/>
          <p:nvPr/>
        </p:nvSpPr>
        <p:spPr>
          <a:xfrm>
            <a:off x="5867401" y="1944198"/>
            <a:ext cx="6092825" cy="4102662"/>
          </a:xfrm>
          <a:prstGeom prst="rect">
            <a:avLst/>
          </a:prstGeom>
        </p:spPr>
        <p:txBody>
          <a:bodyPr>
            <a:spAutoFit/>
          </a:bodyPr>
          <a:lstStyle/>
          <a:p>
            <a:pPr marL="285750" indent="-285750">
              <a:lnSpc>
                <a:spcPct val="90000"/>
              </a:lnSpc>
              <a:buFont typeface="Arial" charset="0"/>
              <a:buChar char="•"/>
            </a:pPr>
            <a:endParaRPr lang="en-US" sz="1600" b="1" dirty="0">
              <a:solidFill>
                <a:srgbClr val="FF0000"/>
              </a:solidFill>
              <a:latin typeface="Calibri"/>
            </a:endParaRPr>
          </a:p>
          <a:p>
            <a:pPr marL="628650" lvl="1" indent="-171450">
              <a:lnSpc>
                <a:spcPct val="90000"/>
              </a:lnSpc>
              <a:buFont typeface="Arial" charset="0"/>
              <a:buChar char="•"/>
            </a:pPr>
            <a:r>
              <a:rPr lang="en-US" sz="2000" b="1" dirty="0">
                <a:solidFill>
                  <a:srgbClr val="5F5F5F"/>
                </a:solidFill>
                <a:latin typeface="Calibri"/>
              </a:rPr>
              <a:t>Data Preparation</a:t>
            </a:r>
          </a:p>
          <a:p>
            <a:pPr marL="915988" lvl="2" indent="-166688">
              <a:lnSpc>
                <a:spcPct val="90000"/>
              </a:lnSpc>
              <a:spcBef>
                <a:spcPts val="600"/>
              </a:spcBef>
              <a:buFont typeface="Arial" charset="0"/>
              <a:buChar char="•"/>
            </a:pPr>
            <a:r>
              <a:rPr lang="en-US" dirty="0">
                <a:solidFill>
                  <a:srgbClr val="5F5F5F"/>
                </a:solidFill>
                <a:latin typeface="Calibri"/>
              </a:rPr>
              <a:t>Easily ingest and harvest metadata for easy data wrangling</a:t>
            </a:r>
          </a:p>
          <a:p>
            <a:pPr marL="915988" lvl="2" indent="-166688">
              <a:lnSpc>
                <a:spcPct val="90000"/>
              </a:lnSpc>
              <a:spcBef>
                <a:spcPts val="600"/>
              </a:spcBef>
              <a:buFont typeface="Arial" charset="0"/>
              <a:buChar char="•"/>
            </a:pPr>
            <a:r>
              <a:rPr lang="en-US" dirty="0">
                <a:solidFill>
                  <a:srgbClr val="5F5F5F"/>
                </a:solidFill>
                <a:latin typeface="Calibri"/>
              </a:rPr>
              <a:t>Integrated Data Profiling</a:t>
            </a:r>
          </a:p>
          <a:p>
            <a:pPr marL="915988" lvl="2" indent="-166688">
              <a:lnSpc>
                <a:spcPct val="90000"/>
              </a:lnSpc>
              <a:spcBef>
                <a:spcPts val="600"/>
              </a:spcBef>
              <a:buFont typeface="Arial" charset="0"/>
              <a:buChar char="•"/>
            </a:pPr>
            <a:r>
              <a:rPr lang="en-US" dirty="0">
                <a:solidFill>
                  <a:srgbClr val="5F5F5F"/>
                </a:solidFill>
                <a:latin typeface="Calibri"/>
              </a:rPr>
              <a:t>Data immersive data preparation</a:t>
            </a:r>
          </a:p>
          <a:p>
            <a:pPr marL="915988" lvl="2" indent="-166688">
              <a:lnSpc>
                <a:spcPct val="90000"/>
              </a:lnSpc>
              <a:spcBef>
                <a:spcPts val="600"/>
              </a:spcBef>
              <a:buFont typeface="Arial" charset="0"/>
              <a:buChar char="•"/>
            </a:pPr>
            <a:r>
              <a:rPr lang="en-US" dirty="0">
                <a:solidFill>
                  <a:srgbClr val="5F5F5F"/>
                </a:solidFill>
                <a:latin typeface="Calibri"/>
              </a:rPr>
              <a:t>Built-in data transformations</a:t>
            </a:r>
          </a:p>
          <a:p>
            <a:pPr marL="915988" lvl="2" indent="-166688">
              <a:lnSpc>
                <a:spcPct val="90000"/>
              </a:lnSpc>
              <a:spcBef>
                <a:spcPts val="600"/>
              </a:spcBef>
              <a:buFont typeface="Arial" charset="0"/>
              <a:buChar char="•"/>
            </a:pPr>
            <a:r>
              <a:rPr lang="en-US" dirty="0">
                <a:solidFill>
                  <a:srgbClr val="5F5F5F"/>
                </a:solidFill>
                <a:latin typeface="Calibri"/>
              </a:rPr>
              <a:t>Supported Sources/Targets</a:t>
            </a:r>
          </a:p>
          <a:p>
            <a:pPr marL="1373188" lvl="3" indent="-166688">
              <a:lnSpc>
                <a:spcPct val="90000"/>
              </a:lnSpc>
              <a:spcBef>
                <a:spcPts val="300"/>
              </a:spcBef>
              <a:buFont typeface="Arial" charset="0"/>
              <a:buChar char="•"/>
            </a:pPr>
            <a:r>
              <a:rPr lang="en-US" dirty="0">
                <a:solidFill>
                  <a:srgbClr val="5F5F5F"/>
                </a:solidFill>
                <a:latin typeface="Calibri"/>
              </a:rPr>
              <a:t>Oracle Object Storage Classic</a:t>
            </a:r>
          </a:p>
          <a:p>
            <a:pPr marL="1373188" lvl="3" indent="-166688">
              <a:lnSpc>
                <a:spcPct val="90000"/>
              </a:lnSpc>
              <a:spcBef>
                <a:spcPts val="300"/>
              </a:spcBef>
              <a:buFont typeface="Arial" charset="0"/>
              <a:buChar char="•"/>
            </a:pPr>
            <a:r>
              <a:rPr lang="en-US" dirty="0">
                <a:solidFill>
                  <a:srgbClr val="5F5F5F"/>
                </a:solidFill>
                <a:latin typeface="Calibri"/>
              </a:rPr>
              <a:t>Oracle Databases</a:t>
            </a:r>
          </a:p>
          <a:p>
            <a:pPr marL="1373188" lvl="3" indent="-166688">
              <a:lnSpc>
                <a:spcPct val="90000"/>
              </a:lnSpc>
              <a:spcBef>
                <a:spcPts val="300"/>
              </a:spcBef>
              <a:buFont typeface="Arial" charset="0"/>
              <a:buChar char="•"/>
            </a:pPr>
            <a:r>
              <a:rPr lang="en-US" dirty="0">
                <a:solidFill>
                  <a:srgbClr val="5F5F5F"/>
                </a:solidFill>
                <a:latin typeface="Calibri"/>
              </a:rPr>
              <a:t>Flat files</a:t>
            </a:r>
          </a:p>
          <a:p>
            <a:pPr marL="915988" lvl="2" indent="-166688">
              <a:lnSpc>
                <a:spcPct val="90000"/>
              </a:lnSpc>
              <a:spcBef>
                <a:spcPts val="600"/>
              </a:spcBef>
              <a:buFont typeface="Arial" charset="0"/>
              <a:buChar char="•"/>
            </a:pPr>
            <a:r>
              <a:rPr lang="en-US" dirty="0">
                <a:solidFill>
                  <a:srgbClr val="5F5F5F"/>
                </a:solidFill>
                <a:latin typeface="Calibri"/>
              </a:rPr>
              <a:t>Enabled with Remote Agent</a:t>
            </a:r>
          </a:p>
          <a:p>
            <a:pPr marL="915988" lvl="2" indent="-166688">
              <a:lnSpc>
                <a:spcPct val="90000"/>
              </a:lnSpc>
              <a:spcBef>
                <a:spcPts val="600"/>
              </a:spcBef>
              <a:buFont typeface="Arial" charset="0"/>
              <a:buChar char="•"/>
            </a:pPr>
            <a:r>
              <a:rPr lang="en-US" dirty="0">
                <a:solidFill>
                  <a:srgbClr val="5F5F5F"/>
                </a:solidFill>
                <a:latin typeface="Calibri"/>
              </a:rPr>
              <a:t>Generates batch ETL process for data preparation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4984" y="2709572"/>
            <a:ext cx="4852416" cy="3032760"/>
          </a:xfrm>
          <a:prstGeom prst="rect">
            <a:avLst/>
          </a:prstGeom>
        </p:spPr>
      </p:pic>
      <p:pic>
        <p:nvPicPr>
          <p:cNvPr id="17" name="Picture 16">
            <a:extLst>
              <a:ext uri="{FF2B5EF4-FFF2-40B4-BE49-F238E27FC236}">
                <a16:creationId xmlns:a16="http://schemas.microsoft.com/office/drawing/2014/main" id="{F564FF6B-1750-4087-8A09-8DD27D6F13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72552" y="1178826"/>
            <a:ext cx="2268903" cy="1530747"/>
          </a:xfrm>
          <a:prstGeom prst="rect">
            <a:avLst/>
          </a:prstGeom>
        </p:spPr>
      </p:pic>
      <p:cxnSp>
        <p:nvCxnSpPr>
          <p:cNvPr id="20" name="Straight Connector 19">
            <a:extLst>
              <a:ext uri="{FF2B5EF4-FFF2-40B4-BE49-F238E27FC236}">
                <a16:creationId xmlns:a16="http://schemas.microsoft.com/office/drawing/2014/main" id="{D0DAE99A-D47A-4052-946B-8657F147B203}"/>
              </a:ext>
            </a:extLst>
          </p:cNvPr>
          <p:cNvCxnSpPr>
            <a:cxnSpLocks/>
          </p:cNvCxnSpPr>
          <p:nvPr/>
        </p:nvCxnSpPr>
        <p:spPr>
          <a:xfrm flipH="1" flipV="1">
            <a:off x="3680050" y="2079132"/>
            <a:ext cx="229469" cy="76489"/>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3C51A5-035F-4C52-91F4-61BE9F9E4E13}"/>
              </a:ext>
            </a:extLst>
          </p:cNvPr>
          <p:cNvCxnSpPr>
            <a:cxnSpLocks/>
          </p:cNvCxnSpPr>
          <p:nvPr/>
        </p:nvCxnSpPr>
        <p:spPr>
          <a:xfrm flipH="1" flipV="1">
            <a:off x="3683527" y="2298170"/>
            <a:ext cx="205130" cy="747513"/>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90336B-542D-4263-B984-141B3C2CDC5E}"/>
              </a:ext>
            </a:extLst>
          </p:cNvPr>
          <p:cNvCxnSpPr>
            <a:cxnSpLocks/>
          </p:cNvCxnSpPr>
          <p:nvPr/>
        </p:nvCxnSpPr>
        <p:spPr>
          <a:xfrm flipH="1" flipV="1">
            <a:off x="4013823" y="2086085"/>
            <a:ext cx="1039565" cy="55628"/>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855315" y="2175673"/>
            <a:ext cx="1498600" cy="1219200"/>
          </a:xfrm>
          <a:prstGeom prst="rect">
            <a:avLst/>
          </a:prstGeom>
          <a:ln>
            <a:solidFill>
              <a:schemeClr val="accent4"/>
            </a:solidFill>
          </a:ln>
        </p:spPr>
      </p:pic>
      <p:pic>
        <p:nvPicPr>
          <p:cNvPr id="16" name="Picture 2" descr="C:\Users\rwarnick\AppData\Local\Temp\VMwareDnD\cd4165a2\NDA.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3172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D715E79C-6566-4187-93B7-193711FD2C73}"/>
              </a:ext>
            </a:extLst>
          </p:cNvPr>
          <p:cNvSpPr>
            <a:spLocks noChangeAspect="1"/>
          </p:cNvSpPr>
          <p:nvPr/>
        </p:nvSpPr>
        <p:spPr>
          <a:xfrm>
            <a:off x="334046" y="289560"/>
            <a:ext cx="1160709" cy="1005840"/>
          </a:xfrm>
          <a:prstGeom prst="hexagon">
            <a:avLst>
              <a:gd name="adj" fmla="val 25000"/>
              <a:gd name="vf" fmla="val 115470"/>
            </a:avLst>
          </a:prstGeom>
          <a:solidFill>
            <a:schemeClr val="accent4">
              <a:alpha val="90000"/>
            </a:schemeClr>
          </a:solidFill>
          <a:ln>
            <a:solidFill>
              <a:schemeClr val="accent5"/>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a:r>
              <a:rPr lang="en-US" sz="1200" b="1" dirty="0">
                <a:solidFill>
                  <a:srgbClr val="FFFFFF"/>
                </a:solidFill>
                <a:latin typeface="Calibri"/>
              </a:rPr>
              <a:t>Data Platform</a:t>
            </a:r>
          </a:p>
          <a:p>
            <a:pPr algn="ctr"/>
            <a:r>
              <a:rPr lang="en-US" sz="1200" b="1" dirty="0">
                <a:solidFill>
                  <a:srgbClr val="FFFFFF"/>
                </a:solidFill>
                <a:latin typeface="Calibri"/>
              </a:rPr>
              <a:t>On Ramp</a:t>
            </a:r>
          </a:p>
        </p:txBody>
      </p:sp>
      <p:sp>
        <p:nvSpPr>
          <p:cNvPr id="5" name="Footer Placeholder 4"/>
          <p:cNvSpPr>
            <a:spLocks noGrp="1"/>
          </p:cNvSpPr>
          <p:nvPr>
            <p:ph type="ftr" sz="quarter" idx="11"/>
          </p:nvPr>
        </p:nvSpPr>
        <p:spPr/>
        <p:txBody>
          <a:bodyPr/>
          <a:lstStyle/>
          <a:p>
            <a:pPr>
              <a:defRPr/>
            </a:pPr>
            <a:r>
              <a:rPr lang="en-US" dirty="0">
                <a:solidFill>
                  <a:srgbClr val="5F5F5F"/>
                </a:solidFill>
                <a:latin typeface="Calibri"/>
              </a:rPr>
              <a:t>Oracle Confidential – Internal/Restricted/Highly Restricted</a:t>
            </a:r>
          </a:p>
        </p:txBody>
      </p:sp>
      <p:sp>
        <p:nvSpPr>
          <p:cNvPr id="21" name="Title 7"/>
          <p:cNvSpPr>
            <a:spLocks noGrp="1"/>
          </p:cNvSpPr>
          <p:nvPr>
            <p:ph type="title"/>
          </p:nvPr>
        </p:nvSpPr>
        <p:spPr>
          <a:xfrm>
            <a:off x="1624346" y="338488"/>
            <a:ext cx="11125200" cy="602566"/>
          </a:xfrm>
        </p:spPr>
        <p:txBody>
          <a:bodyPr/>
          <a:lstStyle/>
          <a:p>
            <a:r>
              <a:rPr lang="en-US" b="1" dirty="0">
                <a:solidFill>
                  <a:schemeClr val="accent1"/>
                </a:solidFill>
              </a:rPr>
              <a:t>ODI Execution Task</a:t>
            </a:r>
          </a:p>
        </p:txBody>
      </p:sp>
      <p:sp>
        <p:nvSpPr>
          <p:cNvPr id="4" name="TextBox 3"/>
          <p:cNvSpPr txBox="1"/>
          <p:nvPr/>
        </p:nvSpPr>
        <p:spPr>
          <a:xfrm>
            <a:off x="7002463" y="6129338"/>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6" name="Rectangle 5"/>
          <p:cNvSpPr/>
          <p:nvPr/>
        </p:nvSpPr>
        <p:spPr>
          <a:xfrm>
            <a:off x="5952431" y="1944198"/>
            <a:ext cx="6092825" cy="3180871"/>
          </a:xfrm>
          <a:prstGeom prst="rect">
            <a:avLst/>
          </a:prstGeom>
        </p:spPr>
        <p:txBody>
          <a:bodyPr>
            <a:spAutoFit/>
          </a:bodyPr>
          <a:lstStyle/>
          <a:p>
            <a:pPr marL="285750" indent="-285750">
              <a:lnSpc>
                <a:spcPct val="90000"/>
              </a:lnSpc>
              <a:buFont typeface="Arial" charset="0"/>
              <a:buChar char="•"/>
            </a:pPr>
            <a:endParaRPr lang="en-US" sz="1600" b="1" dirty="0">
              <a:solidFill>
                <a:srgbClr val="FF0000"/>
              </a:solidFill>
              <a:latin typeface="Calibri"/>
            </a:endParaRPr>
          </a:p>
          <a:p>
            <a:pPr marL="628650" lvl="1" indent="-171450">
              <a:lnSpc>
                <a:spcPct val="90000"/>
              </a:lnSpc>
              <a:buFont typeface="Arial" charset="0"/>
              <a:buChar char="•"/>
            </a:pPr>
            <a:r>
              <a:rPr lang="en-US" sz="2000" b="1" dirty="0">
                <a:solidFill>
                  <a:srgbClr val="5F5F5F"/>
                </a:solidFill>
                <a:latin typeface="Calibri"/>
              </a:rPr>
              <a:t>ODI Execution</a:t>
            </a:r>
          </a:p>
          <a:p>
            <a:pPr marL="915988" lvl="2" indent="-166688">
              <a:lnSpc>
                <a:spcPct val="90000"/>
              </a:lnSpc>
              <a:spcBef>
                <a:spcPts val="600"/>
              </a:spcBef>
              <a:buFont typeface="Arial" charset="0"/>
              <a:buChar char="•"/>
            </a:pPr>
            <a:r>
              <a:rPr lang="en-US" dirty="0">
                <a:solidFill>
                  <a:srgbClr val="5F5F5F"/>
                </a:solidFill>
                <a:latin typeface="Calibri"/>
              </a:rPr>
              <a:t>Easily Execute and Monitor ODI scenario!</a:t>
            </a:r>
          </a:p>
          <a:p>
            <a:pPr marL="915988" lvl="2" indent="-166688">
              <a:lnSpc>
                <a:spcPct val="90000"/>
              </a:lnSpc>
              <a:spcBef>
                <a:spcPts val="600"/>
              </a:spcBef>
              <a:buFont typeface="Arial" charset="0"/>
              <a:buChar char="•"/>
            </a:pPr>
            <a:r>
              <a:rPr lang="en-US" dirty="0">
                <a:solidFill>
                  <a:srgbClr val="5F5F5F"/>
                </a:solidFill>
                <a:latin typeface="Calibri"/>
              </a:rPr>
              <a:t>Support hybrid development mode</a:t>
            </a:r>
          </a:p>
          <a:p>
            <a:pPr marL="1373188" lvl="3" indent="-166688">
              <a:lnSpc>
                <a:spcPct val="90000"/>
              </a:lnSpc>
              <a:spcBef>
                <a:spcPts val="300"/>
              </a:spcBef>
              <a:buFont typeface="Arial" charset="0"/>
              <a:buChar char="•"/>
            </a:pPr>
            <a:r>
              <a:rPr lang="en-US" dirty="0">
                <a:solidFill>
                  <a:srgbClr val="5F5F5F"/>
                </a:solidFill>
                <a:latin typeface="Calibri"/>
              </a:rPr>
              <a:t>Develop / design on-prem</a:t>
            </a:r>
          </a:p>
          <a:p>
            <a:pPr marL="1373188" lvl="3" indent="-166688">
              <a:lnSpc>
                <a:spcPct val="90000"/>
              </a:lnSpc>
              <a:spcBef>
                <a:spcPts val="300"/>
              </a:spcBef>
              <a:buFont typeface="Arial" charset="0"/>
              <a:buChar char="•"/>
            </a:pPr>
            <a:r>
              <a:rPr lang="en-US" dirty="0">
                <a:solidFill>
                  <a:srgbClr val="5F5F5F"/>
                </a:solidFill>
                <a:latin typeface="Calibri"/>
              </a:rPr>
              <a:t>Import to Data Integration Platform and integrate with DIPC Tasks</a:t>
            </a:r>
          </a:p>
          <a:p>
            <a:pPr marL="1373188" lvl="3" indent="-166688">
              <a:lnSpc>
                <a:spcPct val="90000"/>
              </a:lnSpc>
              <a:spcBef>
                <a:spcPts val="300"/>
              </a:spcBef>
              <a:buFont typeface="Arial" charset="0"/>
              <a:buChar char="•"/>
            </a:pPr>
            <a:r>
              <a:rPr lang="en-US" dirty="0">
                <a:solidFill>
                  <a:srgbClr val="5F5F5F"/>
                </a:solidFill>
                <a:latin typeface="Calibri"/>
              </a:rPr>
              <a:t>Execute and monitor ODI Job in DIPC Console</a:t>
            </a:r>
          </a:p>
          <a:p>
            <a:pPr marL="915988" lvl="2" indent="-166688">
              <a:lnSpc>
                <a:spcPct val="90000"/>
              </a:lnSpc>
              <a:spcBef>
                <a:spcPts val="600"/>
              </a:spcBef>
              <a:buFont typeface="Arial" charset="0"/>
              <a:buChar char="•"/>
            </a:pPr>
            <a:r>
              <a:rPr lang="en-US" dirty="0">
                <a:solidFill>
                  <a:srgbClr val="5F5F5F"/>
                </a:solidFill>
                <a:latin typeface="Calibri"/>
              </a:rPr>
              <a:t>Supports Technologies currently supported in DIPC</a:t>
            </a:r>
          </a:p>
          <a:p>
            <a:pPr marL="915988" lvl="2" indent="-166688">
              <a:lnSpc>
                <a:spcPct val="90000"/>
              </a:lnSpc>
              <a:buFont typeface="Arial" charset="0"/>
              <a:buChar char="•"/>
            </a:pPr>
            <a:endParaRPr lang="en-US" dirty="0">
              <a:solidFill>
                <a:srgbClr val="5F5F5F"/>
              </a:solidFill>
              <a:latin typeface="Calibri"/>
            </a:endParaRPr>
          </a:p>
          <a:p>
            <a:pPr marL="915988" lvl="2" indent="-166688">
              <a:lnSpc>
                <a:spcPct val="90000"/>
              </a:lnSpc>
              <a:buFont typeface="Arial" charset="0"/>
              <a:buChar char="•"/>
            </a:pPr>
            <a:endParaRPr lang="en-US" dirty="0">
              <a:solidFill>
                <a:srgbClr val="5F5F5F"/>
              </a:solidFill>
              <a:latin typeface="Calibri"/>
            </a:endParaRPr>
          </a:p>
        </p:txBody>
      </p:sp>
      <p:pic>
        <p:nvPicPr>
          <p:cNvPr id="17" name="Picture 16">
            <a:extLst>
              <a:ext uri="{FF2B5EF4-FFF2-40B4-BE49-F238E27FC236}">
                <a16:creationId xmlns:a16="http://schemas.microsoft.com/office/drawing/2014/main" id="{F564FF6B-1750-4087-8A09-8DD27D6F137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2552" y="1178826"/>
            <a:ext cx="2268903" cy="1530747"/>
          </a:xfrm>
          <a:prstGeom prst="rect">
            <a:avLst/>
          </a:prstGeom>
        </p:spPr>
      </p:pic>
      <p:cxnSp>
        <p:nvCxnSpPr>
          <p:cNvPr id="20" name="Straight Connector 19">
            <a:extLst>
              <a:ext uri="{FF2B5EF4-FFF2-40B4-BE49-F238E27FC236}">
                <a16:creationId xmlns:a16="http://schemas.microsoft.com/office/drawing/2014/main" id="{D0DAE99A-D47A-4052-946B-8657F147B203}"/>
              </a:ext>
            </a:extLst>
          </p:cNvPr>
          <p:cNvCxnSpPr>
            <a:cxnSpLocks/>
          </p:cNvCxnSpPr>
          <p:nvPr/>
        </p:nvCxnSpPr>
        <p:spPr>
          <a:xfrm flipH="1" flipV="1">
            <a:off x="3680050" y="2079132"/>
            <a:ext cx="229469" cy="76489"/>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3C51A5-035F-4C52-91F4-61BE9F9E4E13}"/>
              </a:ext>
            </a:extLst>
          </p:cNvPr>
          <p:cNvCxnSpPr>
            <a:cxnSpLocks/>
          </p:cNvCxnSpPr>
          <p:nvPr/>
        </p:nvCxnSpPr>
        <p:spPr>
          <a:xfrm flipH="1" flipV="1">
            <a:off x="3683527" y="2298170"/>
            <a:ext cx="205130" cy="747513"/>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90336B-542D-4263-B984-141B3C2CDC5E}"/>
              </a:ext>
            </a:extLst>
          </p:cNvPr>
          <p:cNvCxnSpPr>
            <a:cxnSpLocks/>
          </p:cNvCxnSpPr>
          <p:nvPr/>
        </p:nvCxnSpPr>
        <p:spPr>
          <a:xfrm flipH="1" flipV="1">
            <a:off x="4013823" y="2086085"/>
            <a:ext cx="1039565" cy="55628"/>
          </a:xfrm>
          <a:prstGeom prst="line">
            <a:avLst/>
          </a:prstGeom>
          <a:ln w="190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3871558" y="2152235"/>
            <a:ext cx="1498600" cy="12065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6089" y="3946339"/>
            <a:ext cx="2671358" cy="222642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22523" y="3531331"/>
            <a:ext cx="3022432" cy="242904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80050" y="3276601"/>
            <a:ext cx="2882903" cy="2226083"/>
          </a:xfrm>
          <a:prstGeom prst="rect">
            <a:avLst/>
          </a:prstGeom>
        </p:spPr>
      </p:pic>
      <p:sp>
        <p:nvSpPr>
          <p:cNvPr id="26" name="Freeform: Shape 9"/>
          <p:cNvSpPr/>
          <p:nvPr/>
        </p:nvSpPr>
        <p:spPr>
          <a:xfrm>
            <a:off x="1840065" y="3824051"/>
            <a:ext cx="182459" cy="2075688"/>
          </a:xfrm>
          <a:custGeom>
            <a:avLst/>
            <a:gdLst>
              <a:gd name="connsiteX0" fmla="*/ 0 w 743712"/>
              <a:gd name="connsiteY0" fmla="*/ 1127760 h 3279648"/>
              <a:gd name="connsiteX1" fmla="*/ 737616 w 743712"/>
              <a:gd name="connsiteY1" fmla="*/ 0 h 3279648"/>
              <a:gd name="connsiteX2" fmla="*/ 743712 w 743712"/>
              <a:gd name="connsiteY2" fmla="*/ 3279648 h 3279648"/>
              <a:gd name="connsiteX3" fmla="*/ 6096 w 743712"/>
              <a:gd name="connsiteY3" fmla="*/ 1207008 h 3279648"/>
              <a:gd name="connsiteX4" fmla="*/ 0 w 743712"/>
              <a:gd name="connsiteY4" fmla="*/ 1127760 h 3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3279648">
                <a:moveTo>
                  <a:pt x="0" y="1127760"/>
                </a:moveTo>
                <a:lnTo>
                  <a:pt x="737616" y="0"/>
                </a:lnTo>
                <a:lnTo>
                  <a:pt x="743712" y="3279648"/>
                </a:lnTo>
                <a:lnTo>
                  <a:pt x="6096" y="1207008"/>
                </a:lnTo>
                <a:lnTo>
                  <a:pt x="0" y="1127760"/>
                </a:lnTo>
                <a:close/>
              </a:path>
            </a:pathLst>
          </a:custGeom>
          <a:solidFill>
            <a:schemeClr val="bg2">
              <a:alpha val="75000"/>
            </a:schemeClr>
          </a:solidFill>
          <a:ln w="19050">
            <a:solidFill>
              <a:schemeClr val="accent4">
                <a:lumMod val="40000"/>
                <a:lumOff val="6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sp>
        <p:nvSpPr>
          <p:cNvPr id="27" name="Freeform: Shape 9"/>
          <p:cNvSpPr/>
          <p:nvPr/>
        </p:nvSpPr>
        <p:spPr>
          <a:xfrm>
            <a:off x="3497591" y="3404586"/>
            <a:ext cx="182459" cy="2075688"/>
          </a:xfrm>
          <a:custGeom>
            <a:avLst/>
            <a:gdLst>
              <a:gd name="connsiteX0" fmla="*/ 0 w 743712"/>
              <a:gd name="connsiteY0" fmla="*/ 1127760 h 3279648"/>
              <a:gd name="connsiteX1" fmla="*/ 737616 w 743712"/>
              <a:gd name="connsiteY1" fmla="*/ 0 h 3279648"/>
              <a:gd name="connsiteX2" fmla="*/ 743712 w 743712"/>
              <a:gd name="connsiteY2" fmla="*/ 3279648 h 3279648"/>
              <a:gd name="connsiteX3" fmla="*/ 6096 w 743712"/>
              <a:gd name="connsiteY3" fmla="*/ 1207008 h 3279648"/>
              <a:gd name="connsiteX4" fmla="*/ 0 w 743712"/>
              <a:gd name="connsiteY4" fmla="*/ 1127760 h 3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712" h="3279648">
                <a:moveTo>
                  <a:pt x="0" y="1127760"/>
                </a:moveTo>
                <a:lnTo>
                  <a:pt x="737616" y="0"/>
                </a:lnTo>
                <a:lnTo>
                  <a:pt x="743712" y="3279648"/>
                </a:lnTo>
                <a:lnTo>
                  <a:pt x="6096" y="1207008"/>
                </a:lnTo>
                <a:lnTo>
                  <a:pt x="0" y="1127760"/>
                </a:lnTo>
                <a:close/>
              </a:path>
            </a:pathLst>
          </a:custGeom>
          <a:solidFill>
            <a:schemeClr val="bg2">
              <a:alpha val="75000"/>
            </a:schemeClr>
          </a:solidFill>
          <a:ln w="19050">
            <a:solidFill>
              <a:schemeClr val="accent4">
                <a:lumMod val="40000"/>
                <a:lumOff val="6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pic>
        <p:nvPicPr>
          <p:cNvPr id="28" name="Picture 2" descr="C:\Users\rwarnick\AppData\Local\Temp\VMwareDnD\cd4165a2\NDA.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2245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Agenda</a:t>
            </a:r>
          </a:p>
        </p:txBody>
      </p:sp>
      <p:sp>
        <p:nvSpPr>
          <p:cNvPr id="3" name="Content Placeholder 2"/>
          <p:cNvSpPr>
            <a:spLocks noGrp="1"/>
          </p:cNvSpPr>
          <p:nvPr>
            <p:ph idx="13"/>
          </p:nvPr>
        </p:nvSpPr>
        <p:spPr/>
        <p:txBody>
          <a:bodyPr/>
          <a:lstStyle/>
          <a:p>
            <a:r>
              <a:rPr lang="en-US" dirty="0"/>
              <a:t>Introduction</a:t>
            </a:r>
          </a:p>
          <a:p>
            <a:r>
              <a:rPr lang="en-US" dirty="0"/>
              <a:t>Data Integration Platform Cloud Overview</a:t>
            </a:r>
          </a:p>
          <a:p>
            <a:r>
              <a:rPr lang="en-US" dirty="0"/>
              <a:t>Data Integration Platform Cloud Deep Dive</a:t>
            </a:r>
          </a:p>
          <a:p>
            <a:r>
              <a:rPr lang="en-US" dirty="0"/>
              <a:t>Workshop Labs</a:t>
            </a:r>
          </a:p>
          <a:p>
            <a:r>
              <a:rPr lang="en-US" dirty="0"/>
              <a:t>Wrap up</a:t>
            </a:r>
          </a:p>
        </p:txBody>
      </p:sp>
      <p:sp>
        <p:nvSpPr>
          <p:cNvPr id="6" name="Pentagon 5"/>
          <p:cNvSpPr/>
          <p:nvPr/>
        </p:nvSpPr>
        <p:spPr>
          <a:xfrm>
            <a:off x="2187917"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6" name="Pentagon 15"/>
          <p:cNvSpPr/>
          <p:nvPr/>
        </p:nvSpPr>
        <p:spPr>
          <a:xfrm>
            <a:off x="2187917"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7" name="Pentagon 16"/>
          <p:cNvSpPr/>
          <p:nvPr/>
        </p:nvSpPr>
        <p:spPr>
          <a:xfrm>
            <a:off x="2187917"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8" name="Pentagon 17"/>
          <p:cNvSpPr/>
          <p:nvPr/>
        </p:nvSpPr>
        <p:spPr>
          <a:xfrm>
            <a:off x="2187917"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10" name="Pentagon 9">
            <a:extLst>
              <a:ext uri="{FF2B5EF4-FFF2-40B4-BE49-F238E27FC236}">
                <a16:creationId xmlns:a16="http://schemas.microsoft.com/office/drawing/2014/main" id="{DE5AB23E-3CAE-C346-A071-0AA8CC29F824}"/>
              </a:ext>
            </a:extLst>
          </p:cNvPr>
          <p:cNvSpPr/>
          <p:nvPr/>
        </p:nvSpPr>
        <p:spPr>
          <a:xfrm>
            <a:off x="2187917" y="4766308"/>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Tree>
    <p:extLst>
      <p:ext uri="{BB962C8B-B14F-4D97-AF65-F5344CB8AC3E}">
        <p14:creationId xmlns:p14="http://schemas.microsoft.com/office/powerpoint/2010/main" val="95058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solidFill>
                  <a:schemeClr val="accent1"/>
                </a:solidFill>
              </a:rPr>
              <a:t>Monitoring</a:t>
            </a:r>
          </a:p>
        </p:txBody>
      </p:sp>
      <p:sp>
        <p:nvSpPr>
          <p:cNvPr id="3" name="Rounded Rectangle 12"/>
          <p:cNvSpPr/>
          <p:nvPr/>
        </p:nvSpPr>
        <p:spPr>
          <a:xfrm>
            <a:off x="7577801" y="1676401"/>
            <a:ext cx="4309399" cy="3991263"/>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New Job History Page tracks historical metrics for every run of the same Task</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Average Inserts Number </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Average Updates Number </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Average Errors Number </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Average Duration</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endParaRPr lang="en-US" dirty="0">
              <a:solidFill>
                <a:srgbClr val="58595B"/>
              </a:solidFill>
              <a:latin typeface="Calibri"/>
              <a:cs typeface="Arial" charset="0"/>
            </a:endParaRP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46575E"/>
                </a:solidFill>
                <a:latin typeface="Calibri"/>
                <a:cs typeface="Arial" charset="0"/>
              </a:rPr>
              <a:t>Ability to Stop Jobs</a:t>
            </a:r>
          </a:p>
        </p:txBody>
      </p:sp>
      <p:pic>
        <p:nvPicPr>
          <p:cNvPr id="6" name="Picture 5"/>
          <p:cNvPicPr>
            <a:picLocks noChangeAspect="1"/>
          </p:cNvPicPr>
          <p:nvPr/>
        </p:nvPicPr>
        <p:blipFill>
          <a:blip r:embed="rId2"/>
          <a:stretch>
            <a:fillRect/>
          </a:stretch>
        </p:blipFill>
        <p:spPr>
          <a:xfrm>
            <a:off x="457200" y="1835864"/>
            <a:ext cx="6786070" cy="3239801"/>
          </a:xfrm>
          <a:prstGeom prst="rect">
            <a:avLst/>
          </a:prstGeom>
          <a:ln>
            <a:noFill/>
          </a:ln>
          <a:effectLst>
            <a:outerShdw blurRad="292100" dist="139700" dir="2700000" algn="tl" rotWithShape="0">
              <a:srgbClr val="333333">
                <a:alpha val="65000"/>
              </a:srgbClr>
            </a:outerShdw>
          </a:effectLst>
        </p:spPr>
      </p:pic>
      <p:pic>
        <p:nvPicPr>
          <p:cNvPr id="5" name="Picture 2" descr="C:\Users\rwarnick\AppData\Local\Temp\VMwareDnD\cd4165a2\ND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1140222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solidFill>
                  <a:schemeClr val="accent1"/>
                </a:solidFill>
              </a:rPr>
              <a:t>Catalog</a:t>
            </a:r>
          </a:p>
        </p:txBody>
      </p:sp>
      <p:sp>
        <p:nvSpPr>
          <p:cNvPr id="3" name="Rounded Rectangle 12"/>
          <p:cNvSpPr/>
          <p:nvPr/>
        </p:nvSpPr>
        <p:spPr>
          <a:xfrm>
            <a:off x="7577801" y="1676401"/>
            <a:ext cx="4309399" cy="3991263"/>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Data Entities</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Add Contacts</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Editor Updates</a:t>
            </a:r>
          </a:p>
          <a:p>
            <a:pPr marL="285750" indent="-285750" fontAlgn="base">
              <a:lnSpc>
                <a:spcPct val="90000"/>
              </a:lnSpc>
              <a:spcBef>
                <a:spcPts val="18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Connections</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New Metadata tab lists all Data Entities related to Connection</a:t>
            </a:r>
            <a:endParaRPr lang="en-US" sz="2000" dirty="0">
              <a:solidFill>
                <a:srgbClr val="58595B"/>
              </a:solidFill>
              <a:latin typeface="Calibri"/>
              <a:cs typeface="Arial" charset="0"/>
            </a:endParaRPr>
          </a:p>
          <a:p>
            <a:pPr marL="285750" indent="-285750" fontAlgn="base">
              <a:lnSpc>
                <a:spcPct val="90000"/>
              </a:lnSpc>
              <a:spcBef>
                <a:spcPts val="18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New Actions from Details page</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Run for Tasks</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dirty="0">
                <a:solidFill>
                  <a:srgbClr val="58595B"/>
                </a:solidFill>
                <a:latin typeface="Calibri"/>
                <a:cs typeface="Arial" charset="0"/>
              </a:rPr>
              <a:t>Delete for all objects</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endParaRPr lang="en-US" sz="2000" dirty="0">
              <a:solidFill>
                <a:srgbClr val="58595B"/>
              </a:solidFill>
              <a:latin typeface="Calibri"/>
              <a:cs typeface="Arial"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1980" y="1066800"/>
            <a:ext cx="5740458" cy="25908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371979" y="3810001"/>
            <a:ext cx="5792131" cy="2285999"/>
          </a:xfrm>
          <a:prstGeom prst="rect">
            <a:avLst/>
          </a:prstGeom>
          <a:ln>
            <a:noFill/>
          </a:ln>
          <a:effectLst>
            <a:outerShdw blurRad="292100" dist="139700" dir="2700000" algn="tl" rotWithShape="0">
              <a:srgbClr val="333333">
                <a:alpha val="65000"/>
              </a:srgbClr>
            </a:outerShdw>
          </a:effectLst>
        </p:spPr>
      </p:pic>
      <p:pic>
        <p:nvPicPr>
          <p:cNvPr id="7" name="Picture 2" descr="C:\Users\rwarnick\AppData\Local\Temp\VMwareDnD\cd4165a2\ND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41011697"/>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Agents</a:t>
            </a:r>
          </a:p>
        </p:txBody>
      </p:sp>
      <p:sp>
        <p:nvSpPr>
          <p:cNvPr id="4" name="Rounded Rectangle 12"/>
          <p:cNvSpPr/>
          <p:nvPr/>
        </p:nvSpPr>
        <p:spPr>
          <a:xfrm>
            <a:off x="7577801" y="1676401"/>
            <a:ext cx="4309399" cy="3991263"/>
          </a:xfrm>
          <a:prstGeom prst="roundRect">
            <a:avLst>
              <a:gd name="adj" fmla="val 2826"/>
            </a:avLst>
          </a:prstGeom>
          <a:noFill/>
          <a:ln w="76200">
            <a:noFill/>
          </a:ln>
        </p:spPr>
        <p:txBody>
          <a:bodyPr wrap="square" lIns="91428" tIns="45715" rIns="91428" bIns="45715">
            <a:noAutofit/>
          </a:bodyPr>
          <a:lstStyle/>
          <a:p>
            <a:pPr marL="285750" indent="-285750" fontAlgn="base">
              <a:lnSpc>
                <a:spcPct val="90000"/>
              </a:lnSpc>
              <a:spcBef>
                <a:spcPts val="1200"/>
              </a:spcBef>
              <a:spcAft>
                <a:spcPct val="0"/>
              </a:spcAft>
              <a:buClr>
                <a:srgbClr val="FF0000"/>
              </a:buClr>
              <a:buFont typeface="Arial" panose="020B0604020202020204" pitchFamily="34" charset="0"/>
              <a:buChar char="•"/>
              <a:defRPr/>
            </a:pPr>
            <a:endParaRPr lang="en-US" sz="2000" dirty="0">
              <a:solidFill>
                <a:srgbClr val="46575E"/>
              </a:solidFill>
              <a:latin typeface="Calibri"/>
              <a:cs typeface="Arial" charset="0"/>
            </a:endParaRP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Supported on Linux</a:t>
            </a:r>
          </a:p>
          <a:p>
            <a:pPr marL="742950" lvl="1" indent="-285750" fontAlgn="base">
              <a:lnSpc>
                <a:spcPct val="90000"/>
              </a:lnSpc>
              <a:spcBef>
                <a:spcPts val="600"/>
              </a:spcBef>
              <a:spcAft>
                <a:spcPct val="0"/>
              </a:spcAft>
              <a:buClr>
                <a:srgbClr val="58595B"/>
              </a:buClr>
              <a:buFont typeface="Arial" panose="020B0604020202020204" pitchFamily="34" charset="0"/>
              <a:buChar char="•"/>
              <a:defRPr/>
            </a:pPr>
            <a:r>
              <a:rPr lang="en-US" b="1" dirty="0">
                <a:solidFill>
                  <a:srgbClr val="58595B"/>
                </a:solidFill>
                <a:latin typeface="Calibri"/>
                <a:cs typeface="Arial" charset="0"/>
              </a:rPr>
              <a:t>Includes OGG 12.3 binaries</a:t>
            </a: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Monitor in DIPC Console</a:t>
            </a:r>
          </a:p>
          <a:p>
            <a:pPr marL="285750" indent="-285750" fontAlgn="base">
              <a:lnSpc>
                <a:spcPct val="90000"/>
              </a:lnSpc>
              <a:spcBef>
                <a:spcPts val="1200"/>
              </a:spcBef>
              <a:spcAft>
                <a:spcPct val="0"/>
              </a:spcAft>
              <a:buClr>
                <a:srgbClr val="58595B"/>
              </a:buClr>
              <a:buFont typeface="Arial" panose="020B0604020202020204" pitchFamily="34" charset="0"/>
              <a:buChar char="•"/>
              <a:defRPr/>
            </a:pPr>
            <a:r>
              <a:rPr lang="en-US" sz="2000" dirty="0">
                <a:solidFill>
                  <a:srgbClr val="58595B"/>
                </a:solidFill>
                <a:latin typeface="Calibri"/>
                <a:cs typeface="Arial" charset="0"/>
              </a:rPr>
              <a:t>Requires VPN connection in most cases</a:t>
            </a:r>
          </a:p>
          <a:p>
            <a:pPr marL="285750" indent="-285750" fontAlgn="base">
              <a:lnSpc>
                <a:spcPct val="90000"/>
              </a:lnSpc>
              <a:spcBef>
                <a:spcPts val="1200"/>
              </a:spcBef>
              <a:spcAft>
                <a:spcPct val="0"/>
              </a:spcAft>
              <a:buClr>
                <a:srgbClr val="58595B"/>
              </a:buClr>
              <a:buFont typeface="Arial" panose="020B0604020202020204" pitchFamily="34" charset="0"/>
              <a:buChar char="•"/>
              <a:defRPr/>
            </a:pPr>
            <a:endParaRPr lang="en-US" sz="2000" dirty="0">
              <a:solidFill>
                <a:srgbClr val="58595B"/>
              </a:solidFill>
              <a:latin typeface="Calibri"/>
              <a:cs typeface="Arial" charset="0"/>
            </a:endParaRPr>
          </a:p>
        </p:txBody>
      </p:sp>
      <p:pic>
        <p:nvPicPr>
          <p:cNvPr id="5" name="Picture 4"/>
          <p:cNvPicPr>
            <a:picLocks noChangeAspect="1"/>
          </p:cNvPicPr>
          <p:nvPr/>
        </p:nvPicPr>
        <p:blipFill>
          <a:blip r:embed="rId2"/>
          <a:stretch>
            <a:fillRect/>
          </a:stretch>
        </p:blipFill>
        <p:spPr>
          <a:xfrm>
            <a:off x="685801" y="1219201"/>
            <a:ext cx="5791200" cy="152369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85801" y="2838297"/>
            <a:ext cx="5791201" cy="3164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090377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Alternate Process 14"/>
          <p:cNvSpPr/>
          <p:nvPr/>
        </p:nvSpPr>
        <p:spPr>
          <a:xfrm>
            <a:off x="1784634" y="1168238"/>
            <a:ext cx="7968967" cy="1651163"/>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b="1" dirty="0">
                <a:solidFill>
                  <a:srgbClr val="5F5F5F">
                    <a:lumMod val="50000"/>
                  </a:srgbClr>
                </a:solidFill>
                <a:latin typeface="Calibri"/>
              </a:rPr>
              <a:t>OPC</a:t>
            </a:r>
          </a:p>
        </p:txBody>
      </p:sp>
      <p:sp>
        <p:nvSpPr>
          <p:cNvPr id="2" name="Title 1"/>
          <p:cNvSpPr>
            <a:spLocks noGrp="1"/>
          </p:cNvSpPr>
          <p:nvPr>
            <p:ph type="title"/>
          </p:nvPr>
        </p:nvSpPr>
        <p:spPr/>
        <p:txBody>
          <a:bodyPr/>
          <a:lstStyle/>
          <a:p>
            <a:r>
              <a:rPr lang="en-US" dirty="0"/>
              <a:t>Needs for On-Premises Agent Integration</a:t>
            </a:r>
          </a:p>
        </p:txBody>
      </p:sp>
      <p:sp>
        <p:nvSpPr>
          <p:cNvPr id="3" name="Rectangle: Rounded Corners 2"/>
          <p:cNvSpPr/>
          <p:nvPr/>
        </p:nvSpPr>
        <p:spPr>
          <a:xfrm>
            <a:off x="1621862" y="4905847"/>
            <a:ext cx="8314769" cy="1154601"/>
          </a:xfrm>
          <a:prstGeom prst="round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126">
              <a:defRPr/>
            </a:pPr>
            <a:r>
              <a:rPr lang="en-US" sz="1799" dirty="0">
                <a:solidFill>
                  <a:prstClr val="white"/>
                </a:solidFill>
                <a:latin typeface="Calibri" panose="020F0502020204030204"/>
              </a:rPr>
              <a:t>Oracle Data Integration On-Premises Agent(s)</a:t>
            </a:r>
          </a:p>
        </p:txBody>
      </p:sp>
      <p:sp>
        <p:nvSpPr>
          <p:cNvPr id="13" name="Rectangle: Rounded Corners 12"/>
          <p:cNvSpPr/>
          <p:nvPr/>
        </p:nvSpPr>
        <p:spPr>
          <a:xfrm>
            <a:off x="1899262" y="5135461"/>
            <a:ext cx="1714841" cy="55480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prstClr val="white"/>
                </a:solidFill>
                <a:latin typeface="Calibri" panose="020F0502020204030204"/>
              </a:rPr>
              <a:t>Change Data</a:t>
            </a:r>
          </a:p>
        </p:txBody>
      </p:sp>
      <p:sp>
        <p:nvSpPr>
          <p:cNvPr id="60" name="Rectangle: Rounded Corners 59"/>
          <p:cNvSpPr/>
          <p:nvPr/>
        </p:nvSpPr>
        <p:spPr>
          <a:xfrm>
            <a:off x="3891504" y="5135461"/>
            <a:ext cx="1714841" cy="55480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prstClr val="white"/>
                </a:solidFill>
                <a:latin typeface="Calibri" panose="020F0502020204030204"/>
              </a:rPr>
              <a:t>Bulk Data</a:t>
            </a:r>
          </a:p>
        </p:txBody>
      </p:sp>
      <p:sp>
        <p:nvSpPr>
          <p:cNvPr id="61" name="Rectangle: Rounded Corners 60"/>
          <p:cNvSpPr/>
          <p:nvPr/>
        </p:nvSpPr>
        <p:spPr>
          <a:xfrm>
            <a:off x="5883746" y="5135460"/>
            <a:ext cx="1714841" cy="55480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prstClr val="white"/>
                </a:solidFill>
                <a:latin typeface="Calibri" panose="020F0502020204030204"/>
              </a:rPr>
              <a:t>SQL Access</a:t>
            </a:r>
          </a:p>
        </p:txBody>
      </p:sp>
      <p:sp>
        <p:nvSpPr>
          <p:cNvPr id="62" name="Rectangle: Rounded Corners 61"/>
          <p:cNvSpPr/>
          <p:nvPr/>
        </p:nvSpPr>
        <p:spPr>
          <a:xfrm>
            <a:off x="7875988" y="5135459"/>
            <a:ext cx="1714841" cy="55480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prstClr val="white"/>
                </a:solidFill>
                <a:latin typeface="Calibri" panose="020F0502020204030204"/>
              </a:rPr>
              <a:t>Messages</a:t>
            </a:r>
          </a:p>
        </p:txBody>
      </p:sp>
      <p:sp>
        <p:nvSpPr>
          <p:cNvPr id="14" name="Arrow: Right 13"/>
          <p:cNvSpPr/>
          <p:nvPr/>
        </p:nvSpPr>
        <p:spPr>
          <a:xfrm rot="16200000">
            <a:off x="1614103" y="3735018"/>
            <a:ext cx="2285161" cy="45392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prstClr val="white"/>
                </a:solidFill>
                <a:latin typeface="Calibri" panose="020F0502020204030204"/>
              </a:rPr>
              <a:t>TCP</a:t>
            </a:r>
          </a:p>
        </p:txBody>
      </p:sp>
      <p:sp>
        <p:nvSpPr>
          <p:cNvPr id="63" name="Arrow: Right 62"/>
          <p:cNvSpPr/>
          <p:nvPr/>
        </p:nvSpPr>
        <p:spPr>
          <a:xfrm rot="16200000">
            <a:off x="3547941" y="3306364"/>
            <a:ext cx="2367659" cy="1223084"/>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126">
              <a:defRPr/>
            </a:pPr>
            <a:r>
              <a:rPr lang="en-US" sz="1799" dirty="0">
                <a:solidFill>
                  <a:prstClr val="white"/>
                </a:solidFill>
                <a:latin typeface="Calibri" panose="020F0502020204030204"/>
              </a:rPr>
              <a:t>TCP/FTP</a:t>
            </a:r>
          </a:p>
        </p:txBody>
      </p:sp>
      <p:sp>
        <p:nvSpPr>
          <p:cNvPr id="18" name="Arrow: Left-Right 17"/>
          <p:cNvSpPr/>
          <p:nvPr/>
        </p:nvSpPr>
        <p:spPr>
          <a:xfrm rot="16200000">
            <a:off x="5108777" y="3772953"/>
            <a:ext cx="2364833" cy="298391"/>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050" dirty="0">
                <a:solidFill>
                  <a:prstClr val="white"/>
                </a:solidFill>
                <a:latin typeface="Calibri" panose="020F0502020204030204"/>
              </a:rPr>
              <a:t>TCP</a:t>
            </a:r>
          </a:p>
        </p:txBody>
      </p:sp>
      <p:sp>
        <p:nvSpPr>
          <p:cNvPr id="100" name="Arrow: Right 99"/>
          <p:cNvSpPr/>
          <p:nvPr/>
        </p:nvSpPr>
        <p:spPr>
          <a:xfrm rot="16200000">
            <a:off x="5901034" y="3301572"/>
            <a:ext cx="2362007" cy="1238322"/>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4126">
              <a:defRPr/>
            </a:pPr>
            <a:r>
              <a:rPr lang="en-US" sz="1799" dirty="0">
                <a:solidFill>
                  <a:prstClr val="white"/>
                </a:solidFill>
                <a:latin typeface="Calibri" panose="020F0502020204030204"/>
              </a:rPr>
              <a:t>Results via TCP</a:t>
            </a:r>
          </a:p>
        </p:txBody>
      </p:sp>
      <p:sp>
        <p:nvSpPr>
          <p:cNvPr id="21" name="Arrow: Left-Right 17"/>
          <p:cNvSpPr/>
          <p:nvPr/>
        </p:nvSpPr>
        <p:spPr>
          <a:xfrm rot="16200000">
            <a:off x="7688268" y="3657730"/>
            <a:ext cx="2364833" cy="526002"/>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050" dirty="0">
                <a:solidFill>
                  <a:prstClr val="white"/>
                </a:solidFill>
                <a:latin typeface="Calibri" panose="020F0502020204030204"/>
              </a:rPr>
              <a:t>TCP</a:t>
            </a:r>
          </a:p>
        </p:txBody>
      </p:sp>
      <p:sp>
        <p:nvSpPr>
          <p:cNvPr id="16" name="Freeform 8"/>
          <p:cNvSpPr>
            <a:spLocks noChangeArrowheads="1"/>
          </p:cNvSpPr>
          <p:nvPr/>
        </p:nvSpPr>
        <p:spPr bwMode="gray">
          <a:xfrm>
            <a:off x="1070008" y="4543023"/>
            <a:ext cx="680294" cy="725647"/>
          </a:xfrm>
          <a:custGeom>
            <a:avLst/>
            <a:gdLst>
              <a:gd name="T0" fmla="*/ 648 w 2778"/>
              <a:gd name="T1" fmla="*/ 139 h 2964"/>
              <a:gd name="T2" fmla="*/ 2638 w 2778"/>
              <a:gd name="T3" fmla="*/ 2824 h 2964"/>
              <a:gd name="T4" fmla="*/ 1667 w 2778"/>
              <a:gd name="T5" fmla="*/ 1065 h 2964"/>
              <a:gd name="T6" fmla="*/ 185 w 2778"/>
              <a:gd name="T7" fmla="*/ 1111 h 2964"/>
              <a:gd name="T8" fmla="*/ 2777 w 2778"/>
              <a:gd name="T9" fmla="*/ 2963 h 2964"/>
              <a:gd name="T10" fmla="*/ 370 w 2778"/>
              <a:gd name="T11" fmla="*/ 2592 h 2964"/>
              <a:gd name="T12" fmla="*/ 659 w 2778"/>
              <a:gd name="T13" fmla="*/ 2130 h 2964"/>
              <a:gd name="T14" fmla="*/ 659 w 2778"/>
              <a:gd name="T15" fmla="*/ 2130 h 2964"/>
              <a:gd name="T16" fmla="*/ 659 w 2778"/>
              <a:gd name="T17" fmla="*/ 1297 h 2964"/>
              <a:gd name="T18" fmla="*/ 752 w 2778"/>
              <a:gd name="T19" fmla="*/ 2223 h 2964"/>
              <a:gd name="T20" fmla="*/ 752 w 2778"/>
              <a:gd name="T21" fmla="*/ 2130 h 2964"/>
              <a:gd name="T22" fmla="*/ 1053 w 2778"/>
              <a:gd name="T23" fmla="*/ 1667 h 2964"/>
              <a:gd name="T24" fmla="*/ 1053 w 2778"/>
              <a:gd name="T25" fmla="*/ 1667 h 2964"/>
              <a:gd name="T26" fmla="*/ 1435 w 2778"/>
              <a:gd name="T27" fmla="*/ 2223 h 2964"/>
              <a:gd name="T28" fmla="*/ 1146 w 2778"/>
              <a:gd name="T29" fmla="*/ 1760 h 2964"/>
              <a:gd name="T30" fmla="*/ 1146 w 2778"/>
              <a:gd name="T31" fmla="*/ 1667 h 2964"/>
              <a:gd name="T32" fmla="*/ 1956 w 2778"/>
              <a:gd name="T33" fmla="*/ 602 h 2964"/>
              <a:gd name="T34" fmla="*/ 1956 w 2778"/>
              <a:gd name="T35" fmla="*/ 602 h 2964"/>
              <a:gd name="T36" fmla="*/ 1956 w 2778"/>
              <a:gd name="T37" fmla="*/ 972 h 2964"/>
              <a:gd name="T38" fmla="*/ 2165 w 2778"/>
              <a:gd name="T39" fmla="*/ 1204 h 2964"/>
              <a:gd name="T40" fmla="*/ 2165 w 2778"/>
              <a:gd name="T41" fmla="*/ 1297 h 2964"/>
              <a:gd name="T42" fmla="*/ 1956 w 2778"/>
              <a:gd name="T43" fmla="*/ 1528 h 2964"/>
              <a:gd name="T44" fmla="*/ 1956 w 2778"/>
              <a:gd name="T45" fmla="*/ 1528 h 2964"/>
              <a:gd name="T46" fmla="*/ 1956 w 2778"/>
              <a:gd name="T47" fmla="*/ 1899 h 2964"/>
              <a:gd name="T48" fmla="*/ 2165 w 2778"/>
              <a:gd name="T49" fmla="*/ 2130 h 2964"/>
              <a:gd name="T50" fmla="*/ 2165 w 2778"/>
              <a:gd name="T51" fmla="*/ 2223 h 2964"/>
              <a:gd name="T52" fmla="*/ 1863 w 2778"/>
              <a:gd name="T53" fmla="*/ 2361 h 2964"/>
              <a:gd name="T54" fmla="*/ 1863 w 2778"/>
              <a:gd name="T55" fmla="*/ 2361 h 2964"/>
              <a:gd name="T56" fmla="*/ 1863 w 2778"/>
              <a:gd name="T57" fmla="*/ 1991 h 2964"/>
              <a:gd name="T58" fmla="*/ 1759 w 2778"/>
              <a:gd name="T59" fmla="*/ 1760 h 2964"/>
              <a:gd name="T60" fmla="*/ 1759 w 2778"/>
              <a:gd name="T61" fmla="*/ 1667 h 2964"/>
              <a:gd name="T62" fmla="*/ 1863 w 2778"/>
              <a:gd name="T63" fmla="*/ 1436 h 2964"/>
              <a:gd name="T64" fmla="*/ 1863 w 2778"/>
              <a:gd name="T65" fmla="*/ 1436 h 2964"/>
              <a:gd name="T66" fmla="*/ 1863 w 2778"/>
              <a:gd name="T67" fmla="*/ 1065 h 2964"/>
              <a:gd name="T68" fmla="*/ 1667 w 2778"/>
              <a:gd name="T69" fmla="*/ 833 h 2964"/>
              <a:gd name="T70" fmla="*/ 1667 w 2778"/>
              <a:gd name="T71" fmla="*/ 741 h 2964"/>
              <a:gd name="T72" fmla="*/ 2176 w 2778"/>
              <a:gd name="T73" fmla="*/ 2824 h 2964"/>
              <a:gd name="T74" fmla="*/ 2176 w 2778"/>
              <a:gd name="T75" fmla="*/ 2824 h 2964"/>
              <a:gd name="T76" fmla="*/ 2453 w 2778"/>
              <a:gd name="T77" fmla="*/ 2223 h 2964"/>
              <a:gd name="T78" fmla="*/ 2256 w 2778"/>
              <a:gd name="T79" fmla="*/ 1991 h 2964"/>
              <a:gd name="T80" fmla="*/ 2256 w 2778"/>
              <a:gd name="T81" fmla="*/ 1899 h 2964"/>
              <a:gd name="T82" fmla="*/ 2453 w 2778"/>
              <a:gd name="T83" fmla="*/ 1667 h 2964"/>
              <a:gd name="T84" fmla="*/ 2453 w 2778"/>
              <a:gd name="T85" fmla="*/ 1667 h 2964"/>
              <a:gd name="T86" fmla="*/ 2453 w 2778"/>
              <a:gd name="T87" fmla="*/ 1297 h 2964"/>
              <a:gd name="T88" fmla="*/ 2256 w 2778"/>
              <a:gd name="T89" fmla="*/ 1065 h 2964"/>
              <a:gd name="T90" fmla="*/ 2256 w 2778"/>
              <a:gd name="T91" fmla="*/ 972 h 2964"/>
              <a:gd name="T92" fmla="*/ 2453 w 2778"/>
              <a:gd name="T93" fmla="*/ 741 h 2964"/>
              <a:gd name="T94" fmla="*/ 2453 w 2778"/>
              <a:gd name="T95" fmla="*/ 74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8" h="2964">
                <a:moveTo>
                  <a:pt x="1435" y="475"/>
                </a:moveTo>
                <a:lnTo>
                  <a:pt x="1806" y="313"/>
                </a:lnTo>
                <a:lnTo>
                  <a:pt x="1806" y="139"/>
                </a:lnTo>
                <a:lnTo>
                  <a:pt x="648" y="139"/>
                </a:lnTo>
                <a:lnTo>
                  <a:pt x="648" y="1065"/>
                </a:lnTo>
                <a:lnTo>
                  <a:pt x="1435" y="1065"/>
                </a:lnTo>
                <a:lnTo>
                  <a:pt x="1435" y="475"/>
                </a:lnTo>
                <a:close/>
                <a:moveTo>
                  <a:pt x="2638" y="2824"/>
                </a:moveTo>
                <a:lnTo>
                  <a:pt x="2638" y="0"/>
                </a:lnTo>
                <a:lnTo>
                  <a:pt x="1481" y="509"/>
                </a:lnTo>
                <a:lnTo>
                  <a:pt x="1481" y="1065"/>
                </a:lnTo>
                <a:lnTo>
                  <a:pt x="1667" y="1065"/>
                </a:lnTo>
                <a:lnTo>
                  <a:pt x="1667" y="2592"/>
                </a:lnTo>
                <a:lnTo>
                  <a:pt x="1620" y="2592"/>
                </a:lnTo>
                <a:lnTo>
                  <a:pt x="1620" y="1111"/>
                </a:lnTo>
                <a:lnTo>
                  <a:pt x="185" y="1111"/>
                </a:lnTo>
                <a:lnTo>
                  <a:pt x="185" y="2824"/>
                </a:lnTo>
                <a:lnTo>
                  <a:pt x="0" y="2824"/>
                </a:lnTo>
                <a:lnTo>
                  <a:pt x="0" y="2963"/>
                </a:lnTo>
                <a:lnTo>
                  <a:pt x="2777" y="2963"/>
                </a:lnTo>
                <a:lnTo>
                  <a:pt x="2777" y="2824"/>
                </a:lnTo>
                <a:lnTo>
                  <a:pt x="2638" y="2824"/>
                </a:lnTo>
                <a:close/>
                <a:moveTo>
                  <a:pt x="659" y="2592"/>
                </a:moveTo>
                <a:lnTo>
                  <a:pt x="370" y="2592"/>
                </a:lnTo>
                <a:lnTo>
                  <a:pt x="370" y="2223"/>
                </a:lnTo>
                <a:lnTo>
                  <a:pt x="659" y="2223"/>
                </a:lnTo>
                <a:lnTo>
                  <a:pt x="659" y="2592"/>
                </a:lnTo>
                <a:close/>
                <a:moveTo>
                  <a:pt x="659" y="2130"/>
                </a:moveTo>
                <a:lnTo>
                  <a:pt x="370" y="2130"/>
                </a:lnTo>
                <a:lnTo>
                  <a:pt x="370" y="1760"/>
                </a:lnTo>
                <a:lnTo>
                  <a:pt x="659" y="1760"/>
                </a:lnTo>
                <a:lnTo>
                  <a:pt x="659" y="2130"/>
                </a:lnTo>
                <a:close/>
                <a:moveTo>
                  <a:pt x="659" y="1667"/>
                </a:moveTo>
                <a:lnTo>
                  <a:pt x="370" y="1667"/>
                </a:lnTo>
                <a:lnTo>
                  <a:pt x="370" y="1297"/>
                </a:lnTo>
                <a:lnTo>
                  <a:pt x="659" y="1297"/>
                </a:lnTo>
                <a:lnTo>
                  <a:pt x="659" y="1667"/>
                </a:lnTo>
                <a:close/>
                <a:moveTo>
                  <a:pt x="1053" y="2592"/>
                </a:moveTo>
                <a:lnTo>
                  <a:pt x="752" y="2592"/>
                </a:lnTo>
                <a:lnTo>
                  <a:pt x="752" y="2223"/>
                </a:lnTo>
                <a:lnTo>
                  <a:pt x="1053" y="2223"/>
                </a:lnTo>
                <a:lnTo>
                  <a:pt x="1053" y="2592"/>
                </a:lnTo>
                <a:close/>
                <a:moveTo>
                  <a:pt x="1053" y="2130"/>
                </a:moveTo>
                <a:lnTo>
                  <a:pt x="752" y="2130"/>
                </a:lnTo>
                <a:lnTo>
                  <a:pt x="752" y="1760"/>
                </a:lnTo>
                <a:lnTo>
                  <a:pt x="1053" y="1760"/>
                </a:lnTo>
                <a:lnTo>
                  <a:pt x="1053" y="2130"/>
                </a:lnTo>
                <a:close/>
                <a:moveTo>
                  <a:pt x="1053" y="1667"/>
                </a:moveTo>
                <a:lnTo>
                  <a:pt x="752" y="1667"/>
                </a:lnTo>
                <a:lnTo>
                  <a:pt x="752" y="1297"/>
                </a:lnTo>
                <a:lnTo>
                  <a:pt x="1053" y="1297"/>
                </a:lnTo>
                <a:lnTo>
                  <a:pt x="1053" y="1667"/>
                </a:lnTo>
                <a:close/>
                <a:moveTo>
                  <a:pt x="1435" y="2592"/>
                </a:moveTo>
                <a:lnTo>
                  <a:pt x="1146" y="2592"/>
                </a:lnTo>
                <a:lnTo>
                  <a:pt x="1146" y="2223"/>
                </a:lnTo>
                <a:lnTo>
                  <a:pt x="1435" y="2223"/>
                </a:lnTo>
                <a:lnTo>
                  <a:pt x="1435" y="2592"/>
                </a:lnTo>
                <a:close/>
                <a:moveTo>
                  <a:pt x="1435" y="2130"/>
                </a:moveTo>
                <a:lnTo>
                  <a:pt x="1146" y="2130"/>
                </a:lnTo>
                <a:lnTo>
                  <a:pt x="1146" y="1760"/>
                </a:lnTo>
                <a:lnTo>
                  <a:pt x="1435" y="1760"/>
                </a:lnTo>
                <a:lnTo>
                  <a:pt x="1435" y="2130"/>
                </a:lnTo>
                <a:close/>
                <a:moveTo>
                  <a:pt x="1435" y="1667"/>
                </a:moveTo>
                <a:lnTo>
                  <a:pt x="1146" y="1667"/>
                </a:lnTo>
                <a:lnTo>
                  <a:pt x="1146" y="1297"/>
                </a:lnTo>
                <a:lnTo>
                  <a:pt x="1435" y="1297"/>
                </a:lnTo>
                <a:lnTo>
                  <a:pt x="1435" y="1667"/>
                </a:lnTo>
                <a:close/>
                <a:moveTo>
                  <a:pt x="1956" y="602"/>
                </a:moveTo>
                <a:lnTo>
                  <a:pt x="2165" y="602"/>
                </a:lnTo>
                <a:lnTo>
                  <a:pt x="2165" y="741"/>
                </a:lnTo>
                <a:lnTo>
                  <a:pt x="1956" y="741"/>
                </a:lnTo>
                <a:lnTo>
                  <a:pt x="1956" y="602"/>
                </a:lnTo>
                <a:close/>
                <a:moveTo>
                  <a:pt x="1956" y="833"/>
                </a:moveTo>
                <a:lnTo>
                  <a:pt x="2165" y="833"/>
                </a:lnTo>
                <a:lnTo>
                  <a:pt x="2165" y="972"/>
                </a:lnTo>
                <a:lnTo>
                  <a:pt x="1956" y="972"/>
                </a:lnTo>
                <a:lnTo>
                  <a:pt x="1956" y="833"/>
                </a:lnTo>
                <a:close/>
                <a:moveTo>
                  <a:pt x="1956" y="1065"/>
                </a:moveTo>
                <a:lnTo>
                  <a:pt x="2165" y="1065"/>
                </a:lnTo>
                <a:lnTo>
                  <a:pt x="2165" y="1204"/>
                </a:lnTo>
                <a:lnTo>
                  <a:pt x="1956" y="1204"/>
                </a:lnTo>
                <a:lnTo>
                  <a:pt x="1956" y="1065"/>
                </a:lnTo>
                <a:close/>
                <a:moveTo>
                  <a:pt x="1956" y="1297"/>
                </a:moveTo>
                <a:lnTo>
                  <a:pt x="2165" y="1297"/>
                </a:lnTo>
                <a:lnTo>
                  <a:pt x="2165" y="1436"/>
                </a:lnTo>
                <a:lnTo>
                  <a:pt x="1956" y="1436"/>
                </a:lnTo>
                <a:lnTo>
                  <a:pt x="1956" y="1297"/>
                </a:lnTo>
                <a:close/>
                <a:moveTo>
                  <a:pt x="1956" y="1528"/>
                </a:moveTo>
                <a:lnTo>
                  <a:pt x="2165" y="1528"/>
                </a:lnTo>
                <a:lnTo>
                  <a:pt x="2165" y="1667"/>
                </a:lnTo>
                <a:lnTo>
                  <a:pt x="1956" y="1667"/>
                </a:lnTo>
                <a:lnTo>
                  <a:pt x="1956" y="1528"/>
                </a:lnTo>
                <a:close/>
                <a:moveTo>
                  <a:pt x="1956" y="1760"/>
                </a:moveTo>
                <a:lnTo>
                  <a:pt x="2165" y="1760"/>
                </a:lnTo>
                <a:lnTo>
                  <a:pt x="2165" y="1899"/>
                </a:lnTo>
                <a:lnTo>
                  <a:pt x="1956" y="1899"/>
                </a:lnTo>
                <a:lnTo>
                  <a:pt x="1956" y="1760"/>
                </a:lnTo>
                <a:close/>
                <a:moveTo>
                  <a:pt x="1956" y="1991"/>
                </a:moveTo>
                <a:lnTo>
                  <a:pt x="2165" y="1991"/>
                </a:lnTo>
                <a:lnTo>
                  <a:pt x="2165" y="2130"/>
                </a:lnTo>
                <a:lnTo>
                  <a:pt x="1956" y="2130"/>
                </a:lnTo>
                <a:lnTo>
                  <a:pt x="1956" y="1991"/>
                </a:lnTo>
                <a:close/>
                <a:moveTo>
                  <a:pt x="1956" y="2223"/>
                </a:moveTo>
                <a:lnTo>
                  <a:pt x="2165" y="2223"/>
                </a:lnTo>
                <a:lnTo>
                  <a:pt x="2165" y="2361"/>
                </a:lnTo>
                <a:lnTo>
                  <a:pt x="1956" y="2361"/>
                </a:lnTo>
                <a:lnTo>
                  <a:pt x="1956" y="2223"/>
                </a:lnTo>
                <a:close/>
                <a:moveTo>
                  <a:pt x="1863" y="2361"/>
                </a:moveTo>
                <a:lnTo>
                  <a:pt x="1759" y="2361"/>
                </a:lnTo>
                <a:lnTo>
                  <a:pt x="1759" y="2223"/>
                </a:lnTo>
                <a:lnTo>
                  <a:pt x="1863" y="2223"/>
                </a:lnTo>
                <a:lnTo>
                  <a:pt x="1863" y="2361"/>
                </a:lnTo>
                <a:close/>
                <a:moveTo>
                  <a:pt x="1863" y="2130"/>
                </a:moveTo>
                <a:lnTo>
                  <a:pt x="1759" y="2130"/>
                </a:lnTo>
                <a:lnTo>
                  <a:pt x="1759" y="1991"/>
                </a:lnTo>
                <a:lnTo>
                  <a:pt x="1863" y="1991"/>
                </a:lnTo>
                <a:lnTo>
                  <a:pt x="1863" y="2130"/>
                </a:lnTo>
                <a:close/>
                <a:moveTo>
                  <a:pt x="1863" y="1899"/>
                </a:moveTo>
                <a:lnTo>
                  <a:pt x="1759" y="1899"/>
                </a:lnTo>
                <a:lnTo>
                  <a:pt x="1759" y="1760"/>
                </a:lnTo>
                <a:lnTo>
                  <a:pt x="1863" y="1760"/>
                </a:lnTo>
                <a:lnTo>
                  <a:pt x="1863" y="1899"/>
                </a:lnTo>
                <a:close/>
                <a:moveTo>
                  <a:pt x="1863" y="1667"/>
                </a:moveTo>
                <a:lnTo>
                  <a:pt x="1759" y="1667"/>
                </a:lnTo>
                <a:lnTo>
                  <a:pt x="1759" y="1528"/>
                </a:lnTo>
                <a:lnTo>
                  <a:pt x="1863" y="1528"/>
                </a:lnTo>
                <a:lnTo>
                  <a:pt x="1863" y="1667"/>
                </a:lnTo>
                <a:close/>
                <a:moveTo>
                  <a:pt x="1863" y="1436"/>
                </a:moveTo>
                <a:lnTo>
                  <a:pt x="1759" y="1436"/>
                </a:lnTo>
                <a:lnTo>
                  <a:pt x="1759" y="1297"/>
                </a:lnTo>
                <a:lnTo>
                  <a:pt x="1863" y="1297"/>
                </a:lnTo>
                <a:lnTo>
                  <a:pt x="1863" y="1436"/>
                </a:lnTo>
                <a:close/>
                <a:moveTo>
                  <a:pt x="1863" y="1204"/>
                </a:moveTo>
                <a:lnTo>
                  <a:pt x="1759" y="1204"/>
                </a:lnTo>
                <a:lnTo>
                  <a:pt x="1759" y="1065"/>
                </a:lnTo>
                <a:lnTo>
                  <a:pt x="1863" y="1065"/>
                </a:lnTo>
                <a:lnTo>
                  <a:pt x="1863" y="1204"/>
                </a:lnTo>
                <a:close/>
                <a:moveTo>
                  <a:pt x="1863" y="972"/>
                </a:moveTo>
                <a:lnTo>
                  <a:pt x="1667" y="972"/>
                </a:lnTo>
                <a:lnTo>
                  <a:pt x="1667" y="833"/>
                </a:lnTo>
                <a:lnTo>
                  <a:pt x="1863" y="833"/>
                </a:lnTo>
                <a:lnTo>
                  <a:pt x="1863" y="972"/>
                </a:lnTo>
                <a:close/>
                <a:moveTo>
                  <a:pt x="1863" y="741"/>
                </a:moveTo>
                <a:lnTo>
                  <a:pt x="1667" y="741"/>
                </a:lnTo>
                <a:lnTo>
                  <a:pt x="1667" y="602"/>
                </a:lnTo>
                <a:lnTo>
                  <a:pt x="1863" y="602"/>
                </a:lnTo>
                <a:lnTo>
                  <a:pt x="1863" y="741"/>
                </a:lnTo>
                <a:close/>
                <a:moveTo>
                  <a:pt x="2176" y="2824"/>
                </a:moveTo>
                <a:lnTo>
                  <a:pt x="1945" y="2824"/>
                </a:lnTo>
                <a:lnTo>
                  <a:pt x="1945" y="2592"/>
                </a:lnTo>
                <a:lnTo>
                  <a:pt x="2176" y="2592"/>
                </a:lnTo>
                <a:lnTo>
                  <a:pt x="2176" y="2824"/>
                </a:lnTo>
                <a:close/>
                <a:moveTo>
                  <a:pt x="2453" y="2361"/>
                </a:moveTo>
                <a:lnTo>
                  <a:pt x="2256" y="2361"/>
                </a:lnTo>
                <a:lnTo>
                  <a:pt x="2256" y="2223"/>
                </a:lnTo>
                <a:lnTo>
                  <a:pt x="2453" y="2223"/>
                </a:lnTo>
                <a:lnTo>
                  <a:pt x="2453" y="2361"/>
                </a:lnTo>
                <a:close/>
                <a:moveTo>
                  <a:pt x="2453" y="2130"/>
                </a:moveTo>
                <a:lnTo>
                  <a:pt x="2256" y="2130"/>
                </a:lnTo>
                <a:lnTo>
                  <a:pt x="2256" y="1991"/>
                </a:lnTo>
                <a:lnTo>
                  <a:pt x="2453" y="1991"/>
                </a:lnTo>
                <a:lnTo>
                  <a:pt x="2453" y="2130"/>
                </a:lnTo>
                <a:close/>
                <a:moveTo>
                  <a:pt x="2453" y="1899"/>
                </a:moveTo>
                <a:lnTo>
                  <a:pt x="2256" y="1899"/>
                </a:lnTo>
                <a:lnTo>
                  <a:pt x="2256" y="1760"/>
                </a:lnTo>
                <a:lnTo>
                  <a:pt x="2453" y="1760"/>
                </a:lnTo>
                <a:lnTo>
                  <a:pt x="2453" y="1899"/>
                </a:lnTo>
                <a:close/>
                <a:moveTo>
                  <a:pt x="2453" y="1667"/>
                </a:moveTo>
                <a:lnTo>
                  <a:pt x="2256" y="1667"/>
                </a:lnTo>
                <a:lnTo>
                  <a:pt x="2256" y="1528"/>
                </a:lnTo>
                <a:lnTo>
                  <a:pt x="2453" y="1528"/>
                </a:lnTo>
                <a:lnTo>
                  <a:pt x="2453" y="1667"/>
                </a:lnTo>
                <a:close/>
                <a:moveTo>
                  <a:pt x="2453" y="1436"/>
                </a:moveTo>
                <a:lnTo>
                  <a:pt x="2256" y="1436"/>
                </a:lnTo>
                <a:lnTo>
                  <a:pt x="2256" y="1297"/>
                </a:lnTo>
                <a:lnTo>
                  <a:pt x="2453" y="1297"/>
                </a:lnTo>
                <a:lnTo>
                  <a:pt x="2453" y="1436"/>
                </a:lnTo>
                <a:close/>
                <a:moveTo>
                  <a:pt x="2453" y="1204"/>
                </a:moveTo>
                <a:lnTo>
                  <a:pt x="2256" y="1204"/>
                </a:lnTo>
                <a:lnTo>
                  <a:pt x="2256" y="1065"/>
                </a:lnTo>
                <a:lnTo>
                  <a:pt x="2453" y="1065"/>
                </a:lnTo>
                <a:lnTo>
                  <a:pt x="2453" y="1204"/>
                </a:lnTo>
                <a:close/>
                <a:moveTo>
                  <a:pt x="2453" y="972"/>
                </a:moveTo>
                <a:lnTo>
                  <a:pt x="2256" y="972"/>
                </a:lnTo>
                <a:lnTo>
                  <a:pt x="2256" y="833"/>
                </a:lnTo>
                <a:lnTo>
                  <a:pt x="2453" y="833"/>
                </a:lnTo>
                <a:lnTo>
                  <a:pt x="2453" y="972"/>
                </a:lnTo>
                <a:close/>
                <a:moveTo>
                  <a:pt x="2453" y="741"/>
                </a:moveTo>
                <a:lnTo>
                  <a:pt x="2256" y="741"/>
                </a:lnTo>
                <a:lnTo>
                  <a:pt x="2256" y="602"/>
                </a:lnTo>
                <a:lnTo>
                  <a:pt x="2453" y="602"/>
                </a:lnTo>
                <a:lnTo>
                  <a:pt x="2453" y="741"/>
                </a:lnTo>
                <a:close/>
              </a:path>
            </a:pathLst>
          </a:custGeom>
          <a:solidFill>
            <a:schemeClr val="tx1">
              <a:lumMod val="75000"/>
            </a:schemeClr>
          </a:solidFill>
          <a:ln>
            <a:noFill/>
          </a:ln>
          <a:effectLst/>
          <a:extLst/>
        </p:spPr>
        <p:txBody>
          <a:bodyPr wrap="none" anchor="ctr"/>
          <a:lstStyle/>
          <a:p>
            <a:pPr>
              <a:defRPr/>
            </a:pPr>
            <a:endParaRPr lang="en-US" dirty="0">
              <a:solidFill>
                <a:srgbClr val="58595B"/>
              </a:solidFill>
              <a:latin typeface="Calibri"/>
            </a:endParaRPr>
          </a:p>
        </p:txBody>
      </p:sp>
      <p:grpSp>
        <p:nvGrpSpPr>
          <p:cNvPr id="17" name="Group 16"/>
          <p:cNvGrpSpPr/>
          <p:nvPr/>
        </p:nvGrpSpPr>
        <p:grpSpPr>
          <a:xfrm>
            <a:off x="3436986" y="1546886"/>
            <a:ext cx="961503" cy="1043283"/>
            <a:chOff x="1910737" y="2724504"/>
            <a:chExt cx="1219016" cy="1300300"/>
          </a:xfrm>
        </p:grpSpPr>
        <p:grpSp>
          <p:nvGrpSpPr>
            <p:cNvPr id="19" name="Group 33"/>
            <p:cNvGrpSpPr/>
            <p:nvPr/>
          </p:nvGrpSpPr>
          <p:grpSpPr>
            <a:xfrm>
              <a:off x="2132195" y="2724504"/>
              <a:ext cx="762002" cy="990600"/>
              <a:chOff x="4821159" y="595233"/>
              <a:chExt cx="956075" cy="1032510"/>
            </a:xfrm>
          </p:grpSpPr>
          <p:sp>
            <p:nvSpPr>
              <p:cNvPr id="22"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23"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24"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grpSp>
        <p:sp>
          <p:nvSpPr>
            <p:cNvPr id="20" name="TextBox 19"/>
            <p:cNvSpPr txBox="1"/>
            <p:nvPr/>
          </p:nvSpPr>
          <p:spPr>
            <a:xfrm>
              <a:off x="1910737" y="3753614"/>
              <a:ext cx="1219016" cy="271190"/>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Database CS</a:t>
              </a:r>
            </a:p>
          </p:txBody>
        </p:sp>
      </p:grpSp>
      <p:grpSp>
        <p:nvGrpSpPr>
          <p:cNvPr id="25" name="Group 24"/>
          <p:cNvGrpSpPr/>
          <p:nvPr/>
        </p:nvGrpSpPr>
        <p:grpSpPr>
          <a:xfrm>
            <a:off x="4535270" y="1546885"/>
            <a:ext cx="961503" cy="1043281"/>
            <a:chOff x="2018791" y="2724504"/>
            <a:chExt cx="1219016" cy="1300298"/>
          </a:xfrm>
        </p:grpSpPr>
        <p:grpSp>
          <p:nvGrpSpPr>
            <p:cNvPr id="26" name="Group 33"/>
            <p:cNvGrpSpPr/>
            <p:nvPr/>
          </p:nvGrpSpPr>
          <p:grpSpPr>
            <a:xfrm>
              <a:off x="2132195" y="2724504"/>
              <a:ext cx="762002" cy="990600"/>
              <a:chOff x="4821159" y="595233"/>
              <a:chExt cx="956075" cy="1032510"/>
            </a:xfrm>
          </p:grpSpPr>
          <p:sp>
            <p:nvSpPr>
              <p:cNvPr id="28"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29"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sp>
            <p:nvSpPr>
              <p:cNvPr id="30"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400" b="1" dirty="0">
                  <a:solidFill>
                    <a:srgbClr val="5F5F5F"/>
                  </a:solidFill>
                  <a:latin typeface="Calibri"/>
                </a:endParaRPr>
              </a:p>
            </p:txBody>
          </p:sp>
        </p:grpSp>
        <p:sp>
          <p:nvSpPr>
            <p:cNvPr id="27" name="TextBox 26"/>
            <p:cNvSpPr txBox="1"/>
            <p:nvPr/>
          </p:nvSpPr>
          <p:spPr>
            <a:xfrm>
              <a:off x="2018791" y="3753612"/>
              <a:ext cx="1219016" cy="271190"/>
            </a:xfrm>
            <a:prstGeom prst="rect">
              <a:avLst/>
            </a:prstGeom>
            <a:noFill/>
          </p:spPr>
          <p:txBody>
            <a:bodyPr wrap="none" lIns="0" tIns="0" rIns="0" bIns="0" rtlCol="0">
              <a:noAutofit/>
            </a:bodyPr>
            <a:lstStyle/>
            <a:p>
              <a:pPr>
                <a:lnSpc>
                  <a:spcPct val="90000"/>
                </a:lnSpc>
              </a:pPr>
              <a:r>
                <a:rPr lang="en-US" sz="1400" b="1" dirty="0">
                  <a:solidFill>
                    <a:srgbClr val="5F5F5F"/>
                  </a:solidFill>
                  <a:latin typeface="Calibri"/>
                </a:rPr>
                <a:t>Exadata CS</a:t>
              </a:r>
            </a:p>
          </p:txBody>
        </p:sp>
      </p:grpSp>
      <p:grpSp>
        <p:nvGrpSpPr>
          <p:cNvPr id="36" name="Group 35"/>
          <p:cNvGrpSpPr/>
          <p:nvPr/>
        </p:nvGrpSpPr>
        <p:grpSpPr>
          <a:xfrm>
            <a:off x="7096973" y="1608484"/>
            <a:ext cx="961503" cy="977617"/>
            <a:chOff x="637109" y="1831399"/>
            <a:chExt cx="961503" cy="977617"/>
          </a:xfrm>
        </p:grpSpPr>
        <p:grpSp>
          <p:nvGrpSpPr>
            <p:cNvPr id="37" name="Group 36"/>
            <p:cNvGrpSpPr/>
            <p:nvPr/>
          </p:nvGrpSpPr>
          <p:grpSpPr>
            <a:xfrm>
              <a:off x="729530" y="1831399"/>
              <a:ext cx="674716" cy="680398"/>
              <a:chOff x="3112996" y="2172337"/>
              <a:chExt cx="330341" cy="330340"/>
            </a:xfrm>
          </p:grpSpPr>
          <p:sp>
            <p:nvSpPr>
              <p:cNvPr id="39" name="Rounded Rectangle 38"/>
              <p:cNvSpPr/>
              <p:nvPr/>
            </p:nvSpPr>
            <p:spPr>
              <a:xfrm>
                <a:off x="3112996" y="2172337"/>
                <a:ext cx="330341" cy="330340"/>
              </a:xfrm>
              <a:prstGeom prst="roundRect">
                <a:avLst/>
              </a:prstGeom>
              <a:solidFill>
                <a:srgbClr val="EB192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defRPr/>
                </a:pPr>
                <a:endParaRPr lang="en-US" sz="1350" dirty="0">
                  <a:solidFill>
                    <a:srgbClr val="FFFFFF"/>
                  </a:solidFill>
                  <a:latin typeface="Calibri"/>
                </a:endParaRPr>
              </a:p>
            </p:txBody>
          </p:sp>
          <p:pic>
            <p:nvPicPr>
              <p:cNvPr id="40" name="Picture 39"/>
              <p:cNvPicPr>
                <a:picLocks noChangeAspect="1"/>
              </p:cNvPicPr>
              <p:nvPr/>
            </p:nvPicPr>
            <p:blipFill>
              <a:blip r:embed="rId2"/>
              <a:stretch>
                <a:fillRect/>
              </a:stretch>
            </p:blipFill>
            <p:spPr>
              <a:xfrm>
                <a:off x="3134270" y="2202136"/>
                <a:ext cx="306841" cy="270742"/>
              </a:xfrm>
              <a:prstGeom prst="rect">
                <a:avLst/>
              </a:prstGeom>
            </p:spPr>
          </p:pic>
        </p:grpSp>
        <p:sp>
          <p:nvSpPr>
            <p:cNvPr id="38" name="TextBox 37"/>
            <p:cNvSpPr txBox="1"/>
            <p:nvPr/>
          </p:nvSpPr>
          <p:spPr>
            <a:xfrm>
              <a:off x="637109" y="2591429"/>
              <a:ext cx="961503" cy="217587"/>
            </a:xfrm>
            <a:prstGeom prst="rect">
              <a:avLst/>
            </a:prstGeom>
            <a:noFill/>
          </p:spPr>
          <p:txBody>
            <a:bodyPr wrap="none" lIns="0" tIns="0" rIns="0" bIns="0" rtlCol="0">
              <a:noAutofit/>
            </a:bodyPr>
            <a:lstStyle/>
            <a:p>
              <a:pPr algn="ctr">
                <a:lnSpc>
                  <a:spcPct val="90000"/>
                </a:lnSpc>
              </a:pPr>
              <a:r>
                <a:rPr lang="en-US" sz="1400" b="1" dirty="0">
                  <a:solidFill>
                    <a:srgbClr val="5F5F5F"/>
                  </a:solidFill>
                  <a:latin typeface="Calibri"/>
                </a:rPr>
                <a:t>Big Data Cloud</a:t>
              </a:r>
            </a:p>
          </p:txBody>
        </p:sp>
      </p:grpSp>
      <p:grpSp>
        <p:nvGrpSpPr>
          <p:cNvPr id="7" name="Group 6"/>
          <p:cNvGrpSpPr/>
          <p:nvPr/>
        </p:nvGrpSpPr>
        <p:grpSpPr>
          <a:xfrm>
            <a:off x="5725373" y="1608484"/>
            <a:ext cx="961503" cy="977617"/>
            <a:chOff x="8269919" y="1692398"/>
            <a:chExt cx="961503" cy="977617"/>
          </a:xfrm>
        </p:grpSpPr>
        <p:grpSp>
          <p:nvGrpSpPr>
            <p:cNvPr id="45" name="Group 44"/>
            <p:cNvGrpSpPr/>
            <p:nvPr/>
          </p:nvGrpSpPr>
          <p:grpSpPr>
            <a:xfrm>
              <a:off x="8269919" y="1692398"/>
              <a:ext cx="961503" cy="977617"/>
              <a:chOff x="637109" y="1831399"/>
              <a:chExt cx="961503" cy="977617"/>
            </a:xfrm>
          </p:grpSpPr>
          <p:sp>
            <p:nvSpPr>
              <p:cNvPr id="48" name="Rounded Rectangle 47"/>
              <p:cNvSpPr/>
              <p:nvPr/>
            </p:nvSpPr>
            <p:spPr>
              <a:xfrm>
                <a:off x="729530" y="1831399"/>
                <a:ext cx="674716" cy="680398"/>
              </a:xfrm>
              <a:prstGeom prst="roundRect">
                <a:avLst/>
              </a:prstGeom>
              <a:solidFill>
                <a:srgbClr val="EB192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defRPr/>
                </a:pPr>
                <a:endParaRPr lang="en-US" sz="1350" dirty="0">
                  <a:solidFill>
                    <a:srgbClr val="FFFFFF"/>
                  </a:solidFill>
                  <a:latin typeface="Calibri"/>
                </a:endParaRPr>
              </a:p>
            </p:txBody>
          </p:sp>
          <p:sp>
            <p:nvSpPr>
              <p:cNvPr id="47" name="TextBox 46"/>
              <p:cNvSpPr txBox="1"/>
              <p:nvPr/>
            </p:nvSpPr>
            <p:spPr>
              <a:xfrm>
                <a:off x="637109" y="2591429"/>
                <a:ext cx="961503" cy="217587"/>
              </a:xfrm>
              <a:prstGeom prst="rect">
                <a:avLst/>
              </a:prstGeom>
              <a:noFill/>
            </p:spPr>
            <p:txBody>
              <a:bodyPr wrap="none" lIns="0" tIns="0" rIns="0" bIns="0" rtlCol="0">
                <a:noAutofit/>
              </a:bodyPr>
              <a:lstStyle/>
              <a:p>
                <a:pPr algn="ctr">
                  <a:lnSpc>
                    <a:spcPct val="90000"/>
                  </a:lnSpc>
                </a:pPr>
                <a:r>
                  <a:rPr lang="en-US" sz="1400" b="1" dirty="0">
                    <a:solidFill>
                      <a:srgbClr val="5F5F5F"/>
                    </a:solidFill>
                    <a:latin typeface="Calibri"/>
                  </a:rPr>
                  <a:t>Data Integration</a:t>
                </a:r>
                <a:br>
                  <a:rPr lang="en-US" sz="1400" b="1" dirty="0">
                    <a:solidFill>
                      <a:srgbClr val="5F5F5F"/>
                    </a:solidFill>
                    <a:latin typeface="Calibri"/>
                  </a:rPr>
                </a:br>
                <a:r>
                  <a:rPr lang="en-US" sz="1400" b="1" dirty="0">
                    <a:solidFill>
                      <a:srgbClr val="5F5F5F"/>
                    </a:solidFill>
                    <a:latin typeface="Calibri"/>
                  </a:rPr>
                  <a:t>Platform Cloud</a:t>
                </a:r>
              </a:p>
            </p:txBody>
          </p:sp>
        </p:gr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33375" y="1781840"/>
              <a:ext cx="532646" cy="532646"/>
            </a:xfrm>
            <a:prstGeom prst="rect">
              <a:avLst/>
            </a:prstGeom>
          </p:spPr>
        </p:pic>
      </p:grpSp>
      <p:grpSp>
        <p:nvGrpSpPr>
          <p:cNvPr id="50" name="Group 49"/>
          <p:cNvGrpSpPr>
            <a:grpSpLocks noChangeAspect="1"/>
          </p:cNvGrpSpPr>
          <p:nvPr/>
        </p:nvGrpSpPr>
        <p:grpSpPr>
          <a:xfrm>
            <a:off x="8468572" y="1597591"/>
            <a:ext cx="751388" cy="1013540"/>
            <a:chOff x="7618412" y="4815971"/>
            <a:chExt cx="951070" cy="1285767"/>
          </a:xfrm>
        </p:grpSpPr>
        <p:grpSp>
          <p:nvGrpSpPr>
            <p:cNvPr id="51" name="Group 65"/>
            <p:cNvGrpSpPr/>
            <p:nvPr/>
          </p:nvGrpSpPr>
          <p:grpSpPr>
            <a:xfrm>
              <a:off x="7618412" y="4815971"/>
              <a:ext cx="951070" cy="1285767"/>
              <a:chOff x="10450911" y="3300165"/>
              <a:chExt cx="951070" cy="1285767"/>
            </a:xfrm>
          </p:grpSpPr>
          <p:sp>
            <p:nvSpPr>
              <p:cNvPr id="53" name="Rounded Rectangle 52"/>
              <p:cNvSpPr/>
              <p:nvPr/>
            </p:nvSpPr>
            <p:spPr>
              <a:xfrm>
                <a:off x="10450911" y="3300165"/>
                <a:ext cx="890282" cy="863146"/>
              </a:xfrm>
              <a:prstGeom prst="roundRect">
                <a:avLst/>
              </a:prstGeom>
              <a:solidFill>
                <a:srgbClr val="EB192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defRPr/>
                </a:pPr>
                <a:endParaRPr lang="en-US" sz="1350" dirty="0">
                  <a:solidFill>
                    <a:srgbClr val="FFFFFF"/>
                  </a:solidFill>
                  <a:latin typeface="Calibri"/>
                </a:endParaRPr>
              </a:p>
            </p:txBody>
          </p:sp>
          <p:sp>
            <p:nvSpPr>
              <p:cNvPr id="54" name="TextBox 53"/>
              <p:cNvSpPr txBox="1"/>
              <p:nvPr/>
            </p:nvSpPr>
            <p:spPr>
              <a:xfrm>
                <a:off x="10475696" y="4278148"/>
                <a:ext cx="926285" cy="307784"/>
              </a:xfrm>
              <a:prstGeom prst="rect">
                <a:avLst/>
              </a:prstGeom>
              <a:noFill/>
            </p:spPr>
            <p:txBody>
              <a:bodyPr wrap="none" lIns="0" tIns="0" rIns="0" bIns="0" rtlCol="0">
                <a:noAutofit/>
              </a:bodyPr>
              <a:lstStyle/>
              <a:p>
                <a:pPr algn="ctr" defTabSz="685800">
                  <a:lnSpc>
                    <a:spcPct val="90000"/>
                  </a:lnSpc>
                  <a:defRPr/>
                </a:pPr>
                <a:r>
                  <a:rPr lang="en-US" sz="1400" b="1" dirty="0">
                    <a:solidFill>
                      <a:srgbClr val="5F5F5F"/>
                    </a:solidFill>
                    <a:latin typeface="Calibri"/>
                  </a:rPr>
                  <a:t>Object Storage</a:t>
                </a:r>
              </a:p>
            </p:txBody>
          </p:sp>
        </p:grpSp>
        <p:pic>
          <p:nvPicPr>
            <p:cNvPr id="52" name="Picture 51" descr="Storage.png"/>
            <p:cNvPicPr>
              <a:picLocks/>
            </p:cNvPicPr>
            <p:nvPr/>
          </p:nvPicPr>
          <p:blipFill>
            <a:blip r:embed="rId4" cstate="print">
              <a:extLst>
                <a:ext uri="{28A0092B-C50C-407E-A947-70E740481C1C}">
                  <a14:useLocalDpi xmlns:a14="http://schemas.microsoft.com/office/drawing/2010/main"/>
                </a:ext>
              </a:extLst>
            </a:blip>
            <a:stretch>
              <a:fillRect/>
            </a:stretch>
          </p:blipFill>
          <p:spPr>
            <a:xfrm>
              <a:off x="7740530" y="4953112"/>
              <a:ext cx="684770" cy="622507"/>
            </a:xfrm>
            <a:prstGeom prst="rect">
              <a:avLst/>
            </a:prstGeom>
          </p:spPr>
        </p:pic>
      </p:grpSp>
      <p:grpSp>
        <p:nvGrpSpPr>
          <p:cNvPr id="8" name="Group 7"/>
          <p:cNvGrpSpPr/>
          <p:nvPr/>
        </p:nvGrpSpPr>
        <p:grpSpPr>
          <a:xfrm>
            <a:off x="2092821" y="1458347"/>
            <a:ext cx="1015657" cy="1127753"/>
            <a:chOff x="4269680" y="1454996"/>
            <a:chExt cx="1015657" cy="1127753"/>
          </a:xfrm>
        </p:grpSpPr>
        <p:pic>
          <p:nvPicPr>
            <p:cNvPr id="55" name="Picture 5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69680" y="1454996"/>
              <a:ext cx="992321" cy="992321"/>
            </a:xfrm>
            <a:prstGeom prst="rect">
              <a:avLst/>
            </a:prstGeom>
          </p:spPr>
        </p:pic>
        <p:sp>
          <p:nvSpPr>
            <p:cNvPr id="56" name="TextBox 55"/>
            <p:cNvSpPr txBox="1"/>
            <p:nvPr/>
          </p:nvSpPr>
          <p:spPr>
            <a:xfrm>
              <a:off x="4323834" y="2365162"/>
              <a:ext cx="961503" cy="217587"/>
            </a:xfrm>
            <a:prstGeom prst="rect">
              <a:avLst/>
            </a:prstGeom>
            <a:noFill/>
          </p:spPr>
          <p:txBody>
            <a:bodyPr wrap="none" lIns="0" tIns="0" rIns="0" bIns="0" rtlCol="0">
              <a:noAutofit/>
            </a:bodyPr>
            <a:lstStyle/>
            <a:p>
              <a:pPr algn="ctr">
                <a:lnSpc>
                  <a:spcPct val="90000"/>
                </a:lnSpc>
              </a:pPr>
              <a:r>
                <a:rPr lang="en-US" sz="1400" b="1" dirty="0">
                  <a:solidFill>
                    <a:srgbClr val="5F5F5F"/>
                  </a:solidFill>
                  <a:latin typeface="Calibri"/>
                </a:rPr>
                <a:t>Autonomous Data</a:t>
              </a:r>
              <a:br>
                <a:rPr lang="en-US" sz="1400" b="1" dirty="0">
                  <a:solidFill>
                    <a:srgbClr val="5F5F5F"/>
                  </a:solidFill>
                  <a:latin typeface="Calibri"/>
                </a:rPr>
              </a:br>
              <a:r>
                <a:rPr lang="en-US" sz="1400" b="1" dirty="0">
                  <a:solidFill>
                    <a:srgbClr val="5F5F5F"/>
                  </a:solidFill>
                  <a:latin typeface="Calibri"/>
                </a:rPr>
                <a:t>Warehouse</a:t>
              </a:r>
            </a:p>
          </p:txBody>
        </p:sp>
      </p:grpSp>
    </p:spTree>
    <p:extLst>
      <p:ext uri="{BB962C8B-B14F-4D97-AF65-F5344CB8AC3E}">
        <p14:creationId xmlns:p14="http://schemas.microsoft.com/office/powerpoint/2010/main" val="3035746454"/>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Group 43"/>
          <p:cNvGrpSpPr/>
          <p:nvPr/>
        </p:nvGrpSpPr>
        <p:grpSpPr>
          <a:xfrm>
            <a:off x="282543" y="1031670"/>
            <a:ext cx="11546129" cy="4154178"/>
            <a:chOff x="-451555" y="1373441"/>
            <a:chExt cx="11860206" cy="4144093"/>
          </a:xfrm>
        </p:grpSpPr>
        <p:grpSp>
          <p:nvGrpSpPr>
            <p:cNvPr id="48" name="Group 47"/>
            <p:cNvGrpSpPr/>
            <p:nvPr/>
          </p:nvGrpSpPr>
          <p:grpSpPr>
            <a:xfrm>
              <a:off x="-451555" y="1373441"/>
              <a:ext cx="11860206" cy="4144093"/>
              <a:chOff x="-357645" y="1185067"/>
              <a:chExt cx="11546161" cy="4307697"/>
            </a:xfrm>
          </p:grpSpPr>
          <p:sp>
            <p:nvSpPr>
              <p:cNvPr id="56" name="Rectangle 55">
                <a:extLst>
                  <a:ext uri="{FF2B5EF4-FFF2-40B4-BE49-F238E27FC236}">
                    <a16:creationId xmlns:a16="http://schemas.microsoft.com/office/drawing/2014/main" id="{7832C186-B076-4C7E-82EB-1EFB65C8CED9}"/>
                  </a:ext>
                </a:extLst>
              </p:cNvPr>
              <p:cNvSpPr/>
              <p:nvPr/>
            </p:nvSpPr>
            <p:spPr>
              <a:xfrm>
                <a:off x="2782566" y="2156697"/>
                <a:ext cx="8405950" cy="3291424"/>
              </a:xfrm>
              <a:prstGeom prst="rect">
                <a:avLst/>
              </a:prstGeom>
              <a:solidFill>
                <a:schemeClr val="accent5">
                  <a:lumMod val="7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endParaRPr lang="en-US" sz="2398" b="1" dirty="0">
                  <a:solidFill>
                    <a:srgbClr val="FFFF00"/>
                  </a:solidFill>
                  <a:latin typeface="Calibri" panose="020F0502020204030204"/>
                </a:endParaRPr>
              </a:p>
              <a:p>
                <a:pPr algn="ctr" defTabSz="914126">
                  <a:lnSpc>
                    <a:spcPct val="90000"/>
                  </a:lnSpc>
                </a:pPr>
                <a:endParaRPr lang="en-US" sz="2398" b="1" dirty="0">
                  <a:solidFill>
                    <a:srgbClr val="FFC000"/>
                  </a:solidFill>
                  <a:latin typeface="Calibri" panose="020F0502020204030204"/>
                </a:endParaRPr>
              </a:p>
              <a:p>
                <a:pPr algn="ctr" defTabSz="914126">
                  <a:lnSpc>
                    <a:spcPct val="90000"/>
                  </a:lnSpc>
                </a:pPr>
                <a:r>
                  <a:rPr lang="en-US" sz="2398" b="1" dirty="0">
                    <a:solidFill>
                      <a:srgbClr val="FFC000"/>
                    </a:solidFill>
                    <a:latin typeface="Calibri" panose="020F0502020204030204"/>
                  </a:rPr>
                  <a:t>DIPC Agent</a:t>
                </a:r>
              </a:p>
              <a:p>
                <a:pPr algn="ctr" defTabSz="914126">
                  <a:lnSpc>
                    <a:spcPct val="90000"/>
                  </a:lnSpc>
                </a:pPr>
                <a:endParaRPr lang="en-US" sz="2398" b="1" dirty="0">
                  <a:solidFill>
                    <a:srgbClr val="FFFF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a:p>
                <a:pPr algn="ctr" defTabSz="914126">
                  <a:lnSpc>
                    <a:spcPct val="90000"/>
                  </a:lnSpc>
                </a:pPr>
                <a:endParaRPr lang="en-US" sz="2398" b="1" dirty="0">
                  <a:solidFill>
                    <a:srgbClr val="FF0000"/>
                  </a:solidFill>
                  <a:latin typeface="Calibri" panose="020F0502020204030204"/>
                </a:endParaRPr>
              </a:p>
            </p:txBody>
          </p:sp>
          <p:sp>
            <p:nvSpPr>
              <p:cNvPr id="54" name="Rectangle 53">
                <a:extLst>
                  <a:ext uri="{FF2B5EF4-FFF2-40B4-BE49-F238E27FC236}">
                    <a16:creationId xmlns:a16="http://schemas.microsoft.com/office/drawing/2014/main" id="{3AD2DB08-1F72-4A4C-BA7E-42C860151737}"/>
                  </a:ext>
                </a:extLst>
              </p:cNvPr>
              <p:cNvSpPr/>
              <p:nvPr/>
            </p:nvSpPr>
            <p:spPr>
              <a:xfrm rot="5400000">
                <a:off x="423088" y="3104193"/>
                <a:ext cx="4233840" cy="454020"/>
              </a:xfrm>
              <a:prstGeom prst="rect">
                <a:avLst/>
              </a:prstGeom>
              <a:solidFill>
                <a:schemeClr val="accent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998" dirty="0">
                    <a:solidFill>
                      <a:prstClr val="white"/>
                    </a:solidFill>
                    <a:latin typeface="Calibri" panose="020F0502020204030204"/>
                  </a:rPr>
                  <a:t>DIPC Agent Message Processor</a:t>
                </a:r>
              </a:p>
            </p:txBody>
          </p:sp>
          <p:sp>
            <p:nvSpPr>
              <p:cNvPr id="59" name="Rectangle 58">
                <a:extLst>
                  <a:ext uri="{FF2B5EF4-FFF2-40B4-BE49-F238E27FC236}">
                    <a16:creationId xmlns:a16="http://schemas.microsoft.com/office/drawing/2014/main" id="{E7A2B980-CDD8-4558-A936-6A7CD7379946}"/>
                  </a:ext>
                </a:extLst>
              </p:cNvPr>
              <p:cNvSpPr/>
              <p:nvPr/>
            </p:nvSpPr>
            <p:spPr>
              <a:xfrm>
                <a:off x="7925110" y="3142830"/>
                <a:ext cx="1358559"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Metadata</a:t>
                </a:r>
                <a:br>
                  <a:rPr lang="en-US" sz="1600" b="1" dirty="0">
                    <a:solidFill>
                      <a:prstClr val="black"/>
                    </a:solidFill>
                    <a:latin typeface="Calibri" panose="020F0502020204030204"/>
                  </a:rPr>
                </a:br>
                <a:r>
                  <a:rPr lang="en-US" sz="1600" b="1" dirty="0">
                    <a:solidFill>
                      <a:prstClr val="black"/>
                    </a:solidFill>
                    <a:latin typeface="Calibri" panose="020F0502020204030204"/>
                  </a:rPr>
                  <a:t> Plug-in* </a:t>
                </a:r>
              </a:p>
            </p:txBody>
          </p:sp>
          <p:sp>
            <p:nvSpPr>
              <p:cNvPr id="60" name="Rectangle 59">
                <a:extLst>
                  <a:ext uri="{FF2B5EF4-FFF2-40B4-BE49-F238E27FC236}">
                    <a16:creationId xmlns:a16="http://schemas.microsoft.com/office/drawing/2014/main" id="{E7A2B980-CDD8-4558-A936-6A7CD7379946}"/>
                  </a:ext>
                </a:extLst>
              </p:cNvPr>
              <p:cNvSpPr/>
              <p:nvPr/>
            </p:nvSpPr>
            <p:spPr>
              <a:xfrm>
                <a:off x="9584647" y="3142830"/>
                <a:ext cx="1358479"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Other </a:t>
                </a:r>
                <a:br>
                  <a:rPr lang="en-US" sz="1600" b="1" dirty="0">
                    <a:solidFill>
                      <a:prstClr val="black"/>
                    </a:solidFill>
                    <a:latin typeface="Calibri" panose="020F0502020204030204"/>
                  </a:rPr>
                </a:br>
                <a:r>
                  <a:rPr lang="en-US" sz="1600" b="1" dirty="0">
                    <a:solidFill>
                      <a:prstClr val="black"/>
                    </a:solidFill>
                    <a:latin typeface="Calibri" panose="020F0502020204030204"/>
                  </a:rPr>
                  <a:t>Plug-ins…*</a:t>
                </a:r>
              </a:p>
            </p:txBody>
          </p:sp>
          <p:sp>
            <p:nvSpPr>
              <p:cNvPr id="62" name="Rectangle 61">
                <a:extLst>
                  <a:ext uri="{FF2B5EF4-FFF2-40B4-BE49-F238E27FC236}">
                    <a16:creationId xmlns:a16="http://schemas.microsoft.com/office/drawing/2014/main" id="{E7A2B980-CDD8-4558-A936-6A7CD7379946}"/>
                  </a:ext>
                </a:extLst>
              </p:cNvPr>
              <p:cNvSpPr/>
              <p:nvPr/>
            </p:nvSpPr>
            <p:spPr>
              <a:xfrm>
                <a:off x="4660398" y="4088103"/>
                <a:ext cx="1304951"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ODI Agent Binaries*</a:t>
                </a:r>
              </a:p>
            </p:txBody>
          </p:sp>
          <p:sp>
            <p:nvSpPr>
              <p:cNvPr id="63" name="Rectangle 62">
                <a:extLst>
                  <a:ext uri="{FF2B5EF4-FFF2-40B4-BE49-F238E27FC236}">
                    <a16:creationId xmlns:a16="http://schemas.microsoft.com/office/drawing/2014/main" id="{E7A2B980-CDD8-4558-A936-6A7CD7379946}"/>
                  </a:ext>
                </a:extLst>
              </p:cNvPr>
              <p:cNvSpPr/>
              <p:nvPr/>
            </p:nvSpPr>
            <p:spPr>
              <a:xfrm>
                <a:off x="6296457" y="4085163"/>
                <a:ext cx="1303431"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Veridata Agent</a:t>
                </a:r>
              </a:p>
              <a:p>
                <a:pPr algn="ctr" defTabSz="914126">
                  <a:lnSpc>
                    <a:spcPct val="90000"/>
                  </a:lnSpc>
                </a:pPr>
                <a:r>
                  <a:rPr lang="en-US" sz="1600" b="1" dirty="0">
                    <a:solidFill>
                      <a:prstClr val="black"/>
                    </a:solidFill>
                    <a:latin typeface="Calibri" panose="020F0502020204030204"/>
                  </a:rPr>
                  <a:t>Binaries*</a:t>
                </a:r>
              </a:p>
            </p:txBody>
          </p:sp>
          <p:sp>
            <p:nvSpPr>
              <p:cNvPr id="64" name="Rectangle 63">
                <a:extLst>
                  <a:ext uri="{FF2B5EF4-FFF2-40B4-BE49-F238E27FC236}">
                    <a16:creationId xmlns:a16="http://schemas.microsoft.com/office/drawing/2014/main" id="{E7A2B980-CDD8-4558-A936-6A7CD7379946}"/>
                  </a:ext>
                </a:extLst>
              </p:cNvPr>
              <p:cNvSpPr/>
              <p:nvPr/>
            </p:nvSpPr>
            <p:spPr>
              <a:xfrm>
                <a:off x="7923666" y="4086936"/>
                <a:ext cx="1358559"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Metadata Binaries*</a:t>
                </a:r>
              </a:p>
            </p:txBody>
          </p:sp>
          <p:sp>
            <p:nvSpPr>
              <p:cNvPr id="65" name="Rectangle 64">
                <a:extLst>
                  <a:ext uri="{FF2B5EF4-FFF2-40B4-BE49-F238E27FC236}">
                    <a16:creationId xmlns:a16="http://schemas.microsoft.com/office/drawing/2014/main" id="{E7A2B980-CDD8-4558-A936-6A7CD7379946}"/>
                  </a:ext>
                </a:extLst>
              </p:cNvPr>
              <p:cNvSpPr/>
              <p:nvPr/>
            </p:nvSpPr>
            <p:spPr>
              <a:xfrm>
                <a:off x="9584647" y="4075291"/>
                <a:ext cx="1358479"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Other Binaries……</a:t>
                </a:r>
              </a:p>
            </p:txBody>
          </p:sp>
          <p:sp>
            <p:nvSpPr>
              <p:cNvPr id="67" name="Rectangle 66">
                <a:extLst>
                  <a:ext uri="{FF2B5EF4-FFF2-40B4-BE49-F238E27FC236}">
                    <a16:creationId xmlns:a16="http://schemas.microsoft.com/office/drawing/2014/main" id="{E7A2B980-CDD8-4558-A936-6A7CD7379946}"/>
                  </a:ext>
                </a:extLst>
              </p:cNvPr>
              <p:cNvSpPr/>
              <p:nvPr/>
            </p:nvSpPr>
            <p:spPr>
              <a:xfrm>
                <a:off x="-357645" y="1185067"/>
                <a:ext cx="1881083" cy="4307697"/>
              </a:xfrm>
              <a:prstGeom prst="rect">
                <a:avLst/>
              </a:prstGeom>
              <a:solidFill>
                <a:schemeClr val="accent5">
                  <a:lumMod val="5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r>
                  <a:rPr lang="en-US" sz="1799" b="1" dirty="0">
                    <a:solidFill>
                      <a:prstClr val="white"/>
                    </a:solidFill>
                    <a:latin typeface="Calibri" panose="020F0502020204030204"/>
                  </a:rPr>
                  <a:t>DIPC Server  </a:t>
                </a:r>
              </a:p>
              <a:p>
                <a:pPr algn="ctr" defTabSz="914126">
                  <a:lnSpc>
                    <a:spcPct val="90000"/>
                  </a:lnSpc>
                </a:pPr>
                <a:endParaRPr lang="en-US" sz="2398" b="1" dirty="0">
                  <a:solidFill>
                    <a:prstClr val="white"/>
                  </a:solidFill>
                  <a:latin typeface="Calibri" panose="020F0502020204030204"/>
                </a:endParaRPr>
              </a:p>
              <a:p>
                <a:pPr algn="ctr" defTabSz="914126">
                  <a:lnSpc>
                    <a:spcPct val="90000"/>
                  </a:lnSpc>
                </a:pPr>
                <a:endParaRPr lang="en-US" sz="2398" b="1" dirty="0">
                  <a:solidFill>
                    <a:prstClr val="white"/>
                  </a:solidFill>
                  <a:latin typeface="Calibri" panose="020F0502020204030204"/>
                </a:endParaRPr>
              </a:p>
            </p:txBody>
          </p:sp>
          <p:sp>
            <p:nvSpPr>
              <p:cNvPr id="69" name="Rectangle 68">
                <a:extLst>
                  <a:ext uri="{FF2B5EF4-FFF2-40B4-BE49-F238E27FC236}">
                    <a16:creationId xmlns:a16="http://schemas.microsoft.com/office/drawing/2014/main" id="{E7A2B980-CDD8-4558-A936-6A7CD7379946}"/>
                  </a:ext>
                </a:extLst>
              </p:cNvPr>
              <p:cNvSpPr/>
              <p:nvPr/>
            </p:nvSpPr>
            <p:spPr>
              <a:xfrm>
                <a:off x="4660398" y="3127628"/>
                <a:ext cx="1310435"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ODI Plug-in*</a:t>
                </a:r>
              </a:p>
            </p:txBody>
          </p:sp>
          <p:sp>
            <p:nvSpPr>
              <p:cNvPr id="70" name="Rectangle 69">
                <a:extLst>
                  <a:ext uri="{FF2B5EF4-FFF2-40B4-BE49-F238E27FC236}">
                    <a16:creationId xmlns:a16="http://schemas.microsoft.com/office/drawing/2014/main" id="{E7A2B980-CDD8-4558-A936-6A7CD7379946}"/>
                  </a:ext>
                </a:extLst>
              </p:cNvPr>
              <p:cNvSpPr/>
              <p:nvPr/>
            </p:nvSpPr>
            <p:spPr>
              <a:xfrm>
                <a:off x="6296457" y="3136051"/>
                <a:ext cx="1303431" cy="914400"/>
              </a:xfrm>
              <a:prstGeom prst="rect">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black"/>
                    </a:solidFill>
                    <a:latin typeface="Calibri" panose="020F0502020204030204"/>
                  </a:rPr>
                  <a:t>Veridata </a:t>
                </a:r>
              </a:p>
              <a:p>
                <a:pPr algn="ctr" defTabSz="914126">
                  <a:lnSpc>
                    <a:spcPct val="90000"/>
                  </a:lnSpc>
                </a:pPr>
                <a:r>
                  <a:rPr lang="en-US" sz="1600" b="1" dirty="0">
                    <a:solidFill>
                      <a:prstClr val="black"/>
                    </a:solidFill>
                    <a:latin typeface="Calibri" panose="020F0502020204030204"/>
                  </a:rPr>
                  <a:t>Plug-in*</a:t>
                </a:r>
              </a:p>
            </p:txBody>
          </p:sp>
          <p:sp>
            <p:nvSpPr>
              <p:cNvPr id="73" name="Rectangle 72">
                <a:extLst>
                  <a:ext uri="{FF2B5EF4-FFF2-40B4-BE49-F238E27FC236}">
                    <a16:creationId xmlns:a16="http://schemas.microsoft.com/office/drawing/2014/main" id="{3AD2DB08-1F72-4A4C-BA7E-42C860151737}"/>
                  </a:ext>
                </a:extLst>
              </p:cNvPr>
              <p:cNvSpPr/>
              <p:nvPr/>
            </p:nvSpPr>
            <p:spPr>
              <a:xfrm>
                <a:off x="2782567" y="1220372"/>
                <a:ext cx="1615648" cy="971073"/>
              </a:xfrm>
              <a:prstGeom prst="rect">
                <a:avLst/>
              </a:prstGeom>
              <a:solidFill>
                <a:srgbClr val="00B0F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Configuration Management</a:t>
                </a:r>
              </a:p>
            </p:txBody>
          </p:sp>
          <p:sp>
            <p:nvSpPr>
              <p:cNvPr id="61" name="Rectangle 60">
                <a:extLst>
                  <a:ext uri="{FF2B5EF4-FFF2-40B4-BE49-F238E27FC236}">
                    <a16:creationId xmlns:a16="http://schemas.microsoft.com/office/drawing/2014/main" id="{E7A2B980-CDD8-4558-A936-6A7CD7379946}"/>
                  </a:ext>
                </a:extLst>
              </p:cNvPr>
              <p:cNvSpPr/>
              <p:nvPr/>
            </p:nvSpPr>
            <p:spPr>
              <a:xfrm>
                <a:off x="2995981" y="4085163"/>
                <a:ext cx="1333402" cy="914400"/>
              </a:xfrm>
              <a:prstGeom prst="rect">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white"/>
                    </a:solidFill>
                    <a:latin typeface="Calibri" panose="020F0502020204030204"/>
                  </a:rPr>
                  <a:t>OGG Binaries</a:t>
                </a:r>
              </a:p>
            </p:txBody>
          </p:sp>
          <p:sp>
            <p:nvSpPr>
              <p:cNvPr id="68" name="Rectangle 67">
                <a:extLst>
                  <a:ext uri="{FF2B5EF4-FFF2-40B4-BE49-F238E27FC236}">
                    <a16:creationId xmlns:a16="http://schemas.microsoft.com/office/drawing/2014/main" id="{E7A2B980-CDD8-4558-A936-6A7CD7379946}"/>
                  </a:ext>
                </a:extLst>
              </p:cNvPr>
              <p:cNvSpPr/>
              <p:nvPr/>
            </p:nvSpPr>
            <p:spPr>
              <a:xfrm>
                <a:off x="2995981" y="3136051"/>
                <a:ext cx="1333402" cy="914400"/>
              </a:xfrm>
              <a:prstGeom prst="rect">
                <a:avLst/>
              </a:prstGeom>
              <a:solidFill>
                <a:srgbClr val="FF000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b="1" dirty="0">
                    <a:solidFill>
                      <a:prstClr val="white"/>
                    </a:solidFill>
                    <a:latin typeface="Calibri" panose="020F0502020204030204"/>
                  </a:rPr>
                  <a:t>OGG Plug-in</a:t>
                </a:r>
              </a:p>
            </p:txBody>
          </p:sp>
        </p:grpSp>
        <p:sp>
          <p:nvSpPr>
            <p:cNvPr id="49" name="Hexagon 48">
              <a:extLst>
                <a:ext uri="{FF2B5EF4-FFF2-40B4-BE49-F238E27FC236}">
                  <a16:creationId xmlns:a16="http://schemas.microsoft.com/office/drawing/2014/main" id="{EC42D63A-FE78-4FCC-8846-E8AF631E4A15}"/>
                </a:ext>
              </a:extLst>
            </p:cNvPr>
            <p:cNvSpPr/>
            <p:nvPr/>
          </p:nvSpPr>
          <p:spPr>
            <a:xfrm>
              <a:off x="-389715" y="1447609"/>
              <a:ext cx="1041368" cy="536767"/>
            </a:xfrm>
            <a:prstGeom prst="hexagon">
              <a:avLst>
                <a:gd name="adj" fmla="val 25000"/>
                <a:gd name="vf" fmla="val 115470"/>
              </a:avLst>
            </a:prstGeom>
            <a:solidFill>
              <a:schemeClr val="accent4">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defTabSz="914126"/>
              <a:r>
                <a:rPr lang="en-US" sz="1200" b="1" dirty="0">
                  <a:solidFill>
                    <a:prstClr val="white"/>
                  </a:solidFill>
                  <a:latin typeface="Calibri" panose="020F0502020204030204"/>
                </a:rPr>
                <a:t>Data</a:t>
              </a:r>
              <a:br>
                <a:rPr lang="en-US" sz="1200" b="1" dirty="0">
                  <a:solidFill>
                    <a:prstClr val="white"/>
                  </a:solidFill>
                  <a:latin typeface="Calibri" panose="020F0502020204030204"/>
                </a:rPr>
              </a:br>
              <a:r>
                <a:rPr lang="en-US" sz="1200" b="1" dirty="0">
                  <a:solidFill>
                    <a:prstClr val="white"/>
                  </a:solidFill>
                  <a:latin typeface="Calibri" panose="020F0502020204030204"/>
                </a:rPr>
                <a:t>Sync</a:t>
              </a:r>
            </a:p>
          </p:txBody>
        </p:sp>
        <p:sp>
          <p:nvSpPr>
            <p:cNvPr id="50" name="Hexagon 49">
              <a:extLst>
                <a:ext uri="{FF2B5EF4-FFF2-40B4-BE49-F238E27FC236}">
                  <a16:creationId xmlns:a16="http://schemas.microsoft.com/office/drawing/2014/main" id="{BE843A21-3A2F-42A5-B2F6-E855E3FCCCCB}"/>
                </a:ext>
              </a:extLst>
            </p:cNvPr>
            <p:cNvSpPr/>
            <p:nvPr/>
          </p:nvSpPr>
          <p:spPr>
            <a:xfrm>
              <a:off x="-351370" y="2869586"/>
              <a:ext cx="1041368" cy="627229"/>
            </a:xfrm>
            <a:prstGeom prst="hexagon">
              <a:avLst>
                <a:gd name="adj" fmla="val 25000"/>
                <a:gd name="vf" fmla="val 115470"/>
              </a:avLst>
            </a:prstGeom>
            <a:solidFill>
              <a:schemeClr val="accent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defTabSz="914126"/>
              <a:r>
                <a:rPr lang="en-US" sz="1200" b="1" dirty="0">
                  <a:solidFill>
                    <a:prstClr val="white"/>
                  </a:solidFill>
                  <a:latin typeface="Calibri" panose="020F0502020204030204"/>
                </a:rPr>
                <a:t>Data Lake</a:t>
              </a:r>
              <a:br>
                <a:rPr lang="en-US" sz="1200" b="1" dirty="0">
                  <a:solidFill>
                    <a:prstClr val="white"/>
                  </a:solidFill>
                  <a:latin typeface="Calibri" panose="020F0502020204030204"/>
                </a:rPr>
              </a:br>
              <a:r>
                <a:rPr lang="en-US" sz="1200" b="1" dirty="0">
                  <a:solidFill>
                    <a:prstClr val="white"/>
                  </a:solidFill>
                  <a:latin typeface="Calibri" panose="020F0502020204030204"/>
                </a:rPr>
                <a:t>Automation </a:t>
              </a:r>
            </a:p>
          </p:txBody>
        </p:sp>
        <p:sp>
          <p:nvSpPr>
            <p:cNvPr id="51" name="Hexagon 50">
              <a:extLst>
                <a:ext uri="{FF2B5EF4-FFF2-40B4-BE49-F238E27FC236}">
                  <a16:creationId xmlns:a16="http://schemas.microsoft.com/office/drawing/2014/main" id="{636B9AA4-ED45-49B5-95DA-95EED52F46BD}"/>
                </a:ext>
              </a:extLst>
            </p:cNvPr>
            <p:cNvSpPr/>
            <p:nvPr/>
          </p:nvSpPr>
          <p:spPr>
            <a:xfrm>
              <a:off x="-321421" y="3644266"/>
              <a:ext cx="1041368" cy="571040"/>
            </a:xfrm>
            <a:prstGeom prst="hexagon">
              <a:avLst>
                <a:gd name="adj" fmla="val 25000"/>
                <a:gd name="vf" fmla="val 115470"/>
              </a:avLst>
            </a:prstGeom>
            <a:solidFill>
              <a:schemeClr val="tx2">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defTabSz="914126"/>
              <a:r>
                <a:rPr lang="en-US" sz="1200" b="1" dirty="0">
                  <a:solidFill>
                    <a:prstClr val="white"/>
                  </a:solidFill>
                  <a:latin typeface="Calibri" panose="020F0502020204030204"/>
                </a:rPr>
                <a:t>Streaming</a:t>
              </a:r>
              <a:br>
                <a:rPr lang="en-US" sz="1200" b="1" dirty="0">
                  <a:solidFill>
                    <a:prstClr val="white"/>
                  </a:solidFill>
                  <a:latin typeface="Calibri" panose="020F0502020204030204"/>
                </a:rPr>
              </a:br>
              <a:r>
                <a:rPr lang="en-US" sz="1200" b="1" dirty="0">
                  <a:solidFill>
                    <a:prstClr val="white"/>
                  </a:solidFill>
                  <a:latin typeface="Calibri" panose="020F0502020204030204"/>
                </a:rPr>
                <a:t>Integration</a:t>
              </a:r>
            </a:p>
          </p:txBody>
        </p:sp>
        <p:sp>
          <p:nvSpPr>
            <p:cNvPr id="52" name="Hexagon 51">
              <a:extLst>
                <a:ext uri="{FF2B5EF4-FFF2-40B4-BE49-F238E27FC236}">
                  <a16:creationId xmlns:a16="http://schemas.microsoft.com/office/drawing/2014/main" id="{D715E79C-6566-4187-93B7-193711FD2C73}"/>
                </a:ext>
              </a:extLst>
            </p:cNvPr>
            <p:cNvSpPr/>
            <p:nvPr/>
          </p:nvSpPr>
          <p:spPr>
            <a:xfrm>
              <a:off x="-321421" y="4402095"/>
              <a:ext cx="1041368" cy="519991"/>
            </a:xfrm>
            <a:prstGeom prst="hexagon">
              <a:avLst>
                <a:gd name="adj" fmla="val 25000"/>
                <a:gd name="vf" fmla="val 115470"/>
              </a:avLst>
            </a:prstGeom>
            <a:solidFill>
              <a:schemeClr val="accent5">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defTabSz="914126"/>
              <a:r>
                <a:rPr lang="en-US" sz="1200" b="1" dirty="0">
                  <a:solidFill>
                    <a:prstClr val="white"/>
                  </a:solidFill>
                  <a:latin typeface="Calibri" panose="020F0502020204030204"/>
                </a:rPr>
                <a:t>Data High</a:t>
              </a:r>
              <a:br>
                <a:rPr lang="en-US" sz="1200" b="1" dirty="0">
                  <a:solidFill>
                    <a:prstClr val="white"/>
                  </a:solidFill>
                  <a:latin typeface="Calibri" panose="020F0502020204030204"/>
                </a:rPr>
              </a:br>
              <a:r>
                <a:rPr lang="en-US" sz="1200" b="1" dirty="0">
                  <a:solidFill>
                    <a:prstClr val="white"/>
                  </a:solidFill>
                  <a:latin typeface="Calibri" panose="020F0502020204030204"/>
                </a:rPr>
                <a:t>Availability</a:t>
              </a:r>
            </a:p>
          </p:txBody>
        </p:sp>
      </p:grpSp>
      <p:sp>
        <p:nvSpPr>
          <p:cNvPr id="22" name="Title 1">
            <a:extLst>
              <a:ext uri="{FF2B5EF4-FFF2-40B4-BE49-F238E27FC236}">
                <a16:creationId xmlns:a16="http://schemas.microsoft.com/office/drawing/2014/main" id="{521B967A-FAE2-49C4-ABA7-FAD415600743}"/>
              </a:ext>
            </a:extLst>
          </p:cNvPr>
          <p:cNvSpPr>
            <a:spLocks noGrp="1"/>
          </p:cNvSpPr>
          <p:nvPr>
            <p:ph type="title"/>
          </p:nvPr>
        </p:nvSpPr>
        <p:spPr/>
        <p:txBody>
          <a:bodyPr>
            <a:normAutofit/>
          </a:bodyPr>
          <a:lstStyle/>
          <a:p>
            <a:r>
              <a:rPr lang="en-US" b="1" dirty="0">
                <a:solidFill>
                  <a:schemeClr val="accent1"/>
                </a:solidFill>
              </a:rPr>
              <a:t>DIPC Agent High Level Architecture</a:t>
            </a:r>
            <a:endParaRPr lang="en-US" dirty="0"/>
          </a:p>
        </p:txBody>
      </p:sp>
      <p:sp>
        <p:nvSpPr>
          <p:cNvPr id="42" name="Hexagon 41">
            <a:extLst>
              <a:ext uri="{FF2B5EF4-FFF2-40B4-BE49-F238E27FC236}">
                <a16:creationId xmlns:a16="http://schemas.microsoft.com/office/drawing/2014/main" id="{EC42D63A-FE78-4FCC-8846-E8AF631E4A15}"/>
              </a:ext>
            </a:extLst>
          </p:cNvPr>
          <p:cNvSpPr/>
          <p:nvPr/>
        </p:nvSpPr>
        <p:spPr>
          <a:xfrm>
            <a:off x="382030" y="1811220"/>
            <a:ext cx="991740" cy="532995"/>
          </a:xfrm>
          <a:prstGeom prst="hexagon">
            <a:avLst>
              <a:gd name="adj" fmla="val 25000"/>
              <a:gd name="vf" fmla="val 115470"/>
            </a:avLst>
          </a:prstGeom>
          <a:solidFill>
            <a:schemeClr val="accent2">
              <a:alpha val="90000"/>
            </a:schemeClr>
          </a:solidFill>
          <a:ln>
            <a:solidFill>
              <a:schemeClr val="accent2"/>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wrap="none" anchor="ctr"/>
          <a:lstStyle/>
          <a:p>
            <a:pPr algn="ctr" defTabSz="914126"/>
            <a:r>
              <a:rPr lang="en-US" sz="1200" b="1" dirty="0">
                <a:solidFill>
                  <a:prstClr val="white"/>
                </a:solidFill>
                <a:latin typeface="Calibri" panose="020F0502020204030204"/>
              </a:rPr>
              <a:t>Data</a:t>
            </a:r>
            <a:br>
              <a:rPr lang="en-US" sz="1200" b="1" dirty="0">
                <a:solidFill>
                  <a:prstClr val="white"/>
                </a:solidFill>
                <a:latin typeface="Calibri" panose="020F0502020204030204"/>
              </a:rPr>
            </a:br>
            <a:r>
              <a:rPr lang="en-US" sz="1200" b="1" dirty="0">
                <a:solidFill>
                  <a:prstClr val="white"/>
                </a:solidFill>
                <a:latin typeface="Calibri" panose="020F0502020204030204"/>
              </a:rPr>
              <a:t>Migrations</a:t>
            </a:r>
          </a:p>
        </p:txBody>
      </p:sp>
      <p:sp>
        <p:nvSpPr>
          <p:cNvPr id="45" name="Rectangle 44">
            <a:extLst>
              <a:ext uri="{FF2B5EF4-FFF2-40B4-BE49-F238E27FC236}">
                <a16:creationId xmlns:a16="http://schemas.microsoft.com/office/drawing/2014/main" id="{7832C186-B076-4C7E-82EB-1EFB65C8CED9}"/>
              </a:ext>
            </a:extLst>
          </p:cNvPr>
          <p:cNvSpPr/>
          <p:nvPr/>
        </p:nvSpPr>
        <p:spPr>
          <a:xfrm rot="5400000">
            <a:off x="-40405" y="2793350"/>
            <a:ext cx="3837756" cy="463094"/>
          </a:xfrm>
          <a:prstGeom prst="rect">
            <a:avLst/>
          </a:prstGeom>
          <a:solidFill>
            <a:schemeClr val="accent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998" dirty="0">
                <a:solidFill>
                  <a:prstClr val="white"/>
                </a:solidFill>
                <a:latin typeface="Calibri" panose="020F0502020204030204"/>
              </a:rPr>
              <a:t>DIPC Agent Mediator Service</a:t>
            </a:r>
          </a:p>
        </p:txBody>
      </p:sp>
      <p:sp>
        <p:nvSpPr>
          <p:cNvPr id="35" name="Rectangle 34">
            <a:extLst>
              <a:ext uri="{FF2B5EF4-FFF2-40B4-BE49-F238E27FC236}">
                <a16:creationId xmlns:a16="http://schemas.microsoft.com/office/drawing/2014/main" id="{3AD2DB08-1F72-4A4C-BA7E-42C860151737}"/>
              </a:ext>
            </a:extLst>
          </p:cNvPr>
          <p:cNvSpPr/>
          <p:nvPr/>
        </p:nvSpPr>
        <p:spPr>
          <a:xfrm>
            <a:off x="5031929" y="1065718"/>
            <a:ext cx="1694558" cy="936466"/>
          </a:xfrm>
          <a:prstGeom prst="rect">
            <a:avLst/>
          </a:prstGeom>
          <a:solidFill>
            <a:srgbClr val="00B0F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Monitoring</a:t>
            </a:r>
          </a:p>
        </p:txBody>
      </p:sp>
      <p:sp>
        <p:nvSpPr>
          <p:cNvPr id="36" name="Rectangle 35">
            <a:extLst>
              <a:ext uri="{FF2B5EF4-FFF2-40B4-BE49-F238E27FC236}">
                <a16:creationId xmlns:a16="http://schemas.microsoft.com/office/drawing/2014/main" id="{3AD2DB08-1F72-4A4C-BA7E-42C860151737}"/>
              </a:ext>
            </a:extLst>
          </p:cNvPr>
          <p:cNvSpPr/>
          <p:nvPr/>
        </p:nvSpPr>
        <p:spPr>
          <a:xfrm>
            <a:off x="6726488" y="1067415"/>
            <a:ext cx="1695449" cy="942892"/>
          </a:xfrm>
          <a:prstGeom prst="rect">
            <a:avLst/>
          </a:prstGeom>
          <a:solidFill>
            <a:schemeClr val="accent3">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Scheduler *  </a:t>
            </a:r>
            <a:br>
              <a:rPr lang="en-US" sz="1600" dirty="0">
                <a:solidFill>
                  <a:srgbClr val="002060"/>
                </a:solidFill>
                <a:latin typeface="Calibri" panose="020F0502020204030204"/>
              </a:rPr>
            </a:br>
            <a:r>
              <a:rPr lang="en-US" sz="1600" dirty="0">
                <a:solidFill>
                  <a:srgbClr val="002060"/>
                </a:solidFill>
                <a:latin typeface="Calibri" panose="020F0502020204030204"/>
              </a:rPr>
              <a:t>Auto Upgrade *</a:t>
            </a:r>
          </a:p>
        </p:txBody>
      </p:sp>
      <p:sp>
        <p:nvSpPr>
          <p:cNvPr id="37" name="Rectangle 36">
            <a:extLst>
              <a:ext uri="{FF2B5EF4-FFF2-40B4-BE49-F238E27FC236}">
                <a16:creationId xmlns:a16="http://schemas.microsoft.com/office/drawing/2014/main" id="{3AD2DB08-1F72-4A4C-BA7E-42C860151737}"/>
              </a:ext>
            </a:extLst>
          </p:cNvPr>
          <p:cNvSpPr/>
          <p:nvPr/>
        </p:nvSpPr>
        <p:spPr>
          <a:xfrm>
            <a:off x="8414589" y="1065717"/>
            <a:ext cx="1695449" cy="951125"/>
          </a:xfrm>
          <a:prstGeom prst="rect">
            <a:avLst/>
          </a:prstGeom>
          <a:solidFill>
            <a:schemeClr val="accent3">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High Availability and Fail Over *</a:t>
            </a:r>
          </a:p>
        </p:txBody>
      </p:sp>
      <p:sp>
        <p:nvSpPr>
          <p:cNvPr id="38" name="Rectangle 37">
            <a:extLst>
              <a:ext uri="{FF2B5EF4-FFF2-40B4-BE49-F238E27FC236}">
                <a16:creationId xmlns:a16="http://schemas.microsoft.com/office/drawing/2014/main" id="{3AD2DB08-1F72-4A4C-BA7E-42C860151737}"/>
              </a:ext>
            </a:extLst>
          </p:cNvPr>
          <p:cNvSpPr/>
          <p:nvPr/>
        </p:nvSpPr>
        <p:spPr>
          <a:xfrm>
            <a:off x="10114183" y="1061948"/>
            <a:ext cx="1695449" cy="940235"/>
          </a:xfrm>
          <a:prstGeom prst="rect">
            <a:avLst/>
          </a:prstGeom>
          <a:solidFill>
            <a:schemeClr val="accent3">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Security &amp;  Access Authorizations *</a:t>
            </a:r>
          </a:p>
        </p:txBody>
      </p:sp>
      <p:sp>
        <p:nvSpPr>
          <p:cNvPr id="4" name="Rounded Rectangle 3"/>
          <p:cNvSpPr/>
          <p:nvPr/>
        </p:nvSpPr>
        <p:spPr>
          <a:xfrm>
            <a:off x="10123705" y="2758127"/>
            <a:ext cx="1546811" cy="2086697"/>
          </a:xfrm>
          <a:prstGeom prst="roundRect">
            <a:avLst/>
          </a:prstGeom>
          <a:noFill/>
          <a:ln w="317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8" dirty="0">
              <a:solidFill>
                <a:prstClr val="white"/>
              </a:solidFill>
              <a:latin typeface="Calibri" panose="020F0502020204030204"/>
            </a:endParaRPr>
          </a:p>
        </p:txBody>
      </p:sp>
      <p:sp>
        <p:nvSpPr>
          <p:cNvPr id="41" name="Rounded Rectangle 40"/>
          <p:cNvSpPr/>
          <p:nvPr/>
        </p:nvSpPr>
        <p:spPr>
          <a:xfrm>
            <a:off x="5200822" y="2751590"/>
            <a:ext cx="1475039" cy="2086697"/>
          </a:xfrm>
          <a:prstGeom prst="roundRect">
            <a:avLst/>
          </a:prstGeom>
          <a:noFill/>
          <a:ln w="317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8" dirty="0">
              <a:solidFill>
                <a:prstClr val="white"/>
              </a:solidFill>
              <a:latin typeface="Calibri" panose="020F0502020204030204"/>
            </a:endParaRPr>
          </a:p>
        </p:txBody>
      </p:sp>
      <p:sp>
        <p:nvSpPr>
          <p:cNvPr id="46" name="Rounded Rectangle 45"/>
          <p:cNvSpPr/>
          <p:nvPr/>
        </p:nvSpPr>
        <p:spPr>
          <a:xfrm>
            <a:off x="6834016" y="2751590"/>
            <a:ext cx="1456391" cy="2086697"/>
          </a:xfrm>
          <a:prstGeom prst="roundRect">
            <a:avLst/>
          </a:prstGeom>
          <a:noFill/>
          <a:ln w="317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8" dirty="0">
              <a:solidFill>
                <a:prstClr val="white"/>
              </a:solidFill>
              <a:latin typeface="Calibri" panose="020F0502020204030204"/>
            </a:endParaRPr>
          </a:p>
        </p:txBody>
      </p:sp>
      <p:sp>
        <p:nvSpPr>
          <p:cNvPr id="53" name="Rounded Rectangle 52"/>
          <p:cNvSpPr/>
          <p:nvPr/>
        </p:nvSpPr>
        <p:spPr>
          <a:xfrm>
            <a:off x="8468040" y="2751590"/>
            <a:ext cx="1549484" cy="2086697"/>
          </a:xfrm>
          <a:prstGeom prst="roundRect">
            <a:avLst/>
          </a:prstGeom>
          <a:noFill/>
          <a:ln w="317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8" dirty="0">
              <a:solidFill>
                <a:prstClr val="white"/>
              </a:solidFill>
              <a:latin typeface="Calibri" panose="020F0502020204030204"/>
            </a:endParaRPr>
          </a:p>
        </p:txBody>
      </p:sp>
      <p:sp>
        <p:nvSpPr>
          <p:cNvPr id="55" name="Rounded Rectangle 54"/>
          <p:cNvSpPr/>
          <p:nvPr/>
        </p:nvSpPr>
        <p:spPr>
          <a:xfrm>
            <a:off x="3540484" y="2762600"/>
            <a:ext cx="1516100" cy="2086697"/>
          </a:xfrm>
          <a:prstGeom prst="roundRect">
            <a:avLst/>
          </a:prstGeom>
          <a:noFill/>
          <a:ln w="317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8" dirty="0">
              <a:solidFill>
                <a:prstClr val="white"/>
              </a:solidFill>
              <a:latin typeface="Calibri" panose="020F0502020204030204"/>
            </a:endParaRPr>
          </a:p>
        </p:txBody>
      </p:sp>
      <p:sp>
        <p:nvSpPr>
          <p:cNvPr id="2" name="Rectangle 1"/>
          <p:cNvSpPr/>
          <p:nvPr/>
        </p:nvSpPr>
        <p:spPr>
          <a:xfrm>
            <a:off x="9390133" y="5551434"/>
            <a:ext cx="2419499" cy="743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8" dirty="0">
                <a:solidFill>
                  <a:prstClr val="black"/>
                </a:solidFill>
                <a:latin typeface="Calibri" panose="020F0502020204030204"/>
              </a:rPr>
              <a:t>Legend</a:t>
            </a:r>
          </a:p>
          <a:p>
            <a:pPr algn="ctr" defTabSz="914126"/>
            <a:endParaRPr lang="en-US" sz="1798" dirty="0">
              <a:solidFill>
                <a:prstClr val="black"/>
              </a:solidFill>
              <a:latin typeface="Calibri" panose="020F0502020204030204"/>
            </a:endParaRPr>
          </a:p>
          <a:p>
            <a:pPr algn="ctr" defTabSz="914126"/>
            <a:endParaRPr lang="en-US" sz="1798" dirty="0">
              <a:solidFill>
                <a:prstClr val="black"/>
              </a:solidFill>
              <a:latin typeface="Calibri" panose="020F0502020204030204"/>
            </a:endParaRPr>
          </a:p>
        </p:txBody>
      </p:sp>
      <p:sp>
        <p:nvSpPr>
          <p:cNvPr id="6" name="Rectangle 5"/>
          <p:cNvSpPr/>
          <p:nvPr/>
        </p:nvSpPr>
        <p:spPr>
          <a:xfrm>
            <a:off x="9556219" y="5869679"/>
            <a:ext cx="2052017" cy="28452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800" dirty="0">
                <a:solidFill>
                  <a:srgbClr val="002060"/>
                </a:solidFill>
                <a:latin typeface="Calibri" panose="020F0502020204030204"/>
              </a:rPr>
              <a:t>* Roadmap item, not available in 18.2.3</a:t>
            </a:r>
          </a:p>
        </p:txBody>
      </p:sp>
      <p:sp>
        <p:nvSpPr>
          <p:cNvPr id="7" name="Flowchart: Magnetic Disk 6"/>
          <p:cNvSpPr/>
          <p:nvPr/>
        </p:nvSpPr>
        <p:spPr>
          <a:xfrm>
            <a:off x="5387436" y="5504178"/>
            <a:ext cx="999353" cy="869070"/>
          </a:xfrm>
          <a:prstGeom prst="flowChartMagneticDisk">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r>
              <a:rPr lang="en-US" sz="1798" dirty="0">
                <a:solidFill>
                  <a:prstClr val="white"/>
                </a:solidFill>
                <a:latin typeface="Calibri" panose="020F0502020204030204"/>
              </a:rPr>
              <a:t>Source/Target</a:t>
            </a:r>
          </a:p>
        </p:txBody>
      </p:sp>
      <p:cxnSp>
        <p:nvCxnSpPr>
          <p:cNvPr id="9" name="Straight Arrow Connector 8"/>
          <p:cNvCxnSpPr>
            <a:endCxn id="7" idx="1"/>
          </p:cNvCxnSpPr>
          <p:nvPr/>
        </p:nvCxnSpPr>
        <p:spPr>
          <a:xfrm>
            <a:off x="4299630" y="4882720"/>
            <a:ext cx="1587483" cy="621458"/>
          </a:xfrm>
          <a:prstGeom prst="straightConnector1">
            <a:avLst/>
          </a:prstGeom>
          <a:ln w="28575" cmpd="sng">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Left-Right Arrow 11"/>
          <p:cNvSpPr/>
          <p:nvPr/>
        </p:nvSpPr>
        <p:spPr>
          <a:xfrm>
            <a:off x="2071553" y="3160212"/>
            <a:ext cx="972989" cy="497328"/>
          </a:xfrm>
          <a:prstGeom prst="leftRightArrow">
            <a:avLst>
              <a:gd name="adj1" fmla="val 45576"/>
              <a:gd name="adj2" fmla="val 50000"/>
            </a:avLst>
          </a:prstGeom>
          <a:solidFill>
            <a:schemeClr val="bg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400" b="1" dirty="0">
                <a:solidFill>
                  <a:srgbClr val="FF0000"/>
                </a:solidFill>
                <a:latin typeface="Calibri" panose="020F0502020204030204"/>
              </a:rPr>
              <a:t>VPN  </a:t>
            </a:r>
          </a:p>
          <a:p>
            <a:pPr algn="ctr" defTabSz="914126"/>
            <a:r>
              <a:rPr lang="en-US" sz="1400" b="1" dirty="0">
                <a:solidFill>
                  <a:srgbClr val="FF0000"/>
                </a:solidFill>
                <a:latin typeface="Calibri" panose="020F0502020204030204"/>
              </a:rPr>
              <a:t>SOCKS </a:t>
            </a:r>
            <a:r>
              <a:rPr lang="en-US" sz="1400" b="1" dirty="0">
                <a:solidFill>
                  <a:prstClr val="black"/>
                </a:solidFill>
                <a:latin typeface="Calibri" panose="020F0502020204030204"/>
              </a:rPr>
              <a:t>HTTPS*</a:t>
            </a:r>
          </a:p>
        </p:txBody>
      </p:sp>
      <p:cxnSp>
        <p:nvCxnSpPr>
          <p:cNvPr id="40" name="Straight Arrow Connector 39"/>
          <p:cNvCxnSpPr>
            <a:stCxn id="41" idx="2"/>
            <a:endCxn id="7" idx="1"/>
          </p:cNvCxnSpPr>
          <p:nvPr/>
        </p:nvCxnSpPr>
        <p:spPr>
          <a:xfrm flipH="1">
            <a:off x="5887112" y="4838287"/>
            <a:ext cx="51229" cy="665893"/>
          </a:xfrm>
          <a:prstGeom prst="straightConnector1">
            <a:avLst/>
          </a:prstGeom>
          <a:ln w="28575" cmpd="sng">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6" idx="2"/>
            <a:endCxn id="7" idx="1"/>
          </p:cNvCxnSpPr>
          <p:nvPr/>
        </p:nvCxnSpPr>
        <p:spPr>
          <a:xfrm flipH="1">
            <a:off x="5887113" y="4838287"/>
            <a:ext cx="1675099" cy="665893"/>
          </a:xfrm>
          <a:prstGeom prst="straightConnector1">
            <a:avLst/>
          </a:prstGeom>
          <a:ln w="28575" cmpd="sng">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3" idx="2"/>
            <a:endCxn id="7" idx="1"/>
          </p:cNvCxnSpPr>
          <p:nvPr/>
        </p:nvCxnSpPr>
        <p:spPr>
          <a:xfrm flipH="1">
            <a:off x="5887113" y="4838287"/>
            <a:ext cx="3355671" cy="665893"/>
          </a:xfrm>
          <a:prstGeom prst="straightConnector1">
            <a:avLst/>
          </a:prstGeom>
          <a:ln w="28575" cmpd="sng">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5913829" y="4852947"/>
            <a:ext cx="5057599" cy="633854"/>
          </a:xfrm>
          <a:prstGeom prst="straightConnector1">
            <a:avLst/>
          </a:prstGeom>
          <a:ln w="28575" cmpd="sng">
            <a:solidFill>
              <a:schemeClr val="accent4"/>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AD2DB08-1F72-4A4C-BA7E-42C860151737}"/>
              </a:ext>
            </a:extLst>
          </p:cNvPr>
          <p:cNvSpPr/>
          <p:nvPr/>
        </p:nvSpPr>
        <p:spPr>
          <a:xfrm>
            <a:off x="3437692" y="2003914"/>
            <a:ext cx="8381462" cy="403672"/>
          </a:xfrm>
          <a:prstGeom prst="rect">
            <a:avLst/>
          </a:prstGeom>
          <a:solidFill>
            <a:srgbClr val="00B0F0"/>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4126">
              <a:lnSpc>
                <a:spcPct val="90000"/>
              </a:lnSpc>
            </a:pPr>
            <a:r>
              <a:rPr lang="en-US" sz="1600" dirty="0">
                <a:solidFill>
                  <a:srgbClr val="002060"/>
                </a:solidFill>
                <a:latin typeface="Calibri" panose="020F0502020204030204"/>
              </a:rPr>
              <a:t>Command and Control</a:t>
            </a:r>
          </a:p>
        </p:txBody>
      </p:sp>
      <p:pic>
        <p:nvPicPr>
          <p:cNvPr id="71" name="Picture 2" descr="C:\Users\rwarnick\AppData\Local\Temp\VMwareDnD\cd4165a2\NDA.png">
            <a:extLst>
              <a:ext uri="{FF2B5EF4-FFF2-40B4-BE49-F238E27FC236}">
                <a16:creationId xmlns:a16="http://schemas.microsoft.com/office/drawing/2014/main" id="{9A6D00FB-C24D-5743-988C-DB1A844744B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46115" y="219378"/>
            <a:ext cx="649570" cy="7033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653767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a:spLocks noGrp="1"/>
          </p:cNvSpPr>
          <p:nvPr>
            <p:ph type="title"/>
          </p:nvPr>
        </p:nvSpPr>
        <p:spPr>
          <a:xfrm>
            <a:off x="533400" y="481902"/>
            <a:ext cx="10886709" cy="813498"/>
          </a:xfrm>
        </p:spPr>
        <p:txBody>
          <a:bodyPr/>
          <a:lstStyle/>
          <a:p>
            <a:r>
              <a:rPr lang="en-US" b="1" dirty="0">
                <a:solidFill>
                  <a:schemeClr val="accent1"/>
                </a:solidFill>
              </a:rPr>
              <a:t>Remote Agents</a:t>
            </a:r>
            <a:br>
              <a:rPr lang="en-US" b="1" dirty="0">
                <a:solidFill>
                  <a:schemeClr val="accent1"/>
                </a:solidFill>
              </a:rPr>
            </a:br>
            <a:r>
              <a:rPr lang="en-US" sz="2800" dirty="0">
                <a:solidFill>
                  <a:schemeClr val="accent4"/>
                </a:solidFill>
              </a:rPr>
              <a:t>Supported Integration Patterns for Data Synchronization &amp; Replication</a:t>
            </a:r>
          </a:p>
        </p:txBody>
      </p:sp>
      <p:grpSp>
        <p:nvGrpSpPr>
          <p:cNvPr id="2" name="Group 1"/>
          <p:cNvGrpSpPr/>
          <p:nvPr/>
        </p:nvGrpSpPr>
        <p:grpSpPr>
          <a:xfrm>
            <a:off x="683089" y="2057401"/>
            <a:ext cx="5693723" cy="2026921"/>
            <a:chOff x="681500" y="2057400"/>
            <a:chExt cx="5693723" cy="2026921"/>
          </a:xfrm>
        </p:grpSpPr>
        <p:sp>
          <p:nvSpPr>
            <p:cNvPr id="80" name="Rectangle 79"/>
            <p:cNvSpPr/>
            <p:nvPr/>
          </p:nvSpPr>
          <p:spPr>
            <a:xfrm>
              <a:off x="681500" y="2057400"/>
              <a:ext cx="5693723"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Cloud</a:t>
              </a:r>
              <a:r>
                <a:rPr lang="en-US" sz="1600" b="1" dirty="0">
                  <a:solidFill>
                    <a:srgbClr val="FF0000"/>
                  </a:solidFill>
                  <a:latin typeface="Calibri"/>
                </a:rPr>
                <a:t> </a:t>
              </a:r>
              <a:r>
                <a:rPr lang="en-US" sz="1600" b="1" dirty="0">
                  <a:solidFill>
                    <a:srgbClr val="46575E">
                      <a:lumMod val="75000"/>
                    </a:srgbClr>
                  </a:solidFill>
                  <a:latin typeface="Calibri"/>
                </a:rPr>
                <a:t>Integration </a:t>
              </a:r>
              <a:r>
                <a:rPr lang="mr-IN" sz="1600" b="1" dirty="0">
                  <a:solidFill>
                    <a:srgbClr val="46575E">
                      <a:lumMod val="75000"/>
                    </a:srgbClr>
                  </a:solidFill>
                  <a:latin typeface="Calibri"/>
                  <a:cs typeface="Mangal" panose="02040503050203030202" pitchFamily="18" charset="0"/>
                </a:rPr>
                <a:t>–</a:t>
              </a:r>
              <a:r>
                <a:rPr lang="en-US" sz="1600" b="1" dirty="0">
                  <a:solidFill>
                    <a:srgbClr val="46575E">
                      <a:lumMod val="75000"/>
                    </a:srgbClr>
                  </a:solidFill>
                  <a:latin typeface="Calibri"/>
                </a:rPr>
                <a:t> Synchronize Data</a:t>
              </a:r>
            </a:p>
            <a:p>
              <a:pPr>
                <a:defRPr/>
              </a:pPr>
              <a:endParaRPr lang="en-US" sz="1600" b="1" dirty="0">
                <a:solidFill>
                  <a:srgbClr val="46575E">
                    <a:lumMod val="75000"/>
                  </a:srgbClr>
                </a:solidFill>
                <a:latin typeface="Calibri"/>
              </a:endParaRPr>
            </a:p>
          </p:txBody>
        </p:sp>
        <p:grpSp>
          <p:nvGrpSpPr>
            <p:cNvPr id="83" name="Group 82"/>
            <p:cNvGrpSpPr/>
            <p:nvPr/>
          </p:nvGrpSpPr>
          <p:grpSpPr>
            <a:xfrm>
              <a:off x="836612" y="2459695"/>
              <a:ext cx="4864848" cy="1350305"/>
              <a:chOff x="1209519" y="2368702"/>
              <a:chExt cx="4864848" cy="1350305"/>
            </a:xfrm>
          </p:grpSpPr>
          <p:sp>
            <p:nvSpPr>
              <p:cNvPr id="50" name="Flowchart: Alternate Process 90"/>
              <p:cNvSpPr/>
              <p:nvPr/>
            </p:nvSpPr>
            <p:spPr>
              <a:xfrm>
                <a:off x="1209519" y="2368702"/>
                <a:ext cx="2657725"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53" name="Group 52"/>
              <p:cNvGrpSpPr/>
              <p:nvPr/>
            </p:nvGrpSpPr>
            <p:grpSpPr>
              <a:xfrm>
                <a:off x="1321836" y="2780151"/>
                <a:ext cx="1094922" cy="642466"/>
                <a:chOff x="965754" y="2442864"/>
                <a:chExt cx="1524001" cy="866273"/>
              </a:xfrm>
            </p:grpSpPr>
            <p:pic>
              <p:nvPicPr>
                <p:cNvPr id="55" name="Picture 54"/>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56" name="Picture 55"/>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59" name="Flowchart: Alternate Process 93"/>
              <p:cNvSpPr/>
              <p:nvPr/>
            </p:nvSpPr>
            <p:spPr>
              <a:xfrm>
                <a:off x="3902800" y="2368702"/>
                <a:ext cx="2171567"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78" name="Parallelogram 77"/>
              <p:cNvSpPr/>
              <p:nvPr/>
            </p:nvSpPr>
            <p:spPr>
              <a:xfrm>
                <a:off x="3982283" y="2649746"/>
                <a:ext cx="1051082" cy="619591"/>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Data Integration Platform Cloud Host</a:t>
                </a:r>
              </a:p>
            </p:txBody>
          </p:sp>
          <p:sp>
            <p:nvSpPr>
              <p:cNvPr id="7" name="TextBox 6"/>
              <p:cNvSpPr txBox="1"/>
              <p:nvPr/>
            </p:nvSpPr>
            <p:spPr>
              <a:xfrm>
                <a:off x="5033364" y="2703340"/>
                <a:ext cx="1008693"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8" name="Rounded Rectangle 7"/>
              <p:cNvSpPr/>
              <p:nvPr/>
            </p:nvSpPr>
            <p:spPr>
              <a:xfrm>
                <a:off x="5033364" y="2668450"/>
                <a:ext cx="1008693"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81" name="Flowchart: Alternate Process 90"/>
              <p:cNvSpPr/>
              <p:nvPr/>
            </p:nvSpPr>
            <p:spPr>
              <a:xfrm>
                <a:off x="2460091" y="2393837"/>
                <a:ext cx="1356702"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a:t>
                </a:r>
              </a:p>
            </p:txBody>
          </p:sp>
          <p:sp>
            <p:nvSpPr>
              <p:cNvPr id="82" name="Parallelogram 81"/>
              <p:cNvSpPr/>
              <p:nvPr/>
            </p:nvSpPr>
            <p:spPr>
              <a:xfrm>
                <a:off x="2581119" y="2792298"/>
                <a:ext cx="1036269" cy="477039"/>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DIPC</a:t>
                </a:r>
                <a:br>
                  <a:rPr lang="en-US" sz="900" dirty="0">
                    <a:solidFill>
                      <a:srgbClr val="FFFFFF"/>
                    </a:solidFill>
                    <a:latin typeface="Calibri"/>
                  </a:rPr>
                </a:br>
                <a:r>
                  <a:rPr lang="en-US" sz="900" dirty="0">
                    <a:solidFill>
                      <a:srgbClr val="FFFFFF"/>
                    </a:solidFill>
                    <a:latin typeface="Calibri"/>
                  </a:rPr>
                  <a:t>Remote </a:t>
                </a:r>
                <a:br>
                  <a:rPr lang="en-US" sz="900" dirty="0">
                    <a:solidFill>
                      <a:srgbClr val="FFFFFF"/>
                    </a:solidFill>
                    <a:latin typeface="Calibri"/>
                  </a:rPr>
                </a:br>
                <a:r>
                  <a:rPr lang="en-US" sz="900" dirty="0">
                    <a:solidFill>
                      <a:srgbClr val="FFFFFF"/>
                    </a:solidFill>
                    <a:latin typeface="Calibri"/>
                  </a:rPr>
                  <a:t>Agent</a:t>
                </a:r>
              </a:p>
            </p:txBody>
          </p:sp>
          <p:sp>
            <p:nvSpPr>
              <p:cNvPr id="9" name="Right Arrow 8"/>
              <p:cNvSpPr/>
              <p:nvPr/>
            </p:nvSpPr>
            <p:spPr>
              <a:xfrm>
                <a:off x="3317968" y="3190280"/>
                <a:ext cx="1708993" cy="232337"/>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200" dirty="0">
                    <a:solidFill>
                      <a:srgbClr val="FFFFFF"/>
                    </a:solidFill>
                    <a:latin typeface="Calibri"/>
                  </a:rPr>
                  <a:t>Synchronize Data</a:t>
                </a:r>
              </a:p>
            </p:txBody>
          </p:sp>
          <p:pic>
            <p:nvPicPr>
              <p:cNvPr id="57" name="Picture 10" descr="http://www.outsystems.com/forgeCore/_image.aspx/A28atdGCIn2i_ZW11S_0KWgJm3iqRyfU-Q==/Oracle%20DB.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62119" y="3254328"/>
                <a:ext cx="355849" cy="367336"/>
              </a:xfrm>
              <a:prstGeom prst="rect">
                <a:avLst/>
              </a:prstGeom>
              <a:noFill/>
              <a:extLst>
                <a:ext uri="{909E8E84-426E-40DD-AFC4-6F175D3DCCD1}">
                  <a14:hiddenFill xmlns:a14="http://schemas.microsoft.com/office/drawing/2010/main">
                    <a:solidFill>
                      <a:srgbClr val="FFFFFF"/>
                    </a:solidFill>
                  </a14:hiddenFill>
                </a:ext>
              </a:extLst>
            </p:spPr>
          </p:pic>
          <p:grpSp>
            <p:nvGrpSpPr>
              <p:cNvPr id="142" name="Group 141"/>
              <p:cNvGrpSpPr/>
              <p:nvPr/>
            </p:nvGrpSpPr>
            <p:grpSpPr>
              <a:xfrm>
                <a:off x="5192753" y="3054502"/>
                <a:ext cx="733138" cy="533877"/>
                <a:chOff x="1910737" y="2724504"/>
                <a:chExt cx="1219016" cy="1372004"/>
              </a:xfrm>
            </p:grpSpPr>
            <p:grpSp>
              <p:nvGrpSpPr>
                <p:cNvPr id="144" name="Group 33"/>
                <p:cNvGrpSpPr/>
                <p:nvPr/>
              </p:nvGrpSpPr>
              <p:grpSpPr>
                <a:xfrm>
                  <a:off x="2132195" y="2724504"/>
                  <a:ext cx="762002" cy="990600"/>
                  <a:chOff x="4821159" y="595233"/>
                  <a:chExt cx="956075" cy="1032510"/>
                </a:xfrm>
              </p:grpSpPr>
              <p:sp>
                <p:nvSpPr>
                  <p:cNvPr id="147"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148"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150"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145" name="TextBox 144"/>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cxnSp>
            <p:nvCxnSpPr>
              <p:cNvPr id="188" name="Connector: Curved 113"/>
              <p:cNvCxnSpPr>
                <a:stCxn id="57" idx="3"/>
                <a:endCxn id="148" idx="5"/>
              </p:cNvCxnSpPr>
              <p:nvPr/>
            </p:nvCxnSpPr>
            <p:spPr>
              <a:xfrm>
                <a:off x="3317968" y="3437996"/>
                <a:ext cx="2237115" cy="1970"/>
              </a:xfrm>
              <a:prstGeom prst="curvedConnector5">
                <a:avLst>
                  <a:gd name="adj1" fmla="val 44879"/>
                  <a:gd name="adj2" fmla="val 11704061"/>
                  <a:gd name="adj3" fmla="val 100102"/>
                </a:avLst>
              </a:prstGeom>
              <a:ln w="19050">
                <a:solidFill>
                  <a:schemeClr val="bg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3680164" y="3393064"/>
                <a:ext cx="411972"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100" b="1" dirty="0">
                  <a:solidFill>
                    <a:srgbClr val="5F5F5F">
                      <a:lumMod val="75000"/>
                    </a:srgbClr>
                  </a:solidFill>
                  <a:latin typeface="Calibri"/>
                </a:endParaRPr>
              </a:p>
            </p:txBody>
          </p:sp>
          <p:cxnSp>
            <p:nvCxnSpPr>
              <p:cNvPr id="196" name="Connector: Curved 113"/>
              <p:cNvCxnSpPr>
                <a:stCxn id="82" idx="2"/>
                <a:endCxn id="78" idx="5"/>
              </p:cNvCxnSpPr>
              <p:nvPr/>
            </p:nvCxnSpPr>
            <p:spPr>
              <a:xfrm>
                <a:off x="3509694" y="2959542"/>
                <a:ext cx="580283" cy="12700"/>
              </a:xfrm>
              <a:prstGeom prst="curvedConnector3">
                <a:avLst>
                  <a:gd name="adj1" fmla="val 50000"/>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6553201" y="4221480"/>
            <a:ext cx="5402024" cy="2026921"/>
            <a:chOff x="6551613" y="4221479"/>
            <a:chExt cx="5402024" cy="2026921"/>
          </a:xfrm>
        </p:grpSpPr>
        <p:sp>
          <p:nvSpPr>
            <p:cNvPr id="256" name="Rectangle 255"/>
            <p:cNvSpPr/>
            <p:nvPr/>
          </p:nvSpPr>
          <p:spPr>
            <a:xfrm>
              <a:off x="6551613" y="4221479"/>
              <a:ext cx="5402024"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On-Prem</a:t>
              </a:r>
              <a:r>
                <a:rPr lang="en-US" sz="1600" b="1" dirty="0">
                  <a:solidFill>
                    <a:srgbClr val="FF0000"/>
                  </a:solidFill>
                  <a:latin typeface="Calibri"/>
                </a:rPr>
                <a:t> </a:t>
              </a:r>
              <a:r>
                <a:rPr lang="mr-IN" sz="1600" b="1" dirty="0">
                  <a:solidFill>
                    <a:srgbClr val="46575E">
                      <a:lumMod val="75000"/>
                    </a:srgbClr>
                  </a:solidFill>
                  <a:latin typeface="Calibri"/>
                  <a:cs typeface="Mangal" panose="02040503050203030202" pitchFamily="18" charset="0"/>
                </a:rPr>
                <a:t>– </a:t>
              </a:r>
              <a:r>
                <a:rPr lang="en-US" sz="1600" b="1" dirty="0">
                  <a:solidFill>
                    <a:srgbClr val="46575E">
                      <a:lumMod val="75000"/>
                    </a:srgbClr>
                  </a:solidFill>
                  <a:latin typeface="Calibri"/>
                </a:rPr>
                <a:t>Custom DIPC Replication</a:t>
              </a:r>
            </a:p>
            <a:p>
              <a:pPr>
                <a:defRPr/>
              </a:pPr>
              <a:endParaRPr lang="en-US" sz="1600" b="1" dirty="0">
                <a:solidFill>
                  <a:srgbClr val="46575E">
                    <a:lumMod val="75000"/>
                  </a:srgbClr>
                </a:solidFill>
                <a:latin typeface="Calibri"/>
              </a:endParaRPr>
            </a:p>
          </p:txBody>
        </p:sp>
        <p:grpSp>
          <p:nvGrpSpPr>
            <p:cNvPr id="257" name="Group 256"/>
            <p:cNvGrpSpPr/>
            <p:nvPr/>
          </p:nvGrpSpPr>
          <p:grpSpPr>
            <a:xfrm>
              <a:off x="6588983" y="4665777"/>
              <a:ext cx="5296629" cy="1354023"/>
              <a:chOff x="7008812" y="4696256"/>
              <a:chExt cx="5296629" cy="1354023"/>
            </a:xfrm>
          </p:grpSpPr>
          <p:sp>
            <p:nvSpPr>
              <p:cNvPr id="205" name="Flowchart: Alternate Process 90"/>
              <p:cNvSpPr/>
              <p:nvPr/>
            </p:nvSpPr>
            <p:spPr>
              <a:xfrm>
                <a:off x="7008812" y="4696256"/>
                <a:ext cx="3467829"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206" name="Group 205"/>
              <p:cNvGrpSpPr/>
              <p:nvPr/>
            </p:nvGrpSpPr>
            <p:grpSpPr>
              <a:xfrm>
                <a:off x="7121129" y="5086845"/>
                <a:ext cx="1094922" cy="642466"/>
                <a:chOff x="965754" y="2442864"/>
                <a:chExt cx="1524001" cy="866273"/>
              </a:xfrm>
            </p:grpSpPr>
            <p:pic>
              <p:nvPicPr>
                <p:cNvPr id="207" name="Picture 206"/>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208" name="Picture 207"/>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209" name="Flowchart: Alternate Process 90"/>
              <p:cNvSpPr/>
              <p:nvPr/>
            </p:nvSpPr>
            <p:spPr>
              <a:xfrm>
                <a:off x="8293603" y="4725108"/>
                <a:ext cx="2086004"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Center(s)</a:t>
                </a:r>
              </a:p>
            </p:txBody>
          </p:sp>
          <p:pic>
            <p:nvPicPr>
              <p:cNvPr id="210" name="Picture 10" descr="http://www.outsystems.com/forgeCore/_image.aspx/A28atdGCIn2i_ZW11S_0KWgJm3iqRyfU-Q==/Oracle%20D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67041" y="5059679"/>
                <a:ext cx="436366" cy="54338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0" descr="http://www.outsystems.com/forgeCore/_image.aspx/A28atdGCIn2i_ZW11S_0KWgJm3iqRyfU-Q==/Oracle%20D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43041" y="5059679"/>
                <a:ext cx="436366" cy="543384"/>
              </a:xfrm>
              <a:prstGeom prst="rect">
                <a:avLst/>
              </a:prstGeom>
              <a:noFill/>
              <a:extLst>
                <a:ext uri="{909E8E84-426E-40DD-AFC4-6F175D3DCCD1}">
                  <a14:hiddenFill xmlns:a14="http://schemas.microsoft.com/office/drawing/2010/main">
                    <a:solidFill>
                      <a:srgbClr val="FFFFFF"/>
                    </a:solidFill>
                  </a14:hiddenFill>
                </a:ext>
              </a:extLst>
            </p:spPr>
          </p:pic>
          <p:sp>
            <p:nvSpPr>
              <p:cNvPr id="212" name="Flowchart: Alternate Process 93"/>
              <p:cNvSpPr/>
              <p:nvPr/>
            </p:nvSpPr>
            <p:spPr>
              <a:xfrm>
                <a:off x="10554193" y="4699974"/>
                <a:ext cx="1751248"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213" name="Parallelogram 212"/>
              <p:cNvSpPr/>
              <p:nvPr/>
            </p:nvSpPr>
            <p:spPr>
              <a:xfrm>
                <a:off x="10597101" y="5148425"/>
                <a:ext cx="847639" cy="597054"/>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800" dirty="0">
                    <a:solidFill>
                      <a:srgbClr val="FFFFFF"/>
                    </a:solidFill>
                    <a:latin typeface="Calibri"/>
                  </a:rPr>
                  <a:t>Data Integration Platform Cloud Host</a:t>
                </a:r>
              </a:p>
            </p:txBody>
          </p:sp>
          <p:sp>
            <p:nvSpPr>
              <p:cNvPr id="214" name="TextBox 213"/>
              <p:cNvSpPr txBox="1"/>
              <p:nvPr/>
            </p:nvSpPr>
            <p:spPr>
              <a:xfrm>
                <a:off x="11459676" y="5034612"/>
                <a:ext cx="813455"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215" name="Rounded Rectangle 214"/>
              <p:cNvSpPr/>
              <p:nvPr/>
            </p:nvSpPr>
            <p:spPr>
              <a:xfrm>
                <a:off x="11459676" y="4999722"/>
                <a:ext cx="813455"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nvGrpSpPr>
              <p:cNvPr id="216" name="Group 215"/>
              <p:cNvGrpSpPr/>
              <p:nvPr/>
            </p:nvGrpSpPr>
            <p:grpSpPr>
              <a:xfrm>
                <a:off x="11499834" y="5440679"/>
                <a:ext cx="733138" cy="533877"/>
                <a:chOff x="1910737" y="2724504"/>
                <a:chExt cx="1219016" cy="1372004"/>
              </a:xfrm>
            </p:grpSpPr>
            <p:grpSp>
              <p:nvGrpSpPr>
                <p:cNvPr id="217" name="Group 33"/>
                <p:cNvGrpSpPr/>
                <p:nvPr/>
              </p:nvGrpSpPr>
              <p:grpSpPr>
                <a:xfrm>
                  <a:off x="2132195" y="2724504"/>
                  <a:ext cx="762002" cy="990600"/>
                  <a:chOff x="4821159" y="595233"/>
                  <a:chExt cx="956075" cy="1032510"/>
                </a:xfrm>
              </p:grpSpPr>
              <p:sp>
                <p:nvSpPr>
                  <p:cNvPr id="219"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20"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21"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218" name="TextBox 217"/>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sp>
            <p:nvSpPr>
              <p:cNvPr id="222" name="Parallelogram 221"/>
              <p:cNvSpPr/>
              <p:nvPr/>
            </p:nvSpPr>
            <p:spPr>
              <a:xfrm>
                <a:off x="8571641" y="5360762"/>
                <a:ext cx="533400" cy="384718"/>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700" dirty="0">
                    <a:solidFill>
                      <a:srgbClr val="FFFFFF"/>
                    </a:solidFill>
                    <a:latin typeface="Calibri"/>
                  </a:rPr>
                  <a:t>DIPC Agent</a:t>
                </a:r>
              </a:p>
            </p:txBody>
          </p:sp>
          <p:sp>
            <p:nvSpPr>
              <p:cNvPr id="223" name="Parallelogram 222"/>
              <p:cNvSpPr/>
              <p:nvPr/>
            </p:nvSpPr>
            <p:spPr>
              <a:xfrm>
                <a:off x="9562241" y="5364479"/>
                <a:ext cx="533400" cy="360135"/>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700" dirty="0">
                    <a:solidFill>
                      <a:srgbClr val="FFFFFF"/>
                    </a:solidFill>
                    <a:latin typeface="Calibri"/>
                  </a:rPr>
                  <a:t>DIPC Agent</a:t>
                </a:r>
              </a:p>
            </p:txBody>
          </p:sp>
          <p:cxnSp>
            <p:nvCxnSpPr>
              <p:cNvPr id="225" name="Connector: Curved 113"/>
              <p:cNvCxnSpPr>
                <a:endCxn id="210" idx="0"/>
              </p:cNvCxnSpPr>
              <p:nvPr/>
            </p:nvCxnSpPr>
            <p:spPr>
              <a:xfrm flipV="1">
                <a:off x="8567574" y="5059679"/>
                <a:ext cx="1517650" cy="6350"/>
              </a:xfrm>
              <a:prstGeom prst="curvedConnector4">
                <a:avLst>
                  <a:gd name="adj1" fmla="val 42812"/>
                  <a:gd name="adj2" fmla="val 1561386"/>
                </a:avLst>
              </a:prstGeom>
              <a:ln w="19050">
                <a:solidFill>
                  <a:schemeClr val="bg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7" name="Connector: Curved 113"/>
              <p:cNvCxnSpPr/>
              <p:nvPr/>
            </p:nvCxnSpPr>
            <p:spPr>
              <a:xfrm rot="16200000" flipH="1">
                <a:off x="10429976" y="5258311"/>
                <a:ext cx="142416" cy="831920"/>
              </a:xfrm>
              <a:prstGeom prst="curvedConnector3">
                <a:avLst>
                  <a:gd name="adj1" fmla="val 170401"/>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28" name="Connector: Curved 113"/>
              <p:cNvCxnSpPr/>
              <p:nvPr/>
            </p:nvCxnSpPr>
            <p:spPr>
              <a:xfrm>
                <a:off x="9042444" y="5565412"/>
                <a:ext cx="1874700" cy="180067"/>
              </a:xfrm>
              <a:prstGeom prst="curvedConnector4">
                <a:avLst>
                  <a:gd name="adj1" fmla="val 18402"/>
                  <a:gd name="adj2" fmla="val 191317"/>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10293269" y="5745479"/>
                <a:ext cx="411972"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100" b="1" dirty="0">
                  <a:solidFill>
                    <a:srgbClr val="5F5F5F">
                      <a:lumMod val="75000"/>
                    </a:srgbClr>
                  </a:solidFill>
                  <a:latin typeface="Calibri"/>
                </a:endParaRPr>
              </a:p>
            </p:txBody>
          </p:sp>
          <p:sp>
            <p:nvSpPr>
              <p:cNvPr id="224" name="Right Arrow 223"/>
              <p:cNvSpPr/>
              <p:nvPr/>
            </p:nvSpPr>
            <p:spPr>
              <a:xfrm>
                <a:off x="8571640" y="5593079"/>
                <a:ext cx="1492557" cy="294829"/>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800" dirty="0">
                    <a:solidFill>
                      <a:srgbClr val="FFFFFF"/>
                    </a:solidFill>
                    <a:latin typeface="Calibri"/>
                  </a:rPr>
                  <a:t>Custom DIPC Replication</a:t>
                </a:r>
              </a:p>
            </p:txBody>
          </p:sp>
        </p:grpSp>
      </p:grpSp>
      <p:grpSp>
        <p:nvGrpSpPr>
          <p:cNvPr id="5" name="Group 4"/>
          <p:cNvGrpSpPr/>
          <p:nvPr/>
        </p:nvGrpSpPr>
        <p:grpSpPr>
          <a:xfrm>
            <a:off x="6553201" y="2057401"/>
            <a:ext cx="5369714" cy="2026921"/>
            <a:chOff x="6551613" y="2057400"/>
            <a:chExt cx="5369714" cy="2026921"/>
          </a:xfrm>
        </p:grpSpPr>
        <p:sp>
          <p:nvSpPr>
            <p:cNvPr id="254" name="Rectangle 253"/>
            <p:cNvSpPr/>
            <p:nvPr/>
          </p:nvSpPr>
          <p:spPr>
            <a:xfrm>
              <a:off x="6551613" y="2057400"/>
              <a:ext cx="5369714"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Cloud</a:t>
              </a:r>
              <a:r>
                <a:rPr lang="en-US" sz="1600" b="1" dirty="0">
                  <a:solidFill>
                    <a:srgbClr val="FF0000"/>
                  </a:solidFill>
                  <a:latin typeface="Calibri"/>
                </a:rPr>
                <a:t> </a:t>
              </a:r>
              <a:r>
                <a:rPr lang="mr-IN" sz="1600" b="1" dirty="0">
                  <a:solidFill>
                    <a:srgbClr val="46575E">
                      <a:lumMod val="75000"/>
                    </a:srgbClr>
                  </a:solidFill>
                  <a:latin typeface="Calibri"/>
                  <a:cs typeface="Mangal" panose="02040503050203030202" pitchFamily="18" charset="0"/>
                </a:rPr>
                <a:t>– </a:t>
              </a:r>
              <a:r>
                <a:rPr lang="en-US" sz="1600" b="1" dirty="0">
                  <a:solidFill>
                    <a:srgbClr val="46575E">
                      <a:lumMod val="75000"/>
                    </a:srgbClr>
                  </a:solidFill>
                  <a:latin typeface="Calibri"/>
                </a:rPr>
                <a:t>Custom DIPC Replication</a:t>
              </a:r>
            </a:p>
            <a:p>
              <a:pPr>
                <a:defRPr/>
              </a:pPr>
              <a:endParaRPr lang="en-US" sz="1600" b="1" dirty="0">
                <a:solidFill>
                  <a:srgbClr val="46575E">
                    <a:lumMod val="75000"/>
                  </a:srgbClr>
                </a:solidFill>
                <a:latin typeface="Calibri"/>
              </a:endParaRPr>
            </a:p>
          </p:txBody>
        </p:sp>
        <p:grpSp>
          <p:nvGrpSpPr>
            <p:cNvPr id="255" name="Group 254"/>
            <p:cNvGrpSpPr/>
            <p:nvPr/>
          </p:nvGrpSpPr>
          <p:grpSpPr>
            <a:xfrm>
              <a:off x="6585982" y="2451022"/>
              <a:ext cx="4864848" cy="1350305"/>
              <a:chOff x="7020764" y="2459695"/>
              <a:chExt cx="4864848" cy="1350305"/>
            </a:xfrm>
          </p:grpSpPr>
          <p:sp>
            <p:nvSpPr>
              <p:cNvPr id="230" name="Flowchart: Alternate Process 90"/>
              <p:cNvSpPr/>
              <p:nvPr/>
            </p:nvSpPr>
            <p:spPr>
              <a:xfrm>
                <a:off x="7020764" y="2459695"/>
                <a:ext cx="2657725"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231" name="Group 230"/>
              <p:cNvGrpSpPr/>
              <p:nvPr/>
            </p:nvGrpSpPr>
            <p:grpSpPr>
              <a:xfrm>
                <a:off x="7133081" y="2871144"/>
                <a:ext cx="1094922" cy="642466"/>
                <a:chOff x="965754" y="2442864"/>
                <a:chExt cx="1524001" cy="866273"/>
              </a:xfrm>
            </p:grpSpPr>
            <p:pic>
              <p:nvPicPr>
                <p:cNvPr id="232" name="Picture 231"/>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233" name="Picture 232"/>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234" name="Flowchart: Alternate Process 93"/>
              <p:cNvSpPr/>
              <p:nvPr/>
            </p:nvSpPr>
            <p:spPr>
              <a:xfrm>
                <a:off x="9714045" y="2459695"/>
                <a:ext cx="2171567"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235" name="Parallelogram 234"/>
              <p:cNvSpPr/>
              <p:nvPr/>
            </p:nvSpPr>
            <p:spPr>
              <a:xfrm>
                <a:off x="9793528" y="2740739"/>
                <a:ext cx="1051082" cy="619591"/>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Data Integration Platform Cloud Host</a:t>
                </a:r>
              </a:p>
            </p:txBody>
          </p:sp>
          <p:sp>
            <p:nvSpPr>
              <p:cNvPr id="236" name="TextBox 235"/>
              <p:cNvSpPr txBox="1"/>
              <p:nvPr/>
            </p:nvSpPr>
            <p:spPr>
              <a:xfrm>
                <a:off x="10844609" y="2794333"/>
                <a:ext cx="1008693"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237" name="Rounded Rectangle 236"/>
              <p:cNvSpPr/>
              <p:nvPr/>
            </p:nvSpPr>
            <p:spPr>
              <a:xfrm>
                <a:off x="10844609" y="2759443"/>
                <a:ext cx="1008693"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238" name="Flowchart: Alternate Process 90"/>
              <p:cNvSpPr/>
              <p:nvPr/>
            </p:nvSpPr>
            <p:spPr>
              <a:xfrm>
                <a:off x="8271336" y="2484830"/>
                <a:ext cx="1356702"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a:t>
                </a:r>
              </a:p>
            </p:txBody>
          </p:sp>
          <p:sp>
            <p:nvSpPr>
              <p:cNvPr id="239" name="Parallelogram 238"/>
              <p:cNvSpPr/>
              <p:nvPr/>
            </p:nvSpPr>
            <p:spPr>
              <a:xfrm>
                <a:off x="8392364" y="2891964"/>
                <a:ext cx="1036269" cy="468366"/>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DIPC</a:t>
                </a:r>
                <a:br>
                  <a:rPr lang="en-US" sz="900" dirty="0">
                    <a:solidFill>
                      <a:srgbClr val="FFFFFF"/>
                    </a:solidFill>
                    <a:latin typeface="Calibri"/>
                  </a:rPr>
                </a:br>
                <a:r>
                  <a:rPr lang="en-US" sz="900" dirty="0">
                    <a:solidFill>
                      <a:srgbClr val="FFFFFF"/>
                    </a:solidFill>
                    <a:latin typeface="Calibri"/>
                  </a:rPr>
                  <a:t>Remote</a:t>
                </a:r>
                <a:br>
                  <a:rPr lang="en-US" sz="900" dirty="0">
                    <a:solidFill>
                      <a:srgbClr val="FFFFFF"/>
                    </a:solidFill>
                    <a:latin typeface="Calibri"/>
                  </a:rPr>
                </a:br>
                <a:r>
                  <a:rPr lang="en-US" sz="900" dirty="0">
                    <a:solidFill>
                      <a:srgbClr val="FFFFFF"/>
                    </a:solidFill>
                    <a:latin typeface="Calibri"/>
                  </a:rPr>
                  <a:t> Agent</a:t>
                </a:r>
              </a:p>
            </p:txBody>
          </p:sp>
          <p:sp>
            <p:nvSpPr>
              <p:cNvPr id="240" name="Right Arrow 239"/>
              <p:cNvSpPr/>
              <p:nvPr/>
            </p:nvSpPr>
            <p:spPr>
              <a:xfrm>
                <a:off x="9129213" y="3281273"/>
                <a:ext cx="1778834" cy="259125"/>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800" dirty="0">
                    <a:solidFill>
                      <a:srgbClr val="FFFFFF"/>
                    </a:solidFill>
                    <a:latin typeface="Calibri"/>
                  </a:rPr>
                  <a:t>Custom DIPC Replication</a:t>
                </a:r>
              </a:p>
            </p:txBody>
          </p:sp>
          <p:pic>
            <p:nvPicPr>
              <p:cNvPr id="241" name="Picture 10" descr="http://www.outsystems.com/forgeCore/_image.aspx/A28atdGCIn2i_ZW11S_0KWgJm3iqRyfU-Q==/Oracle%20DB.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773364" y="3345321"/>
                <a:ext cx="355849" cy="367336"/>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p:cNvGrpSpPr/>
              <p:nvPr/>
            </p:nvGrpSpPr>
            <p:grpSpPr>
              <a:xfrm>
                <a:off x="11003998" y="3145495"/>
                <a:ext cx="733138" cy="533877"/>
                <a:chOff x="1910737" y="2724504"/>
                <a:chExt cx="1219016" cy="1372004"/>
              </a:xfrm>
            </p:grpSpPr>
            <p:grpSp>
              <p:nvGrpSpPr>
                <p:cNvPr id="243" name="Group 33"/>
                <p:cNvGrpSpPr/>
                <p:nvPr/>
              </p:nvGrpSpPr>
              <p:grpSpPr>
                <a:xfrm>
                  <a:off x="2132195" y="2724504"/>
                  <a:ext cx="762002" cy="990600"/>
                  <a:chOff x="4821159" y="595233"/>
                  <a:chExt cx="956075" cy="1032510"/>
                </a:xfrm>
              </p:grpSpPr>
              <p:sp>
                <p:nvSpPr>
                  <p:cNvPr id="245"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46"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47"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244" name="TextBox 243"/>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cxnSp>
            <p:nvCxnSpPr>
              <p:cNvPr id="248" name="Connector: Curved 113"/>
              <p:cNvCxnSpPr>
                <a:endCxn id="246" idx="5"/>
              </p:cNvCxnSpPr>
              <p:nvPr/>
            </p:nvCxnSpPr>
            <p:spPr>
              <a:xfrm>
                <a:off x="9129213" y="3528989"/>
                <a:ext cx="2237115" cy="1970"/>
              </a:xfrm>
              <a:prstGeom prst="curvedConnector5">
                <a:avLst>
                  <a:gd name="adj1" fmla="val 44879"/>
                  <a:gd name="adj2" fmla="val 11704061"/>
                  <a:gd name="adj3" fmla="val 100102"/>
                </a:avLst>
              </a:prstGeom>
              <a:ln w="19050">
                <a:solidFill>
                  <a:schemeClr val="bg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9491409" y="3484057"/>
                <a:ext cx="411972"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100" b="1" dirty="0">
                  <a:solidFill>
                    <a:srgbClr val="5F5F5F">
                      <a:lumMod val="75000"/>
                    </a:srgbClr>
                  </a:solidFill>
                  <a:latin typeface="Calibri"/>
                </a:endParaRPr>
              </a:p>
            </p:txBody>
          </p:sp>
          <p:cxnSp>
            <p:nvCxnSpPr>
              <p:cNvPr id="250" name="Connector: Curved 113"/>
              <p:cNvCxnSpPr/>
              <p:nvPr/>
            </p:nvCxnSpPr>
            <p:spPr>
              <a:xfrm>
                <a:off x="9320939" y="3050535"/>
                <a:ext cx="580283" cy="12700"/>
              </a:xfrm>
              <a:prstGeom prst="curvedConnector3">
                <a:avLst>
                  <a:gd name="adj1" fmla="val 50000"/>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grpSp>
      </p:grpSp>
      <p:sp>
        <p:nvSpPr>
          <p:cNvPr id="251" name="Parallelogram 250"/>
          <p:cNvSpPr/>
          <p:nvPr/>
        </p:nvSpPr>
        <p:spPr>
          <a:xfrm>
            <a:off x="683088" y="1313189"/>
            <a:ext cx="5946312" cy="659882"/>
          </a:xfrm>
          <a:prstGeom prst="parallelogram">
            <a:avLst>
              <a:gd name="adj" fmla="val 36579"/>
            </a:avLst>
          </a:prstGeom>
          <a:blipFill dpi="0" rotWithShape="1">
            <a:blip r:embed="rId7"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latin typeface="Calibri"/>
              </a:rPr>
              <a:t>DIPC Integration Tasks</a:t>
            </a:r>
          </a:p>
        </p:txBody>
      </p:sp>
      <p:sp>
        <p:nvSpPr>
          <p:cNvPr id="252" name="Parallelogram 251"/>
          <p:cNvSpPr/>
          <p:nvPr/>
        </p:nvSpPr>
        <p:spPr>
          <a:xfrm>
            <a:off x="6525851" y="1311354"/>
            <a:ext cx="5664562" cy="659882"/>
          </a:xfrm>
          <a:prstGeom prst="parallelogram">
            <a:avLst>
              <a:gd name="adj" fmla="val 36579"/>
            </a:avLst>
          </a:prstGeom>
          <a:blipFill dpi="0" rotWithShape="1">
            <a:blip r:embed="rId7"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latin typeface="Calibri"/>
              </a:rPr>
              <a:t>DIPC Custom Replications</a:t>
            </a:r>
          </a:p>
        </p:txBody>
      </p:sp>
      <p:grpSp>
        <p:nvGrpSpPr>
          <p:cNvPr id="11" name="Group 10"/>
          <p:cNvGrpSpPr/>
          <p:nvPr/>
        </p:nvGrpSpPr>
        <p:grpSpPr>
          <a:xfrm>
            <a:off x="9645956" y="6230842"/>
            <a:ext cx="2208934" cy="331638"/>
            <a:chOff x="9644368" y="6230842"/>
            <a:chExt cx="2208934" cy="331638"/>
          </a:xfrm>
        </p:grpSpPr>
        <p:sp>
          <p:nvSpPr>
            <p:cNvPr id="10" name="Rectangle 9"/>
            <p:cNvSpPr/>
            <p:nvPr/>
          </p:nvSpPr>
          <p:spPr>
            <a:xfrm>
              <a:off x="9644368" y="6230842"/>
              <a:ext cx="2208934" cy="30359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cxnSp>
          <p:nvCxnSpPr>
            <p:cNvPr id="3" name="Straight Connector 2"/>
            <p:cNvCxnSpPr/>
            <p:nvPr/>
          </p:nvCxnSpPr>
          <p:spPr>
            <a:xfrm>
              <a:off x="9665395" y="6327557"/>
              <a:ext cx="318016"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671745" y="6479957"/>
              <a:ext cx="322083"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153216" y="6245033"/>
              <a:ext cx="849305" cy="165047"/>
            </a:xfrm>
            <a:prstGeom prst="rect">
              <a:avLst/>
            </a:prstGeom>
            <a:noFill/>
          </p:spPr>
          <p:txBody>
            <a:bodyPr wrap="none" lIns="0" tIns="0" rIns="0" bIns="0" rtlCol="0">
              <a:noAutofit/>
            </a:bodyPr>
            <a:lstStyle/>
            <a:p>
              <a:pPr>
                <a:lnSpc>
                  <a:spcPct val="90000"/>
                </a:lnSpc>
                <a:defRPr/>
              </a:pPr>
              <a:r>
                <a:rPr lang="en-US" sz="1100" dirty="0">
                  <a:solidFill>
                    <a:srgbClr val="5F5F5F"/>
                  </a:solidFill>
                  <a:latin typeface="Calibri"/>
                </a:rPr>
                <a:t>Data Transfer</a:t>
              </a:r>
            </a:p>
          </p:txBody>
        </p:sp>
        <p:sp>
          <p:nvSpPr>
            <p:cNvPr id="107" name="TextBox 106"/>
            <p:cNvSpPr txBox="1"/>
            <p:nvPr/>
          </p:nvSpPr>
          <p:spPr>
            <a:xfrm>
              <a:off x="10153215" y="6397433"/>
              <a:ext cx="849305" cy="165047"/>
            </a:xfrm>
            <a:prstGeom prst="rect">
              <a:avLst/>
            </a:prstGeom>
            <a:noFill/>
          </p:spPr>
          <p:txBody>
            <a:bodyPr wrap="none" lIns="0" tIns="0" rIns="0" bIns="0" rtlCol="0">
              <a:noAutofit/>
            </a:bodyPr>
            <a:lstStyle/>
            <a:p>
              <a:pPr>
                <a:lnSpc>
                  <a:spcPct val="90000"/>
                </a:lnSpc>
                <a:defRPr/>
              </a:pPr>
              <a:r>
                <a:rPr lang="en-US" sz="1100" dirty="0">
                  <a:solidFill>
                    <a:srgbClr val="5F5F5F"/>
                  </a:solidFill>
                  <a:latin typeface="Calibri"/>
                </a:rPr>
                <a:t>Internal DIPC Communication</a:t>
              </a:r>
            </a:p>
          </p:txBody>
        </p:sp>
      </p:grpSp>
      <p:grpSp>
        <p:nvGrpSpPr>
          <p:cNvPr id="4" name="Group 3"/>
          <p:cNvGrpSpPr/>
          <p:nvPr/>
        </p:nvGrpSpPr>
        <p:grpSpPr>
          <a:xfrm>
            <a:off x="685801" y="4221480"/>
            <a:ext cx="5691608" cy="2026921"/>
            <a:chOff x="684213" y="4221479"/>
            <a:chExt cx="5691608" cy="2026921"/>
          </a:xfrm>
        </p:grpSpPr>
        <p:sp>
          <p:nvSpPr>
            <p:cNvPr id="253" name="Rectangle 252"/>
            <p:cNvSpPr/>
            <p:nvPr/>
          </p:nvSpPr>
          <p:spPr>
            <a:xfrm>
              <a:off x="684213" y="4221479"/>
              <a:ext cx="5691608"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On-Prem</a:t>
              </a:r>
              <a:r>
                <a:rPr lang="en-US" sz="1600" b="1" dirty="0">
                  <a:solidFill>
                    <a:srgbClr val="FF0000"/>
                  </a:solidFill>
                  <a:latin typeface="Calibri"/>
                </a:rPr>
                <a:t> </a:t>
              </a:r>
              <a:r>
                <a:rPr lang="en-US" sz="1600" b="1" dirty="0">
                  <a:solidFill>
                    <a:srgbClr val="46575E">
                      <a:lumMod val="75000"/>
                    </a:srgbClr>
                  </a:solidFill>
                  <a:latin typeface="Calibri"/>
                </a:rPr>
                <a:t>Integration </a:t>
              </a:r>
              <a:r>
                <a:rPr lang="mr-IN" sz="1600" b="1" dirty="0">
                  <a:solidFill>
                    <a:srgbClr val="46575E">
                      <a:lumMod val="75000"/>
                    </a:srgbClr>
                  </a:solidFill>
                  <a:latin typeface="Calibri"/>
                  <a:cs typeface="Mangal" panose="02040503050203030202" pitchFamily="18" charset="0"/>
                </a:rPr>
                <a:t>–</a:t>
              </a:r>
              <a:r>
                <a:rPr lang="en-US" sz="1600" b="1" dirty="0">
                  <a:solidFill>
                    <a:srgbClr val="46575E">
                      <a:lumMod val="75000"/>
                    </a:srgbClr>
                  </a:solidFill>
                  <a:latin typeface="Calibri"/>
                </a:rPr>
                <a:t> Synchronize Data</a:t>
              </a:r>
            </a:p>
            <a:p>
              <a:pPr>
                <a:defRPr/>
              </a:pPr>
              <a:endParaRPr lang="en-US" sz="1600" b="1" dirty="0">
                <a:solidFill>
                  <a:srgbClr val="46575E">
                    <a:lumMod val="75000"/>
                  </a:srgbClr>
                </a:solidFill>
                <a:latin typeface="Calibri"/>
              </a:endParaRPr>
            </a:p>
          </p:txBody>
        </p:sp>
        <p:sp>
          <p:nvSpPr>
            <p:cNvPr id="86" name="Flowchart: Alternate Process 90"/>
            <p:cNvSpPr/>
            <p:nvPr/>
          </p:nvSpPr>
          <p:spPr>
            <a:xfrm>
              <a:off x="836612" y="4665777"/>
              <a:ext cx="3467829"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87" name="Group 86"/>
            <p:cNvGrpSpPr/>
            <p:nvPr/>
          </p:nvGrpSpPr>
          <p:grpSpPr>
            <a:xfrm>
              <a:off x="948929" y="5056366"/>
              <a:ext cx="1094922" cy="642466"/>
              <a:chOff x="965754" y="2442864"/>
              <a:chExt cx="1524001" cy="866273"/>
            </a:xfrm>
          </p:grpSpPr>
          <p:pic>
            <p:nvPicPr>
              <p:cNvPr id="108" name="Picture 107"/>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109" name="Picture 108"/>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104" name="Flowchart: Alternate Process 90"/>
            <p:cNvSpPr/>
            <p:nvPr/>
          </p:nvSpPr>
          <p:spPr>
            <a:xfrm>
              <a:off x="2121403" y="4670052"/>
              <a:ext cx="2086004"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a:t>
              </a:r>
            </a:p>
          </p:txBody>
        </p:sp>
        <p:pic>
          <p:nvPicPr>
            <p:cNvPr id="99" name="Picture 10" descr="http://www.outsystems.com/forgeCore/_image.aspx/A28atdGCIn2i_ZW11S_0KWgJm3iqRyfU-Q==/Oracle%20D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94841" y="5029200"/>
              <a:ext cx="436366" cy="543384"/>
            </a:xfrm>
            <a:prstGeom prst="rect">
              <a:avLst/>
            </a:prstGeom>
            <a:noFill/>
            <a:extLst>
              <a:ext uri="{909E8E84-426E-40DD-AFC4-6F175D3DCCD1}">
                <a14:hiddenFill xmlns:a14="http://schemas.microsoft.com/office/drawing/2010/main">
                  <a:solidFill>
                    <a:srgbClr val="FFFFFF"/>
                  </a:solidFill>
                </a14:hiddenFill>
              </a:ext>
            </a:extLst>
          </p:spPr>
        </p:pic>
        <p:sp>
          <p:nvSpPr>
            <p:cNvPr id="98" name="Parallelogram 97"/>
            <p:cNvSpPr/>
            <p:nvPr/>
          </p:nvSpPr>
          <p:spPr>
            <a:xfrm>
              <a:off x="2628041" y="5117946"/>
              <a:ext cx="1051082" cy="427606"/>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DIPC</a:t>
              </a:r>
              <a:br>
                <a:rPr lang="en-US" sz="900" dirty="0">
                  <a:solidFill>
                    <a:srgbClr val="FFFFFF"/>
                  </a:solidFill>
                  <a:latin typeface="Calibri"/>
                </a:rPr>
              </a:br>
              <a:r>
                <a:rPr lang="en-US" sz="900" dirty="0">
                  <a:solidFill>
                    <a:srgbClr val="FFFFFF"/>
                  </a:solidFill>
                  <a:latin typeface="Calibri"/>
                </a:rPr>
                <a:t>Remote</a:t>
              </a:r>
              <a:br>
                <a:rPr lang="en-US" sz="900" dirty="0">
                  <a:solidFill>
                    <a:srgbClr val="FFFFFF"/>
                  </a:solidFill>
                  <a:latin typeface="Calibri"/>
                </a:rPr>
              </a:br>
              <a:r>
                <a:rPr lang="en-US" sz="900" dirty="0">
                  <a:solidFill>
                    <a:srgbClr val="FFFFFF"/>
                  </a:solidFill>
                  <a:latin typeface="Calibri"/>
                </a:rPr>
                <a:t>Agent</a:t>
              </a:r>
            </a:p>
          </p:txBody>
        </p:sp>
        <p:pic>
          <p:nvPicPr>
            <p:cNvPr id="111" name="Picture 10" descr="http://www.outsystems.com/forgeCore/_image.aspx/A28atdGCIn2i_ZW11S_0KWgJm3iqRyfU-Q==/Oracle%20DB.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70841" y="5029200"/>
              <a:ext cx="436366" cy="543384"/>
            </a:xfrm>
            <a:prstGeom prst="rect">
              <a:avLst/>
            </a:prstGeom>
            <a:noFill/>
            <a:extLst>
              <a:ext uri="{909E8E84-426E-40DD-AFC4-6F175D3DCCD1}">
                <a14:hiddenFill xmlns:a14="http://schemas.microsoft.com/office/drawing/2010/main">
                  <a:solidFill>
                    <a:srgbClr val="FFFFFF"/>
                  </a:solidFill>
                </a14:hiddenFill>
              </a:ext>
            </a:extLst>
          </p:spPr>
        </p:pic>
        <p:sp>
          <p:nvSpPr>
            <p:cNvPr id="135" name="Flowchart: Alternate Process 93"/>
            <p:cNvSpPr/>
            <p:nvPr/>
          </p:nvSpPr>
          <p:spPr>
            <a:xfrm>
              <a:off x="4381993" y="4669495"/>
              <a:ext cx="1751248"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136" name="Parallelogram 135"/>
            <p:cNvSpPr/>
            <p:nvPr/>
          </p:nvSpPr>
          <p:spPr>
            <a:xfrm>
              <a:off x="4424901" y="5117946"/>
              <a:ext cx="847639" cy="597054"/>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800" dirty="0">
                  <a:solidFill>
                    <a:srgbClr val="FFFFFF"/>
                  </a:solidFill>
                  <a:latin typeface="Calibri"/>
                </a:rPr>
                <a:t>Data Integration Platform Cloud Host</a:t>
              </a:r>
            </a:p>
          </p:txBody>
        </p:sp>
        <p:sp>
          <p:nvSpPr>
            <p:cNvPr id="139" name="TextBox 138"/>
            <p:cNvSpPr txBox="1"/>
            <p:nvPr/>
          </p:nvSpPr>
          <p:spPr>
            <a:xfrm>
              <a:off x="5287476" y="5004133"/>
              <a:ext cx="813455"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141" name="Rounded Rectangle 140"/>
            <p:cNvSpPr/>
            <p:nvPr/>
          </p:nvSpPr>
          <p:spPr>
            <a:xfrm>
              <a:off x="5287476" y="4969243"/>
              <a:ext cx="813455"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nvGrpSpPr>
            <p:cNvPr id="151" name="Group 150"/>
            <p:cNvGrpSpPr/>
            <p:nvPr/>
          </p:nvGrpSpPr>
          <p:grpSpPr>
            <a:xfrm>
              <a:off x="5327634" y="5410200"/>
              <a:ext cx="733138" cy="533877"/>
              <a:chOff x="1910737" y="2724504"/>
              <a:chExt cx="1219016" cy="1372004"/>
            </a:xfrm>
          </p:grpSpPr>
          <p:grpSp>
            <p:nvGrpSpPr>
              <p:cNvPr id="152" name="Group 33"/>
              <p:cNvGrpSpPr/>
              <p:nvPr/>
            </p:nvGrpSpPr>
            <p:grpSpPr>
              <a:xfrm>
                <a:off x="2132195" y="2724504"/>
                <a:ext cx="762002" cy="990600"/>
                <a:chOff x="4821159" y="595233"/>
                <a:chExt cx="956075" cy="1032510"/>
              </a:xfrm>
            </p:grpSpPr>
            <p:sp>
              <p:nvSpPr>
                <p:cNvPr id="154"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155"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156"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153" name="TextBox 152"/>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sp>
          <p:nvSpPr>
            <p:cNvPr id="106" name="Right Arrow 105"/>
            <p:cNvSpPr/>
            <p:nvPr/>
          </p:nvSpPr>
          <p:spPr>
            <a:xfrm>
              <a:off x="2528076" y="5476085"/>
              <a:ext cx="1321852" cy="294829"/>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200" dirty="0">
                  <a:solidFill>
                    <a:srgbClr val="FFFFFF"/>
                  </a:solidFill>
                  <a:latin typeface="Calibri"/>
                </a:rPr>
                <a:t>Synchronize Data</a:t>
              </a:r>
            </a:p>
          </p:txBody>
        </p:sp>
        <p:cxnSp>
          <p:nvCxnSpPr>
            <p:cNvPr id="199" name="Connector: Curved 113"/>
            <p:cNvCxnSpPr>
              <a:stCxn id="98" idx="1"/>
              <a:endCxn id="136" idx="5"/>
            </p:cNvCxnSpPr>
            <p:nvPr/>
          </p:nvCxnSpPr>
          <p:spPr>
            <a:xfrm rot="16200000" flipH="1">
              <a:off x="3729028" y="4616823"/>
              <a:ext cx="298527" cy="1300772"/>
            </a:xfrm>
            <a:prstGeom prst="curvedConnector4">
              <a:avLst>
                <a:gd name="adj1" fmla="val -44178"/>
                <a:gd name="adj2" fmla="val 81605"/>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97" name="Connector: Curved 113"/>
            <p:cNvCxnSpPr>
              <a:stCxn id="111" idx="2"/>
              <a:endCxn id="99" idx="2"/>
            </p:cNvCxnSpPr>
            <p:nvPr/>
          </p:nvCxnSpPr>
          <p:spPr>
            <a:xfrm rot="16200000" flipH="1">
              <a:off x="3151024" y="4810584"/>
              <a:ext cx="12700" cy="1524000"/>
            </a:xfrm>
            <a:prstGeom prst="curvedConnector3">
              <a:avLst>
                <a:gd name="adj1" fmla="val 1800000"/>
              </a:avLst>
            </a:prstGeom>
            <a:ln w="19050">
              <a:solidFill>
                <a:schemeClr val="bg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4123604" y="5140101"/>
              <a:ext cx="361674"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000" b="1" dirty="0">
                <a:solidFill>
                  <a:srgbClr val="5F5F5F">
                    <a:lumMod val="75000"/>
                  </a:srgbClr>
                </a:solidFill>
                <a:latin typeface="Calibri"/>
              </a:endParaRPr>
            </a:p>
          </p:txBody>
        </p:sp>
      </p:grpSp>
    </p:spTree>
    <p:extLst>
      <p:ext uri="{BB962C8B-B14F-4D97-AF65-F5344CB8AC3E}">
        <p14:creationId xmlns:p14="http://schemas.microsoft.com/office/powerpoint/2010/main" val="34217358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2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91374" y="2057400"/>
            <a:ext cx="5619626" cy="4274410"/>
          </a:xfrm>
          <a:prstGeom prst="rect">
            <a:avLst/>
          </a:prstGeom>
          <a:noFill/>
        </p:spPr>
        <p:txBody>
          <a:bodyPr wrap="square" lIns="0" tIns="0" rIns="0" bIns="0" rtlCol="0">
            <a:noAutofit/>
          </a:bodyPr>
          <a:lstStyle/>
          <a:p>
            <a:pPr marL="285750" indent="-285750">
              <a:buFont typeface="Arial" charset="0"/>
              <a:buChar char="•"/>
              <a:defRPr/>
            </a:pPr>
            <a:r>
              <a:rPr lang="en-US" sz="1600" dirty="0">
                <a:solidFill>
                  <a:srgbClr val="5F5F5F"/>
                </a:solidFill>
                <a:latin typeface="Calibri"/>
              </a:rPr>
              <a:t>On-prem DIPC Remote Agent (available on Linux only at this time) is required </a:t>
            </a:r>
          </a:p>
          <a:p>
            <a:pPr marL="285750" indent="-285750">
              <a:buFont typeface="Arial" charset="0"/>
              <a:buChar char="•"/>
              <a:defRPr/>
            </a:pPr>
            <a:r>
              <a:rPr lang="en-US" sz="1600" dirty="0">
                <a:solidFill>
                  <a:srgbClr val="5F5F5F"/>
                </a:solidFill>
                <a:latin typeface="Calibri"/>
              </a:rPr>
              <a:t>Customers must download and install DIPC Remote Agents to the appropriate source/target locations</a:t>
            </a:r>
          </a:p>
          <a:p>
            <a:pPr marL="285750" indent="-285750">
              <a:buFont typeface="Arial" charset="0"/>
              <a:buChar char="•"/>
              <a:defRPr/>
            </a:pPr>
            <a:r>
              <a:rPr lang="en-US" sz="1600" dirty="0">
                <a:solidFill>
                  <a:srgbClr val="5F5F5F"/>
                </a:solidFill>
                <a:latin typeface="Calibri"/>
              </a:rPr>
              <a:t>A VPN connection between the DIPC Remote Agent and Oracle Cloud is required (Use SOCKS5 as an alternative)</a:t>
            </a:r>
          </a:p>
          <a:p>
            <a:pPr marL="285750" indent="-285750">
              <a:buFont typeface="Arial" charset="0"/>
              <a:buChar char="•"/>
              <a:defRPr/>
            </a:pPr>
            <a:r>
              <a:rPr lang="en-US" sz="1600" dirty="0">
                <a:solidFill>
                  <a:srgbClr val="5F5F5F"/>
                </a:solidFill>
                <a:latin typeface="Calibri"/>
              </a:rPr>
              <a:t>DIPC Remote Agent support is currently limited to Oracle to Oracle</a:t>
            </a:r>
          </a:p>
          <a:p>
            <a:pPr marL="285750" indent="-285750">
              <a:buFont typeface="Arial" charset="0"/>
              <a:buChar char="•"/>
              <a:defRPr/>
            </a:pPr>
            <a:r>
              <a:rPr lang="en-US" sz="1600" dirty="0">
                <a:solidFill>
                  <a:srgbClr val="5F5F5F"/>
                </a:solidFill>
                <a:latin typeface="Calibri"/>
              </a:rPr>
              <a:t>OGG artifacts (extract, data pump and replicat) must be created directly from within the on-prem DIPC Remote Agents</a:t>
            </a:r>
          </a:p>
          <a:p>
            <a:pPr marL="285750" indent="-285750">
              <a:buFont typeface="Arial" charset="0"/>
              <a:buChar char="•"/>
              <a:defRPr/>
            </a:pPr>
            <a:r>
              <a:rPr lang="en-US" sz="1600" dirty="0">
                <a:solidFill>
                  <a:srgbClr val="5F5F5F"/>
                </a:solidFill>
                <a:latin typeface="Calibri"/>
              </a:rPr>
              <a:t>Connections must be defined within the DIPC Catalog for the replication source and targets</a:t>
            </a:r>
          </a:p>
          <a:p>
            <a:pPr marL="285750" indent="-285750">
              <a:buFont typeface="Arial" charset="0"/>
              <a:buChar char="•"/>
              <a:defRPr/>
            </a:pPr>
            <a:r>
              <a:rPr lang="en-US" sz="1600" b="1" dirty="0">
                <a:solidFill>
                  <a:srgbClr val="5F5F5F"/>
                </a:solidFill>
                <a:latin typeface="Calibri"/>
              </a:rPr>
              <a:t>DIPC instance in Oracle Cloud must be running when processes are being executed (billing requirement)</a:t>
            </a:r>
          </a:p>
          <a:p>
            <a:pPr lvl="1">
              <a:defRPr/>
            </a:pPr>
            <a:endParaRPr lang="en-US" sz="1100" dirty="0">
              <a:solidFill>
                <a:srgbClr val="FF0000"/>
              </a:solidFill>
              <a:latin typeface="Calibri"/>
            </a:endParaRPr>
          </a:p>
          <a:p>
            <a:pPr lvl="1">
              <a:defRPr/>
            </a:pPr>
            <a:endParaRPr lang="en-US" sz="1100" dirty="0">
              <a:solidFill>
                <a:srgbClr val="FF0000"/>
              </a:solidFill>
              <a:latin typeface="Calibri"/>
            </a:endParaRPr>
          </a:p>
          <a:p>
            <a:pPr lvl="1">
              <a:defRPr/>
            </a:pPr>
            <a:r>
              <a:rPr lang="en-US" sz="1200" dirty="0">
                <a:solidFill>
                  <a:srgbClr val="FF0000"/>
                </a:solidFill>
                <a:latin typeface="Calibri"/>
              </a:rPr>
              <a:t>Note that the DIPC Application in Oracle Cloud is not aware of any of these custom artifacts, they are monitored outside of DIPC. Future releases will add support for monitoring these custom processes within DIPC.</a:t>
            </a:r>
          </a:p>
          <a:p>
            <a:pPr>
              <a:lnSpc>
                <a:spcPct val="90000"/>
              </a:lnSpc>
              <a:defRPr/>
            </a:pPr>
            <a:endParaRPr lang="en-US" dirty="0">
              <a:solidFill>
                <a:srgbClr val="5F5F5F"/>
              </a:solidFill>
              <a:latin typeface="Calibri"/>
            </a:endParaRPr>
          </a:p>
        </p:txBody>
      </p:sp>
      <p:sp>
        <p:nvSpPr>
          <p:cNvPr id="72" name="Rectangle 71"/>
          <p:cNvSpPr/>
          <p:nvPr/>
        </p:nvSpPr>
        <p:spPr>
          <a:xfrm>
            <a:off x="6093574" y="2057400"/>
            <a:ext cx="5869827" cy="5000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3" name="Rectangle 72"/>
          <p:cNvSpPr/>
          <p:nvPr/>
        </p:nvSpPr>
        <p:spPr>
          <a:xfrm>
            <a:off x="6066274" y="2579008"/>
            <a:ext cx="5869827" cy="44188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4" name="Rectangle 73"/>
          <p:cNvSpPr/>
          <p:nvPr/>
        </p:nvSpPr>
        <p:spPr>
          <a:xfrm>
            <a:off x="6123523" y="3026189"/>
            <a:ext cx="5869827" cy="50477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5" name="Rectangle 74"/>
          <p:cNvSpPr/>
          <p:nvPr/>
        </p:nvSpPr>
        <p:spPr>
          <a:xfrm>
            <a:off x="6120302" y="3556726"/>
            <a:ext cx="5869827" cy="44302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6" name="Rectangle 75"/>
          <p:cNvSpPr/>
          <p:nvPr/>
        </p:nvSpPr>
        <p:spPr>
          <a:xfrm>
            <a:off x="6120301" y="4025515"/>
            <a:ext cx="5869827" cy="51007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7" name="Rectangle 76"/>
          <p:cNvSpPr/>
          <p:nvPr/>
        </p:nvSpPr>
        <p:spPr>
          <a:xfrm>
            <a:off x="6093573" y="4976329"/>
            <a:ext cx="5869827" cy="1388332"/>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78" name="Rectangle 77"/>
          <p:cNvSpPr/>
          <p:nvPr/>
        </p:nvSpPr>
        <p:spPr>
          <a:xfrm>
            <a:off x="6123523" y="4533651"/>
            <a:ext cx="5869827" cy="46348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sp>
        <p:nvSpPr>
          <p:cNvPr id="256" name="Rectangle 255"/>
          <p:cNvSpPr/>
          <p:nvPr/>
        </p:nvSpPr>
        <p:spPr>
          <a:xfrm>
            <a:off x="691549" y="4221480"/>
            <a:ext cx="5402024"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On-Prem</a:t>
            </a:r>
            <a:r>
              <a:rPr lang="en-US" sz="1600" b="1" dirty="0">
                <a:solidFill>
                  <a:srgbClr val="FF0000"/>
                </a:solidFill>
                <a:latin typeface="Calibri"/>
              </a:rPr>
              <a:t> </a:t>
            </a:r>
            <a:r>
              <a:rPr lang="mr-IN" sz="1600" b="1" dirty="0">
                <a:solidFill>
                  <a:srgbClr val="46575E">
                    <a:lumMod val="75000"/>
                  </a:srgbClr>
                </a:solidFill>
                <a:latin typeface="Calibri"/>
                <a:cs typeface="Mangal" panose="02040503050203030202" pitchFamily="18" charset="0"/>
              </a:rPr>
              <a:t>– </a:t>
            </a:r>
            <a:r>
              <a:rPr lang="en-US" sz="1600" b="1" dirty="0">
                <a:solidFill>
                  <a:srgbClr val="46575E">
                    <a:lumMod val="75000"/>
                  </a:srgbClr>
                </a:solidFill>
                <a:latin typeface="Calibri"/>
              </a:rPr>
              <a:t>Custom DIPC Replication</a:t>
            </a:r>
          </a:p>
          <a:p>
            <a:pPr>
              <a:defRPr/>
            </a:pPr>
            <a:endParaRPr lang="en-US" sz="1600" b="1" dirty="0">
              <a:solidFill>
                <a:srgbClr val="46575E">
                  <a:lumMod val="75000"/>
                </a:srgbClr>
              </a:solidFill>
              <a:latin typeface="Calibri"/>
            </a:endParaRPr>
          </a:p>
        </p:txBody>
      </p:sp>
      <p:sp>
        <p:nvSpPr>
          <p:cNvPr id="254" name="Rectangle 253"/>
          <p:cNvSpPr/>
          <p:nvPr/>
        </p:nvSpPr>
        <p:spPr>
          <a:xfrm>
            <a:off x="691549" y="2057401"/>
            <a:ext cx="5369714" cy="2026921"/>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defRPr/>
            </a:pPr>
            <a:r>
              <a:rPr lang="en-US" sz="1600" b="1" u="sng" dirty="0">
                <a:solidFill>
                  <a:srgbClr val="FF0000"/>
                </a:solidFill>
                <a:latin typeface="Calibri"/>
              </a:rPr>
              <a:t>Oracle On-Prem to Cloud</a:t>
            </a:r>
            <a:r>
              <a:rPr lang="en-US" sz="1600" b="1" dirty="0">
                <a:solidFill>
                  <a:srgbClr val="FF0000"/>
                </a:solidFill>
                <a:latin typeface="Calibri"/>
              </a:rPr>
              <a:t> </a:t>
            </a:r>
            <a:r>
              <a:rPr lang="mr-IN" sz="1600" b="1" dirty="0">
                <a:solidFill>
                  <a:srgbClr val="46575E">
                    <a:lumMod val="75000"/>
                  </a:srgbClr>
                </a:solidFill>
                <a:latin typeface="Calibri"/>
                <a:cs typeface="Mangal" panose="02040503050203030202" pitchFamily="18" charset="0"/>
              </a:rPr>
              <a:t>– </a:t>
            </a:r>
            <a:r>
              <a:rPr lang="en-US" sz="1600" b="1" dirty="0">
                <a:solidFill>
                  <a:srgbClr val="46575E">
                    <a:lumMod val="75000"/>
                  </a:srgbClr>
                </a:solidFill>
                <a:latin typeface="Calibri"/>
              </a:rPr>
              <a:t>Custom DIPC Replication</a:t>
            </a:r>
          </a:p>
          <a:p>
            <a:pPr>
              <a:defRPr/>
            </a:pPr>
            <a:endParaRPr lang="en-US" sz="1600" b="1" dirty="0">
              <a:solidFill>
                <a:srgbClr val="46575E">
                  <a:lumMod val="75000"/>
                </a:srgbClr>
              </a:solidFill>
              <a:latin typeface="Calibri"/>
            </a:endParaRPr>
          </a:p>
        </p:txBody>
      </p:sp>
      <p:sp>
        <p:nvSpPr>
          <p:cNvPr id="51" name="Title 1"/>
          <p:cNvSpPr>
            <a:spLocks noGrp="1"/>
          </p:cNvSpPr>
          <p:nvPr>
            <p:ph type="title"/>
          </p:nvPr>
        </p:nvSpPr>
        <p:spPr>
          <a:xfrm>
            <a:off x="533400" y="481902"/>
            <a:ext cx="7827766" cy="813498"/>
          </a:xfrm>
        </p:spPr>
        <p:txBody>
          <a:bodyPr/>
          <a:lstStyle/>
          <a:p>
            <a:r>
              <a:rPr lang="en-US" b="1" dirty="0">
                <a:solidFill>
                  <a:schemeClr val="accent1"/>
                </a:solidFill>
              </a:rPr>
              <a:t>Remote Agents</a:t>
            </a:r>
            <a:br>
              <a:rPr lang="en-US" b="1" dirty="0">
                <a:solidFill>
                  <a:schemeClr val="accent1"/>
                </a:solidFill>
              </a:rPr>
            </a:br>
            <a:r>
              <a:rPr lang="en-US" sz="2800" dirty="0">
                <a:solidFill>
                  <a:schemeClr val="accent4"/>
                </a:solidFill>
              </a:rPr>
              <a:t>Custom Replication Processes</a:t>
            </a:r>
          </a:p>
        </p:txBody>
      </p:sp>
      <p:grpSp>
        <p:nvGrpSpPr>
          <p:cNvPr id="257" name="Group 256"/>
          <p:cNvGrpSpPr/>
          <p:nvPr/>
        </p:nvGrpSpPr>
        <p:grpSpPr>
          <a:xfrm>
            <a:off x="728920" y="4665778"/>
            <a:ext cx="5296629" cy="1354023"/>
            <a:chOff x="7008812" y="4696256"/>
            <a:chExt cx="5296629" cy="1354023"/>
          </a:xfrm>
        </p:grpSpPr>
        <p:sp>
          <p:nvSpPr>
            <p:cNvPr id="205" name="Flowchart: Alternate Process 90"/>
            <p:cNvSpPr/>
            <p:nvPr/>
          </p:nvSpPr>
          <p:spPr>
            <a:xfrm>
              <a:off x="7008812" y="4696256"/>
              <a:ext cx="3467829"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206" name="Group 205"/>
            <p:cNvGrpSpPr/>
            <p:nvPr/>
          </p:nvGrpSpPr>
          <p:grpSpPr>
            <a:xfrm>
              <a:off x="7121129" y="5086845"/>
              <a:ext cx="1094922" cy="642466"/>
              <a:chOff x="965754" y="2442864"/>
              <a:chExt cx="1524001" cy="866273"/>
            </a:xfrm>
          </p:grpSpPr>
          <p:pic>
            <p:nvPicPr>
              <p:cNvPr id="207" name="Picture 206"/>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208" name="Picture 207"/>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209" name="Flowchart: Alternate Process 90"/>
            <p:cNvSpPr/>
            <p:nvPr/>
          </p:nvSpPr>
          <p:spPr>
            <a:xfrm>
              <a:off x="8293603" y="4725108"/>
              <a:ext cx="2086004"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Center(s)</a:t>
              </a:r>
            </a:p>
          </p:txBody>
        </p:sp>
        <p:pic>
          <p:nvPicPr>
            <p:cNvPr id="210" name="Picture 10" descr="http://www.outsystems.com/forgeCore/_image.aspx/A28atdGCIn2i_ZW11S_0KWgJm3iqRyfU-Q==/Oracle%20DB.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67041" y="5059679"/>
              <a:ext cx="436366" cy="543384"/>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10" descr="http://www.outsystems.com/forgeCore/_image.aspx/A28atdGCIn2i_ZW11S_0KWgJm3iqRyfU-Q==/Oracle%20DB.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43041" y="5059679"/>
              <a:ext cx="436366" cy="543384"/>
            </a:xfrm>
            <a:prstGeom prst="rect">
              <a:avLst/>
            </a:prstGeom>
            <a:noFill/>
            <a:extLst>
              <a:ext uri="{909E8E84-426E-40DD-AFC4-6F175D3DCCD1}">
                <a14:hiddenFill xmlns:a14="http://schemas.microsoft.com/office/drawing/2010/main">
                  <a:solidFill>
                    <a:srgbClr val="FFFFFF"/>
                  </a:solidFill>
                </a14:hiddenFill>
              </a:ext>
            </a:extLst>
          </p:spPr>
        </p:pic>
        <p:sp>
          <p:nvSpPr>
            <p:cNvPr id="212" name="Flowchart: Alternate Process 93"/>
            <p:cNvSpPr/>
            <p:nvPr/>
          </p:nvSpPr>
          <p:spPr>
            <a:xfrm>
              <a:off x="10554193" y="4699974"/>
              <a:ext cx="1751248"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213" name="Parallelogram 212"/>
            <p:cNvSpPr/>
            <p:nvPr/>
          </p:nvSpPr>
          <p:spPr>
            <a:xfrm>
              <a:off x="10597101" y="5148425"/>
              <a:ext cx="847639" cy="597054"/>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800" dirty="0">
                  <a:solidFill>
                    <a:srgbClr val="FFFFFF"/>
                  </a:solidFill>
                  <a:latin typeface="Calibri"/>
                </a:rPr>
                <a:t>Data Integration Platform Cloud Host</a:t>
              </a:r>
            </a:p>
          </p:txBody>
        </p:sp>
        <p:sp>
          <p:nvSpPr>
            <p:cNvPr id="214" name="TextBox 213"/>
            <p:cNvSpPr txBox="1"/>
            <p:nvPr/>
          </p:nvSpPr>
          <p:spPr>
            <a:xfrm>
              <a:off x="11459676" y="5034612"/>
              <a:ext cx="813455"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215" name="Rounded Rectangle 214"/>
            <p:cNvSpPr/>
            <p:nvPr/>
          </p:nvSpPr>
          <p:spPr>
            <a:xfrm>
              <a:off x="11459676" y="4999722"/>
              <a:ext cx="813455"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nvGrpSpPr>
            <p:cNvPr id="216" name="Group 215"/>
            <p:cNvGrpSpPr/>
            <p:nvPr/>
          </p:nvGrpSpPr>
          <p:grpSpPr>
            <a:xfrm>
              <a:off x="11499834" y="5440679"/>
              <a:ext cx="733138" cy="533877"/>
              <a:chOff x="1910737" y="2724504"/>
              <a:chExt cx="1219016" cy="1372004"/>
            </a:xfrm>
          </p:grpSpPr>
          <p:grpSp>
            <p:nvGrpSpPr>
              <p:cNvPr id="217" name="Group 33"/>
              <p:cNvGrpSpPr/>
              <p:nvPr/>
            </p:nvGrpSpPr>
            <p:grpSpPr>
              <a:xfrm>
                <a:off x="2132195" y="2724504"/>
                <a:ext cx="762002" cy="990600"/>
                <a:chOff x="4821159" y="595233"/>
                <a:chExt cx="956075" cy="1032510"/>
              </a:xfrm>
            </p:grpSpPr>
            <p:sp>
              <p:nvSpPr>
                <p:cNvPr id="219"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20"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21"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218" name="TextBox 217"/>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sp>
          <p:nvSpPr>
            <p:cNvPr id="222" name="Parallelogram 221"/>
            <p:cNvSpPr/>
            <p:nvPr/>
          </p:nvSpPr>
          <p:spPr>
            <a:xfrm>
              <a:off x="8571641" y="5360762"/>
              <a:ext cx="533400" cy="384718"/>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700" dirty="0">
                  <a:solidFill>
                    <a:srgbClr val="FFFFFF"/>
                  </a:solidFill>
                  <a:latin typeface="Calibri"/>
                </a:rPr>
                <a:t>DIPC Agent</a:t>
              </a:r>
            </a:p>
          </p:txBody>
        </p:sp>
        <p:sp>
          <p:nvSpPr>
            <p:cNvPr id="223" name="Parallelogram 222"/>
            <p:cNvSpPr/>
            <p:nvPr/>
          </p:nvSpPr>
          <p:spPr>
            <a:xfrm>
              <a:off x="9562241" y="5364479"/>
              <a:ext cx="533400" cy="360135"/>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700" dirty="0">
                  <a:solidFill>
                    <a:srgbClr val="FFFFFF"/>
                  </a:solidFill>
                  <a:latin typeface="Calibri"/>
                </a:rPr>
                <a:t>DIPC Agent</a:t>
              </a:r>
            </a:p>
          </p:txBody>
        </p:sp>
        <p:cxnSp>
          <p:nvCxnSpPr>
            <p:cNvPr id="225" name="Connector: Curved 113"/>
            <p:cNvCxnSpPr>
              <a:endCxn id="210" idx="0"/>
            </p:cNvCxnSpPr>
            <p:nvPr/>
          </p:nvCxnSpPr>
          <p:spPr>
            <a:xfrm flipV="1">
              <a:off x="8567574" y="5059679"/>
              <a:ext cx="1517650" cy="6350"/>
            </a:xfrm>
            <a:prstGeom prst="curvedConnector4">
              <a:avLst>
                <a:gd name="adj1" fmla="val 42812"/>
                <a:gd name="adj2" fmla="val 1418803"/>
              </a:avLst>
            </a:prstGeom>
            <a:ln w="19050">
              <a:solidFill>
                <a:schemeClr val="bg2">
                  <a:lumMod val="9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7" name="Connector: Curved 113"/>
            <p:cNvCxnSpPr/>
            <p:nvPr/>
          </p:nvCxnSpPr>
          <p:spPr>
            <a:xfrm rot="16200000" flipH="1">
              <a:off x="10429976" y="5258311"/>
              <a:ext cx="142416" cy="831920"/>
            </a:xfrm>
            <a:prstGeom prst="curvedConnector3">
              <a:avLst>
                <a:gd name="adj1" fmla="val 170401"/>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28" name="Connector: Curved 113"/>
            <p:cNvCxnSpPr/>
            <p:nvPr/>
          </p:nvCxnSpPr>
          <p:spPr>
            <a:xfrm>
              <a:off x="9042444" y="5565412"/>
              <a:ext cx="1874700" cy="180067"/>
            </a:xfrm>
            <a:prstGeom prst="curvedConnector4">
              <a:avLst>
                <a:gd name="adj1" fmla="val 18402"/>
                <a:gd name="adj2" fmla="val 191317"/>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10293269" y="5745479"/>
              <a:ext cx="411972"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100" b="1" dirty="0">
                <a:solidFill>
                  <a:srgbClr val="5F5F5F">
                    <a:lumMod val="75000"/>
                  </a:srgbClr>
                </a:solidFill>
                <a:latin typeface="Calibri"/>
              </a:endParaRPr>
            </a:p>
          </p:txBody>
        </p:sp>
        <p:sp>
          <p:nvSpPr>
            <p:cNvPr id="224" name="Right Arrow 223"/>
            <p:cNvSpPr/>
            <p:nvPr/>
          </p:nvSpPr>
          <p:spPr>
            <a:xfrm>
              <a:off x="8571640" y="5593079"/>
              <a:ext cx="1492557" cy="294829"/>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800" dirty="0">
                  <a:solidFill>
                    <a:srgbClr val="FFFFFF"/>
                  </a:solidFill>
                  <a:latin typeface="Calibri"/>
                </a:rPr>
                <a:t>Custom DIPC Replication</a:t>
              </a:r>
            </a:p>
          </p:txBody>
        </p:sp>
      </p:grpSp>
      <p:grpSp>
        <p:nvGrpSpPr>
          <p:cNvPr id="255" name="Group 254"/>
          <p:cNvGrpSpPr/>
          <p:nvPr/>
        </p:nvGrpSpPr>
        <p:grpSpPr>
          <a:xfrm>
            <a:off x="728919" y="2459696"/>
            <a:ext cx="4864848" cy="1350305"/>
            <a:chOff x="7020764" y="2459695"/>
            <a:chExt cx="4864848" cy="1350305"/>
          </a:xfrm>
        </p:grpSpPr>
        <p:sp>
          <p:nvSpPr>
            <p:cNvPr id="230" name="Flowchart: Alternate Process 90"/>
            <p:cNvSpPr/>
            <p:nvPr/>
          </p:nvSpPr>
          <p:spPr>
            <a:xfrm>
              <a:off x="7020764" y="2459695"/>
              <a:ext cx="2657725" cy="1350305"/>
            </a:xfrm>
            <a:prstGeom prst="flowChartAlternateProcess">
              <a:avLst/>
            </a:prstGeom>
            <a:solidFill>
              <a:schemeClr val="bg1"/>
            </a:solidFill>
            <a:ln w="19050">
              <a:solidFill>
                <a:schemeClr val="tx1">
                  <a:lumMod val="5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defRPr/>
              </a:pPr>
              <a:r>
                <a:rPr lang="en-US" sz="1400" dirty="0">
                  <a:solidFill>
                    <a:srgbClr val="5F5F5F">
                      <a:lumMod val="50000"/>
                    </a:srgbClr>
                  </a:solidFill>
                  <a:latin typeface="Calibri"/>
                </a:rPr>
                <a:t>Customer Site</a:t>
              </a:r>
            </a:p>
          </p:txBody>
        </p:sp>
        <p:grpSp>
          <p:nvGrpSpPr>
            <p:cNvPr id="231" name="Group 230"/>
            <p:cNvGrpSpPr/>
            <p:nvPr/>
          </p:nvGrpSpPr>
          <p:grpSpPr>
            <a:xfrm>
              <a:off x="7133081" y="2871144"/>
              <a:ext cx="1094922" cy="642466"/>
              <a:chOff x="965754" y="2442864"/>
              <a:chExt cx="1524001" cy="866273"/>
            </a:xfrm>
          </p:grpSpPr>
          <p:pic>
            <p:nvPicPr>
              <p:cNvPr id="232" name="Picture 231"/>
              <p:cNvPicPr>
                <a:picLocks noChangeAspect="1"/>
              </p:cNvPicPr>
              <p:nvPr/>
            </p:nvPicPr>
            <p:blipFill rotWithShape="1">
              <a:blip r:embed="rId3" cstate="print">
                <a:biLevel thresh="75000"/>
                <a:extLst>
                  <a:ext uri="{28A0092B-C50C-407E-A947-70E740481C1C}">
                    <a14:useLocalDpi xmlns:a14="http://schemas.microsoft.com/office/drawing/2010/main"/>
                  </a:ext>
                </a:extLst>
              </a:blip>
              <a:srcRect l="9600" t="13333" r="13600" b="13333"/>
              <a:stretch/>
            </p:blipFill>
            <p:spPr>
              <a:xfrm>
                <a:off x="1575354" y="2470937"/>
                <a:ext cx="914401" cy="838200"/>
              </a:xfrm>
              <a:prstGeom prst="rect">
                <a:avLst/>
              </a:prstGeom>
            </p:spPr>
          </p:pic>
          <p:pic>
            <p:nvPicPr>
              <p:cNvPr id="233" name="Picture 232"/>
              <p:cNvPicPr>
                <a:picLocks noChangeAspect="1"/>
              </p:cNvPicPr>
              <p:nvPr/>
            </p:nvPicPr>
            <p:blipFill rotWithShape="1">
              <a:blip r:embed="rId4" cstate="print">
                <a:biLevel thresh="75000"/>
                <a:extLst>
                  <a:ext uri="{28A0092B-C50C-407E-A947-70E740481C1C}">
                    <a14:useLocalDpi xmlns:a14="http://schemas.microsoft.com/office/drawing/2010/main"/>
                  </a:ext>
                </a:extLst>
              </a:blip>
              <a:srcRect/>
              <a:stretch/>
            </p:blipFill>
            <p:spPr>
              <a:xfrm>
                <a:off x="965754" y="2442864"/>
                <a:ext cx="685800" cy="866273"/>
              </a:xfrm>
              <a:prstGeom prst="rect">
                <a:avLst/>
              </a:prstGeom>
            </p:spPr>
          </p:pic>
        </p:grpSp>
        <p:sp>
          <p:nvSpPr>
            <p:cNvPr id="234" name="Flowchart: Alternate Process 93"/>
            <p:cNvSpPr/>
            <p:nvPr/>
          </p:nvSpPr>
          <p:spPr>
            <a:xfrm>
              <a:off x="9714045" y="2459695"/>
              <a:ext cx="2171567" cy="1350305"/>
            </a:xfrm>
            <a:prstGeom prst="flowChartAlternateProcess">
              <a:avLst/>
            </a:prstGeom>
            <a:solidFill>
              <a:schemeClr val="bg1"/>
            </a:solidFill>
            <a:ln w="190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lgn="ctr">
                <a:lnSpc>
                  <a:spcPct val="90000"/>
                </a:lnSpc>
                <a:defRPr/>
              </a:pPr>
              <a:r>
                <a:rPr lang="en-US" sz="1400" dirty="0">
                  <a:solidFill>
                    <a:srgbClr val="FF0000"/>
                  </a:solidFill>
                  <a:latin typeface="Calibri"/>
                </a:rPr>
                <a:t>Oracle Cloud</a:t>
              </a:r>
            </a:p>
          </p:txBody>
        </p:sp>
        <p:sp>
          <p:nvSpPr>
            <p:cNvPr id="235" name="Parallelogram 234"/>
            <p:cNvSpPr/>
            <p:nvPr/>
          </p:nvSpPr>
          <p:spPr>
            <a:xfrm>
              <a:off x="9793528" y="2740739"/>
              <a:ext cx="1051082" cy="619591"/>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Data Integration Platform Cloud Host</a:t>
              </a:r>
            </a:p>
          </p:txBody>
        </p:sp>
        <p:sp>
          <p:nvSpPr>
            <p:cNvPr id="236" name="TextBox 235"/>
            <p:cNvSpPr txBox="1"/>
            <p:nvPr/>
          </p:nvSpPr>
          <p:spPr>
            <a:xfrm>
              <a:off x="10844609" y="2794333"/>
              <a:ext cx="1008693" cy="297711"/>
            </a:xfrm>
            <a:prstGeom prst="rect">
              <a:avLst/>
            </a:prstGeom>
            <a:noFill/>
          </p:spPr>
          <p:txBody>
            <a:bodyPr wrap="square" lIns="0" tIns="0" rIns="0" bIns="0" rtlCol="0">
              <a:noAutofit/>
            </a:bodyPr>
            <a:lstStyle/>
            <a:p>
              <a:pPr algn="ctr">
                <a:lnSpc>
                  <a:spcPct val="90000"/>
                </a:lnSpc>
                <a:defRPr/>
              </a:pPr>
              <a:r>
                <a:rPr lang="en-US" sz="1050" dirty="0">
                  <a:solidFill>
                    <a:srgbClr val="FF0000"/>
                  </a:solidFill>
                  <a:latin typeface="Calibri"/>
                </a:rPr>
                <a:t>Oracle DB Cloud Service</a:t>
              </a:r>
            </a:p>
          </p:txBody>
        </p:sp>
        <p:sp>
          <p:nvSpPr>
            <p:cNvPr id="237" name="Rounded Rectangle 236"/>
            <p:cNvSpPr/>
            <p:nvPr/>
          </p:nvSpPr>
          <p:spPr>
            <a:xfrm>
              <a:off x="10844609" y="2759443"/>
              <a:ext cx="1008693" cy="974350"/>
            </a:xfrm>
            <a:prstGeom prst="roundRect">
              <a:avLst/>
            </a:prstGeom>
            <a:noFill/>
            <a:ln w="19050">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sp>
          <p:nvSpPr>
            <p:cNvPr id="238" name="Flowchart: Alternate Process 90"/>
            <p:cNvSpPr/>
            <p:nvPr/>
          </p:nvSpPr>
          <p:spPr>
            <a:xfrm>
              <a:off x="8271336" y="2484830"/>
              <a:ext cx="1356702" cy="1248964"/>
            </a:xfrm>
            <a:prstGeom prst="flowChartAlternateProcess">
              <a:avLst/>
            </a:prstGeom>
            <a:solidFill>
              <a:schemeClr val="bg1"/>
            </a:solidFill>
            <a:ln w="19050">
              <a:solidFill>
                <a:schemeClr val="tx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defRPr/>
              </a:pPr>
              <a:r>
                <a:rPr lang="en-US" sz="1050" dirty="0">
                  <a:solidFill>
                    <a:srgbClr val="5F5F5F">
                      <a:lumMod val="50000"/>
                    </a:srgbClr>
                  </a:solidFill>
                  <a:latin typeface="Calibri"/>
                </a:rPr>
                <a:t>On-Prem Data Center</a:t>
              </a:r>
            </a:p>
          </p:txBody>
        </p:sp>
        <p:sp>
          <p:nvSpPr>
            <p:cNvPr id="239" name="Parallelogram 238"/>
            <p:cNvSpPr/>
            <p:nvPr/>
          </p:nvSpPr>
          <p:spPr>
            <a:xfrm>
              <a:off x="8392364" y="2910264"/>
              <a:ext cx="1036269" cy="450066"/>
            </a:xfrm>
            <a:prstGeom prst="parallelogram">
              <a:avLst>
                <a:gd name="adj" fmla="val 34763"/>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defRPr/>
              </a:pPr>
              <a:r>
                <a:rPr lang="en-US" sz="900" dirty="0">
                  <a:solidFill>
                    <a:srgbClr val="FFFFFF"/>
                  </a:solidFill>
                  <a:latin typeface="Calibri"/>
                </a:rPr>
                <a:t>DIPC</a:t>
              </a:r>
              <a:br>
                <a:rPr lang="en-US" sz="900" dirty="0">
                  <a:solidFill>
                    <a:srgbClr val="FFFFFF"/>
                  </a:solidFill>
                  <a:latin typeface="Calibri"/>
                </a:rPr>
              </a:br>
              <a:r>
                <a:rPr lang="en-US" sz="900" dirty="0">
                  <a:solidFill>
                    <a:srgbClr val="FFFFFF"/>
                  </a:solidFill>
                  <a:latin typeface="Calibri"/>
                </a:rPr>
                <a:t>Remote</a:t>
              </a:r>
              <a:br>
                <a:rPr lang="en-US" sz="900" dirty="0">
                  <a:solidFill>
                    <a:srgbClr val="FFFFFF"/>
                  </a:solidFill>
                  <a:latin typeface="Calibri"/>
                </a:rPr>
              </a:br>
              <a:r>
                <a:rPr lang="en-US" sz="900" dirty="0">
                  <a:solidFill>
                    <a:srgbClr val="FFFFFF"/>
                  </a:solidFill>
                  <a:latin typeface="Calibri"/>
                </a:rPr>
                <a:t>Agent</a:t>
              </a:r>
            </a:p>
          </p:txBody>
        </p:sp>
        <p:sp>
          <p:nvSpPr>
            <p:cNvPr id="240" name="Right Arrow 239"/>
            <p:cNvSpPr/>
            <p:nvPr/>
          </p:nvSpPr>
          <p:spPr>
            <a:xfrm>
              <a:off x="9129213" y="3281273"/>
              <a:ext cx="1778834" cy="259125"/>
            </a:xfrm>
            <a:prstGeom prst="rightArrow">
              <a:avLst/>
            </a:prstGeom>
            <a:solidFill>
              <a:schemeClr val="bg2">
                <a:lumMod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800" dirty="0">
                  <a:solidFill>
                    <a:srgbClr val="FFFFFF"/>
                  </a:solidFill>
                  <a:latin typeface="Calibri"/>
                </a:rPr>
                <a:t>Custom DIPC Replication</a:t>
              </a:r>
            </a:p>
          </p:txBody>
        </p:sp>
        <p:pic>
          <p:nvPicPr>
            <p:cNvPr id="241" name="Picture 10" descr="http://www.outsystems.com/forgeCore/_image.aspx/A28atdGCIn2i_ZW11S_0KWgJm3iqRyfU-Q==/Oracle%20DB.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773364" y="3345321"/>
              <a:ext cx="355849" cy="367336"/>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p:cNvGrpSpPr/>
            <p:nvPr/>
          </p:nvGrpSpPr>
          <p:grpSpPr>
            <a:xfrm>
              <a:off x="11003998" y="3145495"/>
              <a:ext cx="733138" cy="533877"/>
              <a:chOff x="1910737" y="2724504"/>
              <a:chExt cx="1219016" cy="1372004"/>
            </a:xfrm>
          </p:grpSpPr>
          <p:grpSp>
            <p:nvGrpSpPr>
              <p:cNvPr id="243" name="Group 33"/>
              <p:cNvGrpSpPr/>
              <p:nvPr/>
            </p:nvGrpSpPr>
            <p:grpSpPr>
              <a:xfrm>
                <a:off x="2132195" y="2724504"/>
                <a:ext cx="762002" cy="990600"/>
                <a:chOff x="4821159" y="595233"/>
                <a:chExt cx="956075" cy="1032510"/>
              </a:xfrm>
            </p:grpSpPr>
            <p:sp>
              <p:nvSpPr>
                <p:cNvPr id="245" name="Freeform 214"/>
                <p:cNvSpPr>
                  <a:spLocks noEditPoints="1"/>
                </p:cNvSpPr>
                <p:nvPr/>
              </p:nvSpPr>
              <p:spPr bwMode="auto">
                <a:xfrm>
                  <a:off x="4821159" y="990045"/>
                  <a:ext cx="956072" cy="334566"/>
                </a:xfrm>
                <a:custGeom>
                  <a:avLst/>
                  <a:gdLst>
                    <a:gd name="T0" fmla="*/ 1434 w 1700"/>
                    <a:gd name="T1" fmla="*/ 111 h 595"/>
                    <a:gd name="T2" fmla="*/ 850 w 1700"/>
                    <a:gd name="T3" fmla="*/ 157 h 595"/>
                    <a:gd name="T4" fmla="*/ 265 w 1700"/>
                    <a:gd name="T5" fmla="*/ 111 h 595"/>
                    <a:gd name="T6" fmla="*/ 0 w 1700"/>
                    <a:gd name="T7" fmla="*/ 0 h 595"/>
                    <a:gd name="T8" fmla="*/ 0 w 1700"/>
                    <a:gd name="T9" fmla="*/ 419 h 595"/>
                    <a:gd name="T10" fmla="*/ 850 w 1700"/>
                    <a:gd name="T11" fmla="*/ 595 h 595"/>
                    <a:gd name="T12" fmla="*/ 1700 w 1700"/>
                    <a:gd name="T13" fmla="*/ 419 h 595"/>
                    <a:gd name="T14" fmla="*/ 1700 w 1700"/>
                    <a:gd name="T15" fmla="*/ 0 h 595"/>
                    <a:gd name="T16" fmla="*/ 1434 w 1700"/>
                    <a:gd name="T17" fmla="*/ 111 h 595"/>
                    <a:gd name="T18" fmla="*/ 1567 w 1700"/>
                    <a:gd name="T19" fmla="*/ 267 h 595"/>
                    <a:gd name="T20" fmla="*/ 1137 w 1700"/>
                    <a:gd name="T21" fmla="*/ 338 h 595"/>
                    <a:gd name="T22" fmla="*/ 1134 w 1700"/>
                    <a:gd name="T23" fmla="*/ 338 h 595"/>
                    <a:gd name="T24" fmla="*/ 1095 w 1700"/>
                    <a:gd name="T25" fmla="*/ 302 h 595"/>
                    <a:gd name="T26" fmla="*/ 1132 w 1700"/>
                    <a:gd name="T27" fmla="*/ 260 h 595"/>
                    <a:gd name="T28" fmla="*/ 1538 w 1700"/>
                    <a:gd name="T29" fmla="*/ 194 h 595"/>
                    <a:gd name="T30" fmla="*/ 1589 w 1700"/>
                    <a:gd name="T31" fmla="*/ 217 h 595"/>
                    <a:gd name="T32" fmla="*/ 1567 w 1700"/>
                    <a:gd name="T33" fmla="*/ 26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5">
                      <a:moveTo>
                        <a:pt x="1434" y="111"/>
                      </a:moveTo>
                      <a:cubicBezTo>
                        <a:pt x="1278" y="141"/>
                        <a:pt x="1070" y="157"/>
                        <a:pt x="850" y="157"/>
                      </a:cubicBezTo>
                      <a:cubicBezTo>
                        <a:pt x="630" y="157"/>
                        <a:pt x="422" y="141"/>
                        <a:pt x="265" y="111"/>
                      </a:cubicBezTo>
                      <a:cubicBezTo>
                        <a:pt x="121" y="83"/>
                        <a:pt x="36" y="47"/>
                        <a:pt x="0" y="0"/>
                      </a:cubicBezTo>
                      <a:cubicBezTo>
                        <a:pt x="0" y="419"/>
                        <a:pt x="0" y="419"/>
                        <a:pt x="0" y="419"/>
                      </a:cubicBezTo>
                      <a:cubicBezTo>
                        <a:pt x="53" y="593"/>
                        <a:pt x="816" y="595"/>
                        <a:pt x="850" y="595"/>
                      </a:cubicBezTo>
                      <a:cubicBezTo>
                        <a:pt x="883" y="595"/>
                        <a:pt x="1646" y="593"/>
                        <a:pt x="1700" y="419"/>
                      </a:cubicBezTo>
                      <a:cubicBezTo>
                        <a:pt x="1700" y="0"/>
                        <a:pt x="1700" y="0"/>
                        <a:pt x="1700" y="0"/>
                      </a:cubicBezTo>
                      <a:cubicBezTo>
                        <a:pt x="1664" y="47"/>
                        <a:pt x="1579" y="83"/>
                        <a:pt x="1434" y="111"/>
                      </a:cubicBezTo>
                      <a:moveTo>
                        <a:pt x="1567" y="267"/>
                      </a:moveTo>
                      <a:cubicBezTo>
                        <a:pt x="1473" y="303"/>
                        <a:pt x="1336" y="326"/>
                        <a:pt x="1137" y="338"/>
                      </a:cubicBezTo>
                      <a:cubicBezTo>
                        <a:pt x="1136" y="338"/>
                        <a:pt x="1135" y="338"/>
                        <a:pt x="1134" y="338"/>
                      </a:cubicBezTo>
                      <a:cubicBezTo>
                        <a:pt x="1114" y="338"/>
                        <a:pt x="1096" y="322"/>
                        <a:pt x="1095" y="302"/>
                      </a:cubicBezTo>
                      <a:cubicBezTo>
                        <a:pt x="1094" y="280"/>
                        <a:pt x="1110" y="261"/>
                        <a:pt x="1132" y="260"/>
                      </a:cubicBezTo>
                      <a:cubicBezTo>
                        <a:pt x="1320" y="249"/>
                        <a:pt x="1453" y="227"/>
                        <a:pt x="1538" y="194"/>
                      </a:cubicBezTo>
                      <a:cubicBezTo>
                        <a:pt x="1558" y="186"/>
                        <a:pt x="1581" y="196"/>
                        <a:pt x="1589" y="217"/>
                      </a:cubicBezTo>
                      <a:cubicBezTo>
                        <a:pt x="1597" y="237"/>
                        <a:pt x="1587" y="259"/>
                        <a:pt x="1567" y="267"/>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46" name="Freeform 215"/>
                <p:cNvSpPr>
                  <a:spLocks noEditPoints="1"/>
                </p:cNvSpPr>
                <p:nvPr/>
              </p:nvSpPr>
              <p:spPr bwMode="auto">
                <a:xfrm>
                  <a:off x="4821159" y="1292463"/>
                  <a:ext cx="956072" cy="335280"/>
                </a:xfrm>
                <a:custGeom>
                  <a:avLst/>
                  <a:gdLst>
                    <a:gd name="T0" fmla="*/ 1434 w 1700"/>
                    <a:gd name="T1" fmla="*/ 111 h 596"/>
                    <a:gd name="T2" fmla="*/ 850 w 1700"/>
                    <a:gd name="T3" fmla="*/ 158 h 596"/>
                    <a:gd name="T4" fmla="*/ 265 w 1700"/>
                    <a:gd name="T5" fmla="*/ 111 h 596"/>
                    <a:gd name="T6" fmla="*/ 0 w 1700"/>
                    <a:gd name="T7" fmla="*/ 0 h 596"/>
                    <a:gd name="T8" fmla="*/ 0 w 1700"/>
                    <a:gd name="T9" fmla="*/ 400 h 596"/>
                    <a:gd name="T10" fmla="*/ 850 w 1700"/>
                    <a:gd name="T11" fmla="*/ 596 h 596"/>
                    <a:gd name="T12" fmla="*/ 1700 w 1700"/>
                    <a:gd name="T13" fmla="*/ 400 h 596"/>
                    <a:gd name="T14" fmla="*/ 1700 w 1700"/>
                    <a:gd name="T15" fmla="*/ 0 h 596"/>
                    <a:gd name="T16" fmla="*/ 1434 w 1700"/>
                    <a:gd name="T17" fmla="*/ 111 h 596"/>
                    <a:gd name="T18" fmla="*/ 1566 w 1700"/>
                    <a:gd name="T19" fmla="*/ 268 h 596"/>
                    <a:gd name="T20" fmla="*/ 1137 w 1700"/>
                    <a:gd name="T21" fmla="*/ 339 h 596"/>
                    <a:gd name="T22" fmla="*/ 1134 w 1700"/>
                    <a:gd name="T23" fmla="*/ 339 h 596"/>
                    <a:gd name="T24" fmla="*/ 1095 w 1700"/>
                    <a:gd name="T25" fmla="*/ 302 h 596"/>
                    <a:gd name="T26" fmla="*/ 1132 w 1700"/>
                    <a:gd name="T27" fmla="*/ 261 h 596"/>
                    <a:gd name="T28" fmla="*/ 1538 w 1700"/>
                    <a:gd name="T29" fmla="*/ 195 h 596"/>
                    <a:gd name="T30" fmla="*/ 1589 w 1700"/>
                    <a:gd name="T31" fmla="*/ 217 h 596"/>
                    <a:gd name="T32" fmla="*/ 1566 w 1700"/>
                    <a:gd name="T33" fmla="*/ 26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0" h="596">
                      <a:moveTo>
                        <a:pt x="1434" y="111"/>
                      </a:moveTo>
                      <a:cubicBezTo>
                        <a:pt x="1278" y="141"/>
                        <a:pt x="1070" y="158"/>
                        <a:pt x="850" y="158"/>
                      </a:cubicBezTo>
                      <a:cubicBezTo>
                        <a:pt x="630" y="158"/>
                        <a:pt x="422" y="141"/>
                        <a:pt x="265" y="111"/>
                      </a:cubicBezTo>
                      <a:cubicBezTo>
                        <a:pt x="121" y="83"/>
                        <a:pt x="36" y="48"/>
                        <a:pt x="0" y="0"/>
                      </a:cubicBezTo>
                      <a:cubicBezTo>
                        <a:pt x="0" y="400"/>
                        <a:pt x="0" y="400"/>
                        <a:pt x="0" y="400"/>
                      </a:cubicBezTo>
                      <a:cubicBezTo>
                        <a:pt x="0" y="594"/>
                        <a:pt x="815" y="596"/>
                        <a:pt x="850" y="596"/>
                      </a:cubicBezTo>
                      <a:cubicBezTo>
                        <a:pt x="884" y="596"/>
                        <a:pt x="1700" y="594"/>
                        <a:pt x="1700" y="400"/>
                      </a:cubicBezTo>
                      <a:cubicBezTo>
                        <a:pt x="1700" y="0"/>
                        <a:pt x="1700" y="0"/>
                        <a:pt x="1700" y="0"/>
                      </a:cubicBezTo>
                      <a:cubicBezTo>
                        <a:pt x="1664" y="48"/>
                        <a:pt x="1579" y="83"/>
                        <a:pt x="1434" y="111"/>
                      </a:cubicBezTo>
                      <a:moveTo>
                        <a:pt x="1566" y="268"/>
                      </a:moveTo>
                      <a:cubicBezTo>
                        <a:pt x="1473" y="304"/>
                        <a:pt x="1336" y="326"/>
                        <a:pt x="1137" y="339"/>
                      </a:cubicBezTo>
                      <a:cubicBezTo>
                        <a:pt x="1136" y="339"/>
                        <a:pt x="1135" y="339"/>
                        <a:pt x="1134" y="339"/>
                      </a:cubicBezTo>
                      <a:cubicBezTo>
                        <a:pt x="1114" y="339"/>
                        <a:pt x="1096" y="323"/>
                        <a:pt x="1095" y="302"/>
                      </a:cubicBezTo>
                      <a:cubicBezTo>
                        <a:pt x="1094" y="280"/>
                        <a:pt x="1110" y="262"/>
                        <a:pt x="1132" y="261"/>
                      </a:cubicBezTo>
                      <a:cubicBezTo>
                        <a:pt x="1320" y="249"/>
                        <a:pt x="1453" y="227"/>
                        <a:pt x="1538" y="195"/>
                      </a:cubicBezTo>
                      <a:cubicBezTo>
                        <a:pt x="1559" y="187"/>
                        <a:pt x="1581" y="197"/>
                        <a:pt x="1589" y="217"/>
                      </a:cubicBezTo>
                      <a:cubicBezTo>
                        <a:pt x="1597" y="237"/>
                        <a:pt x="1587" y="260"/>
                        <a:pt x="1566" y="268"/>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sp>
              <p:nvSpPr>
                <p:cNvPr id="247" name="Freeform 216"/>
                <p:cNvSpPr>
                  <a:spLocks noEditPoints="1"/>
                </p:cNvSpPr>
                <p:nvPr/>
              </p:nvSpPr>
              <p:spPr bwMode="auto">
                <a:xfrm>
                  <a:off x="4821161" y="595233"/>
                  <a:ext cx="956073" cy="426720"/>
                </a:xfrm>
                <a:custGeom>
                  <a:avLst/>
                  <a:gdLst>
                    <a:gd name="T0" fmla="*/ 850 w 1700"/>
                    <a:gd name="T1" fmla="*/ 0 h 759"/>
                    <a:gd name="T2" fmla="*/ 0 w 1700"/>
                    <a:gd name="T3" fmla="*/ 196 h 759"/>
                    <a:gd name="T4" fmla="*/ 0 w 1700"/>
                    <a:gd name="T5" fmla="*/ 563 h 759"/>
                    <a:gd name="T6" fmla="*/ 850 w 1700"/>
                    <a:gd name="T7" fmla="*/ 759 h 759"/>
                    <a:gd name="T8" fmla="*/ 1700 w 1700"/>
                    <a:gd name="T9" fmla="*/ 563 h 759"/>
                    <a:gd name="T10" fmla="*/ 1700 w 1700"/>
                    <a:gd name="T11" fmla="*/ 196 h 759"/>
                    <a:gd name="T12" fmla="*/ 850 w 1700"/>
                    <a:gd name="T13" fmla="*/ 0 h 759"/>
                    <a:gd name="T14" fmla="*/ 1567 w 1700"/>
                    <a:gd name="T15" fmla="*/ 431 h 759"/>
                    <a:gd name="T16" fmla="*/ 1137 w 1700"/>
                    <a:gd name="T17" fmla="*/ 502 h 759"/>
                    <a:gd name="T18" fmla="*/ 1134 w 1700"/>
                    <a:gd name="T19" fmla="*/ 502 h 759"/>
                    <a:gd name="T20" fmla="*/ 1095 w 1700"/>
                    <a:gd name="T21" fmla="*/ 465 h 759"/>
                    <a:gd name="T22" fmla="*/ 1132 w 1700"/>
                    <a:gd name="T23" fmla="*/ 424 h 759"/>
                    <a:gd name="T24" fmla="*/ 1538 w 1700"/>
                    <a:gd name="T25" fmla="*/ 358 h 759"/>
                    <a:gd name="T26" fmla="*/ 1589 w 1700"/>
                    <a:gd name="T27" fmla="*/ 380 h 759"/>
                    <a:gd name="T28" fmla="*/ 1567 w 1700"/>
                    <a:gd name="T29" fmla="*/ 431 h 759"/>
                    <a:gd name="T30" fmla="*/ 1620 w 1700"/>
                    <a:gd name="T31" fmla="*/ 196 h 759"/>
                    <a:gd name="T32" fmla="*/ 850 w 1700"/>
                    <a:gd name="T33" fmla="*/ 313 h 759"/>
                    <a:gd name="T34" fmla="*/ 80 w 1700"/>
                    <a:gd name="T35" fmla="*/ 197 h 759"/>
                    <a:gd name="T36" fmla="*/ 79 w 1700"/>
                    <a:gd name="T37" fmla="*/ 196 h 759"/>
                    <a:gd name="T38" fmla="*/ 850 w 1700"/>
                    <a:gd name="T39" fmla="*/ 78 h 759"/>
                    <a:gd name="T40" fmla="*/ 1621 w 1700"/>
                    <a:gd name="T41" fmla="*/ 196 h 759"/>
                    <a:gd name="T42" fmla="*/ 1620 w 1700"/>
                    <a:gd name="T43" fmla="*/ 19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00" h="759">
                      <a:moveTo>
                        <a:pt x="850" y="0"/>
                      </a:moveTo>
                      <a:cubicBezTo>
                        <a:pt x="815" y="0"/>
                        <a:pt x="0" y="2"/>
                        <a:pt x="0" y="196"/>
                      </a:cubicBezTo>
                      <a:cubicBezTo>
                        <a:pt x="0" y="563"/>
                        <a:pt x="0" y="563"/>
                        <a:pt x="0" y="563"/>
                      </a:cubicBezTo>
                      <a:cubicBezTo>
                        <a:pt x="0" y="757"/>
                        <a:pt x="815" y="759"/>
                        <a:pt x="850" y="759"/>
                      </a:cubicBezTo>
                      <a:cubicBezTo>
                        <a:pt x="885" y="759"/>
                        <a:pt x="1700" y="757"/>
                        <a:pt x="1700" y="563"/>
                      </a:cubicBezTo>
                      <a:cubicBezTo>
                        <a:pt x="1700" y="196"/>
                        <a:pt x="1700" y="196"/>
                        <a:pt x="1700" y="196"/>
                      </a:cubicBezTo>
                      <a:cubicBezTo>
                        <a:pt x="1700" y="2"/>
                        <a:pt x="885" y="0"/>
                        <a:pt x="850" y="0"/>
                      </a:cubicBezTo>
                      <a:moveTo>
                        <a:pt x="1567" y="431"/>
                      </a:moveTo>
                      <a:cubicBezTo>
                        <a:pt x="1473" y="467"/>
                        <a:pt x="1336" y="490"/>
                        <a:pt x="1137" y="502"/>
                      </a:cubicBezTo>
                      <a:cubicBezTo>
                        <a:pt x="1136" y="502"/>
                        <a:pt x="1135" y="502"/>
                        <a:pt x="1134" y="502"/>
                      </a:cubicBezTo>
                      <a:cubicBezTo>
                        <a:pt x="1114" y="502"/>
                        <a:pt x="1096" y="486"/>
                        <a:pt x="1095" y="465"/>
                      </a:cubicBezTo>
                      <a:cubicBezTo>
                        <a:pt x="1094" y="444"/>
                        <a:pt x="1110" y="425"/>
                        <a:pt x="1132" y="424"/>
                      </a:cubicBezTo>
                      <a:cubicBezTo>
                        <a:pt x="1320" y="412"/>
                        <a:pt x="1453" y="391"/>
                        <a:pt x="1538" y="358"/>
                      </a:cubicBezTo>
                      <a:cubicBezTo>
                        <a:pt x="1558" y="350"/>
                        <a:pt x="1581" y="360"/>
                        <a:pt x="1589" y="380"/>
                      </a:cubicBezTo>
                      <a:cubicBezTo>
                        <a:pt x="1597" y="400"/>
                        <a:pt x="1587" y="423"/>
                        <a:pt x="1567" y="431"/>
                      </a:cubicBezTo>
                      <a:moveTo>
                        <a:pt x="1620" y="196"/>
                      </a:moveTo>
                      <a:cubicBezTo>
                        <a:pt x="1591" y="240"/>
                        <a:pt x="1318" y="313"/>
                        <a:pt x="850" y="313"/>
                      </a:cubicBezTo>
                      <a:cubicBezTo>
                        <a:pt x="382" y="313"/>
                        <a:pt x="109" y="240"/>
                        <a:pt x="80" y="197"/>
                      </a:cubicBezTo>
                      <a:cubicBezTo>
                        <a:pt x="79" y="196"/>
                        <a:pt x="79" y="196"/>
                        <a:pt x="79" y="196"/>
                      </a:cubicBezTo>
                      <a:cubicBezTo>
                        <a:pt x="107" y="152"/>
                        <a:pt x="380" y="78"/>
                        <a:pt x="850" y="78"/>
                      </a:cubicBezTo>
                      <a:cubicBezTo>
                        <a:pt x="1320" y="78"/>
                        <a:pt x="1593" y="152"/>
                        <a:pt x="1621" y="196"/>
                      </a:cubicBezTo>
                      <a:cubicBezTo>
                        <a:pt x="1620" y="196"/>
                        <a:pt x="1620" y="196"/>
                        <a:pt x="1620" y="196"/>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685800">
                    <a:defRPr/>
                  </a:pPr>
                  <a:endParaRPr lang="en-US" sz="500" b="1" dirty="0">
                    <a:solidFill>
                      <a:srgbClr val="5F5F5F"/>
                    </a:solidFill>
                    <a:latin typeface="Calibri"/>
                  </a:endParaRPr>
                </a:p>
              </p:txBody>
            </p:sp>
          </p:grpSp>
          <p:sp>
            <p:nvSpPr>
              <p:cNvPr id="244" name="TextBox 243"/>
              <p:cNvSpPr txBox="1"/>
              <p:nvPr/>
            </p:nvSpPr>
            <p:spPr>
              <a:xfrm>
                <a:off x="1910737" y="3825318"/>
                <a:ext cx="1219016" cy="271190"/>
              </a:xfrm>
              <a:prstGeom prst="rect">
                <a:avLst/>
              </a:prstGeom>
              <a:noFill/>
            </p:spPr>
            <p:txBody>
              <a:bodyPr wrap="none" lIns="0" tIns="0" rIns="0" bIns="0" rtlCol="0">
                <a:noAutofit/>
              </a:bodyPr>
              <a:lstStyle/>
              <a:p>
                <a:pPr>
                  <a:lnSpc>
                    <a:spcPct val="90000"/>
                  </a:lnSpc>
                  <a:defRPr/>
                </a:pPr>
                <a:endParaRPr lang="en-US" sz="1600" b="1" dirty="0">
                  <a:solidFill>
                    <a:srgbClr val="5F5F5F"/>
                  </a:solidFill>
                  <a:latin typeface="Calibri"/>
                </a:endParaRPr>
              </a:p>
            </p:txBody>
          </p:sp>
        </p:grpSp>
        <p:cxnSp>
          <p:nvCxnSpPr>
            <p:cNvPr id="248" name="Connector: Curved 113"/>
            <p:cNvCxnSpPr/>
            <p:nvPr/>
          </p:nvCxnSpPr>
          <p:spPr>
            <a:xfrm>
              <a:off x="9129213" y="3528989"/>
              <a:ext cx="2237115" cy="1970"/>
            </a:xfrm>
            <a:prstGeom prst="curvedConnector5">
              <a:avLst>
                <a:gd name="adj1" fmla="val 44879"/>
                <a:gd name="adj2" fmla="val 7632437"/>
                <a:gd name="adj3" fmla="val 97886"/>
              </a:avLst>
            </a:prstGeom>
            <a:ln w="19050">
              <a:solidFill>
                <a:schemeClr val="bg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9491409" y="3484057"/>
              <a:ext cx="411972" cy="193899"/>
            </a:xfrm>
            <a:prstGeom prst="rect">
              <a:avLst/>
            </a:prstGeom>
            <a:solidFill>
              <a:schemeClr val="bg1"/>
            </a:solidFill>
          </p:spPr>
          <p:txBody>
            <a:bodyPr wrap="square" lIns="0" tIns="0" rIns="0" bIns="0" rtlCol="0">
              <a:spAutoFit/>
            </a:bodyPr>
            <a:lstStyle/>
            <a:p>
              <a:pPr algn="ctr">
                <a:lnSpc>
                  <a:spcPct val="90000"/>
                </a:lnSpc>
                <a:defRPr/>
              </a:pPr>
              <a:r>
                <a:rPr lang="en-US" sz="1400" b="1" dirty="0">
                  <a:solidFill>
                    <a:srgbClr val="5F5F5F">
                      <a:lumMod val="75000"/>
                    </a:srgbClr>
                  </a:solidFill>
                  <a:latin typeface="Calibri"/>
                </a:rPr>
                <a:t>VPN</a:t>
              </a:r>
              <a:endParaRPr lang="en-US" sz="1100" b="1" dirty="0">
                <a:solidFill>
                  <a:srgbClr val="5F5F5F">
                    <a:lumMod val="75000"/>
                  </a:srgbClr>
                </a:solidFill>
                <a:latin typeface="Calibri"/>
              </a:endParaRPr>
            </a:p>
          </p:txBody>
        </p:sp>
        <p:cxnSp>
          <p:nvCxnSpPr>
            <p:cNvPr id="250" name="Connector: Curved 113"/>
            <p:cNvCxnSpPr/>
            <p:nvPr/>
          </p:nvCxnSpPr>
          <p:spPr>
            <a:xfrm>
              <a:off x="9320939" y="3050535"/>
              <a:ext cx="580283" cy="12700"/>
            </a:xfrm>
            <a:prstGeom prst="curvedConnector3">
              <a:avLst>
                <a:gd name="adj1" fmla="val 50000"/>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grpSp>
      <p:sp>
        <p:nvSpPr>
          <p:cNvPr id="252" name="Parallelogram 251"/>
          <p:cNvSpPr/>
          <p:nvPr/>
        </p:nvSpPr>
        <p:spPr>
          <a:xfrm>
            <a:off x="685800" y="1311354"/>
            <a:ext cx="11049000" cy="659882"/>
          </a:xfrm>
          <a:prstGeom prst="parallelogram">
            <a:avLst>
              <a:gd name="adj" fmla="val 36579"/>
            </a:avLst>
          </a:prstGeom>
          <a:blipFill dpi="0" rotWithShape="1">
            <a:blip r:embed="rId7"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dirty="0">
                <a:solidFill>
                  <a:srgbClr val="FFFFFF"/>
                </a:solidFill>
                <a:latin typeface="Calibri"/>
              </a:rPr>
              <a:t>DIPC Custom Replications</a:t>
            </a:r>
          </a:p>
        </p:txBody>
      </p:sp>
      <p:grpSp>
        <p:nvGrpSpPr>
          <p:cNvPr id="63" name="Group 62"/>
          <p:cNvGrpSpPr/>
          <p:nvPr/>
        </p:nvGrpSpPr>
        <p:grpSpPr>
          <a:xfrm>
            <a:off x="3816614" y="6152572"/>
            <a:ext cx="2208934" cy="331638"/>
            <a:chOff x="9644368" y="6230842"/>
            <a:chExt cx="2208934" cy="331638"/>
          </a:xfrm>
        </p:grpSpPr>
        <p:sp>
          <p:nvSpPr>
            <p:cNvPr id="64" name="Rectangle 63"/>
            <p:cNvSpPr/>
            <p:nvPr/>
          </p:nvSpPr>
          <p:spPr>
            <a:xfrm>
              <a:off x="9644368" y="6230842"/>
              <a:ext cx="2208934" cy="303598"/>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endParaRPr lang="fr-FR" dirty="0">
                <a:solidFill>
                  <a:srgbClr val="FFFFFF"/>
                </a:solidFill>
                <a:latin typeface="Calibri"/>
              </a:endParaRPr>
            </a:p>
          </p:txBody>
        </p:sp>
        <p:cxnSp>
          <p:nvCxnSpPr>
            <p:cNvPr id="65" name="Straight Connector 64"/>
            <p:cNvCxnSpPr/>
            <p:nvPr/>
          </p:nvCxnSpPr>
          <p:spPr>
            <a:xfrm>
              <a:off x="9665395" y="6327557"/>
              <a:ext cx="318016"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671745" y="6479957"/>
              <a:ext cx="322083" cy="0"/>
            </a:xfrm>
            <a:prstGeom prst="line">
              <a:avLst/>
            </a:prstGeom>
            <a:ln w="1905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153216" y="6245033"/>
              <a:ext cx="849305" cy="165047"/>
            </a:xfrm>
            <a:prstGeom prst="rect">
              <a:avLst/>
            </a:prstGeom>
            <a:noFill/>
          </p:spPr>
          <p:txBody>
            <a:bodyPr wrap="none" lIns="0" tIns="0" rIns="0" bIns="0" rtlCol="0">
              <a:noAutofit/>
            </a:bodyPr>
            <a:lstStyle/>
            <a:p>
              <a:pPr>
                <a:lnSpc>
                  <a:spcPct val="90000"/>
                </a:lnSpc>
                <a:defRPr/>
              </a:pPr>
              <a:r>
                <a:rPr lang="en-US" sz="1100" dirty="0">
                  <a:solidFill>
                    <a:srgbClr val="5F5F5F"/>
                  </a:solidFill>
                  <a:latin typeface="Calibri"/>
                </a:rPr>
                <a:t>Data Transfer</a:t>
              </a:r>
            </a:p>
          </p:txBody>
        </p:sp>
        <p:sp>
          <p:nvSpPr>
            <p:cNvPr id="68" name="TextBox 67"/>
            <p:cNvSpPr txBox="1"/>
            <p:nvPr/>
          </p:nvSpPr>
          <p:spPr>
            <a:xfrm>
              <a:off x="10153215" y="6397433"/>
              <a:ext cx="849305" cy="165047"/>
            </a:xfrm>
            <a:prstGeom prst="rect">
              <a:avLst/>
            </a:prstGeom>
            <a:noFill/>
          </p:spPr>
          <p:txBody>
            <a:bodyPr wrap="none" lIns="0" tIns="0" rIns="0" bIns="0" rtlCol="0">
              <a:noAutofit/>
            </a:bodyPr>
            <a:lstStyle/>
            <a:p>
              <a:pPr>
                <a:lnSpc>
                  <a:spcPct val="90000"/>
                </a:lnSpc>
                <a:defRPr/>
              </a:pPr>
              <a:r>
                <a:rPr lang="en-US" sz="1100" dirty="0">
                  <a:solidFill>
                    <a:srgbClr val="5F5F5F"/>
                  </a:solidFill>
                  <a:latin typeface="Calibri"/>
                </a:rPr>
                <a:t>Internal DIPC Communication</a:t>
              </a:r>
            </a:p>
          </p:txBody>
        </p:sp>
      </p:grpSp>
    </p:spTree>
    <p:extLst>
      <p:ext uri="{BB962C8B-B14F-4D97-AF65-F5344CB8AC3E}">
        <p14:creationId xmlns:p14="http://schemas.microsoft.com/office/powerpoint/2010/main" val="1121316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ormAutofit/>
          </a:bodyPr>
          <a:lstStyle/>
          <a:p>
            <a:r>
              <a:rPr lang="en-US" b="1" dirty="0">
                <a:solidFill>
                  <a:schemeClr val="accent1"/>
                </a:solidFill>
              </a:rPr>
              <a:t>Step 1: Download  and Install DIPC Agent</a:t>
            </a:r>
          </a:p>
        </p:txBody>
      </p:sp>
      <p:pic>
        <p:nvPicPr>
          <p:cNvPr id="3" name="Picture 2"/>
          <p:cNvPicPr>
            <a:picLocks noChangeAspect="1"/>
          </p:cNvPicPr>
          <p:nvPr/>
        </p:nvPicPr>
        <p:blipFill rotWithShape="1">
          <a:blip r:embed="rId2"/>
          <a:srcRect b="14723"/>
          <a:stretch/>
        </p:blipFill>
        <p:spPr>
          <a:xfrm>
            <a:off x="533401" y="1260831"/>
            <a:ext cx="5780169" cy="2168170"/>
          </a:xfrm>
          <a:prstGeom prst="rect">
            <a:avLst/>
          </a:prstGeom>
        </p:spPr>
      </p:pic>
      <p:pic>
        <p:nvPicPr>
          <p:cNvPr id="4" name="Picture 3"/>
          <p:cNvPicPr>
            <a:picLocks noChangeAspect="1"/>
          </p:cNvPicPr>
          <p:nvPr/>
        </p:nvPicPr>
        <p:blipFill>
          <a:blip r:embed="rId3"/>
          <a:stretch>
            <a:fillRect/>
          </a:stretch>
        </p:blipFill>
        <p:spPr>
          <a:xfrm>
            <a:off x="5578539" y="4223593"/>
            <a:ext cx="5770647" cy="1894981"/>
          </a:xfrm>
          <a:prstGeom prst="rect">
            <a:avLst/>
          </a:prstGeom>
        </p:spPr>
      </p:pic>
    </p:spTree>
    <p:extLst>
      <p:ext uri="{BB962C8B-B14F-4D97-AF65-F5344CB8AC3E}">
        <p14:creationId xmlns:p14="http://schemas.microsoft.com/office/powerpoint/2010/main" val="146538408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ormAutofit/>
          </a:bodyPr>
          <a:lstStyle/>
          <a:p>
            <a:r>
              <a:rPr lang="en-US" b="1" dirty="0">
                <a:solidFill>
                  <a:schemeClr val="accent1"/>
                </a:solidFill>
              </a:rPr>
              <a:t>Step 2: Configure On-Premises Agent</a:t>
            </a:r>
          </a:p>
        </p:txBody>
      </p:sp>
      <p:sp>
        <p:nvSpPr>
          <p:cNvPr id="4" name="TextBox 3"/>
          <p:cNvSpPr txBox="1"/>
          <p:nvPr/>
        </p:nvSpPr>
        <p:spPr>
          <a:xfrm>
            <a:off x="355177" y="1018546"/>
            <a:ext cx="11702998" cy="5569089"/>
          </a:xfrm>
          <a:prstGeom prst="rect">
            <a:avLst/>
          </a:prstGeom>
          <a:solidFill>
            <a:schemeClr val="bg2"/>
          </a:solidFill>
        </p:spPr>
        <p:txBody>
          <a:bodyPr wrap="square" rtlCol="0">
            <a:spAutoFit/>
          </a:bodyPr>
          <a:lstStyle/>
          <a:p>
            <a:pPr defTabSz="914126"/>
            <a:r>
              <a:rPr lang="en-US" sz="1799" dirty="0">
                <a:solidFill>
                  <a:prstClr val="black"/>
                </a:solidFill>
                <a:latin typeface="Calibri" panose="020F0502020204030204"/>
              </a:rPr>
              <a:t>Command&gt; cd [</a:t>
            </a:r>
            <a:r>
              <a:rPr lang="en-US" sz="1799" i="1" dirty="0">
                <a:solidFill>
                  <a:prstClr val="black"/>
                </a:solidFill>
                <a:latin typeface="Calibri" panose="020F0502020204030204"/>
              </a:rPr>
              <a:t>Agent_unzip_dir]/dicloud</a:t>
            </a:r>
            <a:br>
              <a:rPr lang="en-US" sz="1799" dirty="0">
                <a:solidFill>
                  <a:prstClr val="black"/>
                </a:solidFill>
                <a:latin typeface="Calibri" panose="020F0502020204030204"/>
              </a:rPr>
            </a:br>
            <a:r>
              <a:rPr lang="en-US" sz="1799" dirty="0">
                <a:solidFill>
                  <a:prstClr val="black"/>
                </a:solidFill>
                <a:latin typeface="Calibri" panose="020F0502020204030204"/>
              </a:rPr>
              <a:t>	       dicloudConfigureAgent.bat (on Windows ) or  dicloudConfigureAgent.sh (on Unix)</a:t>
            </a:r>
          </a:p>
          <a:p>
            <a:pPr defTabSz="914126"/>
            <a:endParaRPr lang="en-US" sz="800" dirty="0">
              <a:solidFill>
                <a:prstClr val="black"/>
              </a:solidFill>
              <a:latin typeface="Calibri" panose="020F0502020204030204"/>
            </a:endParaRPr>
          </a:p>
          <a:p>
            <a:pPr marL="342797" indent="-342797" defTabSz="914126">
              <a:buFontTx/>
              <a:buAutoNum type="alphaLcParenR"/>
            </a:pPr>
            <a:r>
              <a:rPr lang="en-US" sz="1799" b="1" dirty="0">
                <a:solidFill>
                  <a:srgbClr val="404040"/>
                </a:solidFill>
                <a:latin typeface="Arial" panose="020B0604020202020204" pitchFamily="34" charset="0"/>
              </a:rPr>
              <a:t>Basic AuthType</a:t>
            </a:r>
            <a:r>
              <a:rPr lang="en-US" sz="1799" dirty="0">
                <a:solidFill>
                  <a:srgbClr val="404040"/>
                </a:solidFill>
                <a:latin typeface="Arial" panose="020B0604020202020204" pitchFamily="34" charset="0"/>
              </a:rPr>
              <a:t>: For Local testing/Ravello/</a:t>
            </a:r>
            <a:br>
              <a:rPr lang="en-US" sz="1799" dirty="0">
                <a:solidFill>
                  <a:srgbClr val="404040"/>
                </a:solidFill>
                <a:latin typeface="Arial" panose="020B0604020202020204" pitchFamily="34" charset="0"/>
              </a:rPr>
            </a:br>
            <a:r>
              <a:rPr lang="en-US" sz="1799" dirty="0">
                <a:solidFill>
                  <a:srgbClr val="404040"/>
                </a:solidFill>
                <a:latin typeface="Arial" panose="020B0604020202020204" pitchFamily="34" charset="0"/>
              </a:rPr>
              <a:t>(Note: Cannot be used in IDCS based Oracle Cloud ) </a:t>
            </a:r>
            <a:br>
              <a:rPr lang="en-US" sz="1799" dirty="0">
                <a:solidFill>
                  <a:prstClr val="black"/>
                </a:solidFill>
                <a:latin typeface="Calibri" panose="020F0502020204030204"/>
              </a:rPr>
            </a:br>
            <a:r>
              <a:rPr lang="en-US" sz="1799" dirty="0">
                <a:solidFill>
                  <a:srgbClr val="252525"/>
                </a:solidFill>
                <a:latin typeface="Courier New" panose="02070309020205020404" pitchFamily="49" charset="0"/>
                <a:cs typeface="Courier New" panose="02070309020205020404" pitchFamily="49" charset="0"/>
              </a:rPr>
              <a:t>Command&gt; ./dicloudConfigureAgent.sh [agent_name] -dipchost=[dipc.example.host.com] -dipcport=[port_no] -user=[diuser] -password=[dipassword] -authType=BASIC</a:t>
            </a:r>
            <a:br>
              <a:rPr lang="en-US" sz="1799" dirty="0">
                <a:solidFill>
                  <a:srgbClr val="000000"/>
                </a:solidFill>
                <a:latin typeface="Consolas" panose="020B0609020204030204" pitchFamily="49" charset="0"/>
              </a:rPr>
            </a:br>
            <a:r>
              <a:rPr lang="en-US" sz="1400" dirty="0">
                <a:solidFill>
                  <a:srgbClr val="404040"/>
                </a:solidFill>
                <a:latin typeface="Calibri" panose="020F0502020204030204"/>
                <a:cs typeface="Arial" panose="020B0604020202020204" pitchFamily="34" charset="0"/>
              </a:rPr>
              <a:t>eg: dicloudConfigureAgent.bat dipcagent001  -recreate -dipchost=135.169.165.107 -dipcport=9073 -user=weblogic -password=password123 -authType=BASIC</a:t>
            </a:r>
          </a:p>
          <a:p>
            <a:pPr marL="342797" indent="-342797" defTabSz="914126">
              <a:buFontTx/>
              <a:buAutoNum type="alphaLcParenR"/>
            </a:pPr>
            <a:endParaRPr lang="en-US" sz="800" dirty="0">
              <a:solidFill>
                <a:srgbClr val="404040"/>
              </a:solidFill>
              <a:latin typeface="Arial" panose="020B0604020202020204" pitchFamily="34" charset="0"/>
            </a:endParaRPr>
          </a:p>
          <a:p>
            <a:pPr marL="342797" indent="-342797" defTabSz="914126">
              <a:buFontTx/>
              <a:buAutoNum type="alphaLcParenR"/>
            </a:pPr>
            <a:r>
              <a:rPr lang="en-US" altLang="en-US" sz="1799" b="1" dirty="0">
                <a:solidFill>
                  <a:srgbClr val="404040"/>
                </a:solidFill>
                <a:latin typeface="Calibri" panose="020F0502020204030204"/>
                <a:cs typeface="Arial" panose="020B0604020202020204" pitchFamily="34" charset="0"/>
              </a:rPr>
              <a:t>OAuth Type:</a:t>
            </a:r>
            <a:r>
              <a:rPr lang="en-US" altLang="en-US" sz="1799" dirty="0">
                <a:solidFill>
                  <a:srgbClr val="404040"/>
                </a:solidFill>
                <a:latin typeface="Calibri" panose="020F0502020204030204"/>
                <a:cs typeface="Arial" panose="020B0604020202020204" pitchFamily="34" charset="0"/>
              </a:rPr>
              <a:t>  For IDCS based authentication</a:t>
            </a:r>
            <a:br>
              <a:rPr lang="en-US" altLang="en-US" sz="1799" dirty="0">
                <a:solidFill>
                  <a:srgbClr val="404040"/>
                </a:solidFill>
                <a:latin typeface="Calibri" panose="020F0502020204030204"/>
                <a:cs typeface="Arial" panose="020B0604020202020204" pitchFamily="34" charset="0"/>
              </a:rPr>
            </a:br>
            <a:r>
              <a:rPr lang="en-US" altLang="en-US" sz="1799" dirty="0">
                <a:solidFill>
                  <a:srgbClr val="252525"/>
                </a:solidFill>
                <a:latin typeface="Courier New" panose="02070309020205020404" pitchFamily="49" charset="0"/>
                <a:cs typeface="Courier New" panose="02070309020205020404" pitchFamily="49" charset="0"/>
              </a:rPr>
              <a:t>Command&gt; ./dicloudConfigureAgent.sh [agentInstanceDirectory] -recreate -debug -dipchost=[dipc.example.host.com] -dipcport=[port] -user=[diuser] -password=[dipassword] -authType=[BASIC/OAUTH2] -idcsServerUrl=[idcs_server url] -agentIdcsScope=[agent_IDCS_Client_Scope] -agentClientId=[Agent_IDCS_clientID] -agentClientSecret=[Agent_IDCS_clientSecret]</a:t>
            </a:r>
            <a:br>
              <a:rPr lang="en-US" altLang="en-US" sz="1799" dirty="0">
                <a:solidFill>
                  <a:srgbClr val="252525"/>
                </a:solidFill>
                <a:latin typeface="Courier New" panose="02070309020205020404" pitchFamily="49" charset="0"/>
                <a:cs typeface="Courier New" panose="02070309020205020404" pitchFamily="49" charset="0"/>
              </a:rPr>
            </a:br>
            <a:r>
              <a:rPr lang="en-US" altLang="en-US" sz="1400" dirty="0">
                <a:solidFill>
                  <a:srgbClr val="404040"/>
                </a:solidFill>
                <a:latin typeface="Calibri" panose="020F0502020204030204"/>
                <a:cs typeface="Arial" panose="020B0604020202020204" pitchFamily="34" charset="0"/>
              </a:rPr>
              <a:t>Eg: ./dicloudConfigureAgent.sh -dipchost=</a:t>
            </a:r>
            <a:r>
              <a:rPr lang="en-US" altLang="en-US" sz="1400" dirty="0">
                <a:solidFill>
                  <a:srgbClr val="333333"/>
                </a:solidFill>
                <a:latin typeface="Calibri" panose="020F0502020204030204"/>
                <a:cs typeface="Arial" panose="020B0604020202020204" pitchFamily="34" charset="0"/>
              </a:rPr>
              <a:t>dipcsfungerc4-dipcsv2meteri01.uscom-central-1.c9dev1.oc9qadev.com</a:t>
            </a:r>
            <a:r>
              <a:rPr lang="en-US" altLang="en-US" sz="1400" dirty="0">
                <a:solidFill>
                  <a:srgbClr val="404040"/>
                </a:solidFill>
                <a:latin typeface="Calibri" panose="020F0502020204030204"/>
                <a:cs typeface="Arial" panose="020B0604020202020204" pitchFamily="34" charset="0"/>
              </a:rPr>
              <a:t> -dipcport=443 -idcsServerUrl=</a:t>
            </a:r>
            <a:r>
              <a:rPr lang="en-US" altLang="en-US" sz="1400" dirty="0">
                <a:solidFill>
                  <a:srgbClr val="333333"/>
                </a:solidFill>
                <a:latin typeface="Calibri" panose="020F0502020204030204"/>
                <a:cs typeface="Arial" panose="020B0604020202020204" pitchFamily="34" charset="0"/>
              </a:rPr>
              <a:t>https://idcs-b8bdf957678a4d91b80801964c406828.identity.c9dev1.oc9qadev.com</a:t>
            </a:r>
            <a:r>
              <a:rPr lang="en-US" altLang="en-US" sz="1400" dirty="0">
                <a:solidFill>
                  <a:srgbClr val="404040"/>
                </a:solidFill>
                <a:latin typeface="Calibri" panose="020F0502020204030204"/>
                <a:cs typeface="Arial" panose="020B0604020202020204" pitchFamily="34" charset="0"/>
              </a:rPr>
              <a:t> -agentIdcsScope=</a:t>
            </a:r>
            <a:r>
              <a:rPr lang="en-US" altLang="en-US" sz="1400" dirty="0">
                <a:solidFill>
                  <a:srgbClr val="333333"/>
                </a:solidFill>
                <a:latin typeface="Calibri" panose="020F0502020204030204"/>
                <a:cs typeface="Arial" panose="020B0604020202020204" pitchFamily="34" charset="0"/>
              </a:rPr>
              <a:t>https://235C1F73C5B54068A7C02A202D6B2B42.uscom-central-1.c9dev1.oc9qadev.com:443external</a:t>
            </a:r>
            <a:r>
              <a:rPr lang="en-US" altLang="en-US" sz="1400" dirty="0">
                <a:solidFill>
                  <a:srgbClr val="404040"/>
                </a:solidFill>
                <a:latin typeface="Calibri" panose="020F0502020204030204"/>
                <a:cs typeface="Arial" panose="020B0604020202020204" pitchFamily="34" charset="0"/>
              </a:rPr>
              <a:t>  -user=firstname.lastname@ORACLE.COM -password=Password123# -agentClientId=fb035f53b22a450982ec22551cccfdd6 -agentClientSecret=62eda7dc-1991-47ca-8205-fde062c62ab8</a:t>
            </a:r>
            <a:r>
              <a:rPr lang="en-US" altLang="en-US" sz="1600" dirty="0">
                <a:solidFill>
                  <a:srgbClr val="404040"/>
                </a:solidFill>
                <a:latin typeface="Calibri" panose="020F0502020204030204"/>
                <a:cs typeface="Arial" panose="020B0604020202020204" pitchFamily="34" charset="0"/>
              </a:rPr>
              <a:t> </a:t>
            </a:r>
            <a:endParaRPr lang="en-US" altLang="en-US" sz="1600" dirty="0">
              <a:solidFill>
                <a:prstClr val="black"/>
              </a:solidFill>
              <a:latin typeface="Calibri" panose="020F0502020204030204"/>
            </a:endParaRPr>
          </a:p>
        </p:txBody>
      </p:sp>
    </p:spTree>
    <p:extLst>
      <p:ext uri="{BB962C8B-B14F-4D97-AF65-F5344CB8AC3E}">
        <p14:creationId xmlns:p14="http://schemas.microsoft.com/office/powerpoint/2010/main" val="335929238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ormAutofit/>
          </a:bodyPr>
          <a:lstStyle/>
          <a:p>
            <a:r>
              <a:rPr lang="en-US" b="1" dirty="0">
                <a:solidFill>
                  <a:schemeClr val="accent1"/>
                </a:solidFill>
              </a:rPr>
              <a:t>Step 3: Start Agent</a:t>
            </a:r>
          </a:p>
        </p:txBody>
      </p:sp>
      <p:sp>
        <p:nvSpPr>
          <p:cNvPr id="5" name="Content Placeholder 4"/>
          <p:cNvSpPr>
            <a:spLocks noGrp="1"/>
          </p:cNvSpPr>
          <p:nvPr>
            <p:ph idx="4294967295"/>
          </p:nvPr>
        </p:nvSpPr>
        <p:spPr>
          <a:xfrm>
            <a:off x="1219201" y="1752600"/>
            <a:ext cx="8208963" cy="3659188"/>
          </a:xfrm>
          <a:solidFill>
            <a:schemeClr val="bg2"/>
          </a:solidFill>
        </p:spPr>
        <p:txBody>
          <a:bodyPr>
            <a:normAutofit/>
          </a:bodyPr>
          <a:lstStyle/>
          <a:p>
            <a:r>
              <a:rPr lang="en-US" dirty="0"/>
              <a:t>Directory</a:t>
            </a:r>
            <a:br>
              <a:rPr lang="en-US" dirty="0"/>
            </a:br>
            <a:r>
              <a:rPr lang="en-US" sz="1799" dirty="0">
                <a:solidFill>
                  <a:srgbClr val="252525"/>
                </a:solidFill>
                <a:latin typeface="Courier New" panose="02070309020205020404" pitchFamily="49" charset="0"/>
                <a:cs typeface="Courier New" panose="02070309020205020404" pitchFamily="49" charset="0"/>
              </a:rPr>
              <a:t>Command&gt; </a:t>
            </a:r>
            <a:br>
              <a:rPr lang="en-US" sz="1799" dirty="0">
                <a:solidFill>
                  <a:srgbClr val="252525"/>
                </a:solidFill>
                <a:latin typeface="Courier New" panose="02070309020205020404" pitchFamily="49" charset="0"/>
                <a:cs typeface="Courier New" panose="02070309020205020404" pitchFamily="49" charset="0"/>
              </a:rPr>
            </a:br>
            <a:r>
              <a:rPr lang="en-US" sz="1799" dirty="0">
                <a:solidFill>
                  <a:srgbClr val="252525"/>
                </a:solidFill>
                <a:latin typeface="Courier New" panose="02070309020205020404" pitchFamily="49" charset="0"/>
                <a:cs typeface="Courier New" panose="02070309020205020404" pitchFamily="49" charset="0"/>
              </a:rPr>
              <a:t>cd [AGENT_UNZIP_LOC_DIR]/dicloud/agent/[agent_name]/bin/</a:t>
            </a:r>
          </a:p>
          <a:p>
            <a:endParaRPr lang="en-US" sz="1799" dirty="0">
              <a:solidFill>
                <a:srgbClr val="252525"/>
              </a:solidFill>
              <a:latin typeface="Courier New" panose="02070309020205020404" pitchFamily="49" charset="0"/>
              <a:cs typeface="Courier New" panose="02070309020205020404" pitchFamily="49" charset="0"/>
            </a:endParaRPr>
          </a:p>
          <a:p>
            <a:r>
              <a:rPr lang="en-US" dirty="0"/>
              <a:t>Start DIPC Agent: </a:t>
            </a:r>
            <a:br>
              <a:rPr lang="en-US" dirty="0"/>
            </a:br>
            <a:r>
              <a:rPr lang="en-US" sz="1799" dirty="0">
                <a:solidFill>
                  <a:srgbClr val="252525"/>
                </a:solidFill>
                <a:latin typeface="Courier New" panose="02070309020205020404" pitchFamily="49" charset="0"/>
                <a:cs typeface="Courier New" panose="02070309020205020404" pitchFamily="49" charset="0"/>
              </a:rPr>
              <a:t>Command&gt; ./startAgentInstance.sh (or.bat) </a:t>
            </a:r>
          </a:p>
          <a:p>
            <a:pPr marL="0" indent="0">
              <a:buNone/>
            </a:pPr>
            <a:endParaRPr lang="en-US" sz="2000" dirty="0"/>
          </a:p>
          <a:p>
            <a:r>
              <a:rPr lang="en-US" dirty="0"/>
              <a:t>Stop DIPC Agent (for any maintenance) </a:t>
            </a:r>
            <a:br>
              <a:rPr lang="en-US" dirty="0"/>
            </a:br>
            <a:r>
              <a:rPr lang="en-US" sz="1799" dirty="0">
                <a:solidFill>
                  <a:srgbClr val="252525"/>
                </a:solidFill>
                <a:latin typeface="Courier New" panose="02070309020205020404" pitchFamily="49" charset="0"/>
                <a:cs typeface="Courier New" panose="02070309020205020404" pitchFamily="49" charset="0"/>
              </a:rPr>
              <a:t>Command&gt; ./stopAgentInstance.sh (or.bat)</a:t>
            </a:r>
          </a:p>
        </p:txBody>
      </p:sp>
    </p:spTree>
    <p:extLst>
      <p:ext uri="{BB962C8B-B14F-4D97-AF65-F5344CB8AC3E}">
        <p14:creationId xmlns:p14="http://schemas.microsoft.com/office/powerpoint/2010/main" val="347873073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Box 205"/>
          <p:cNvSpPr txBox="1"/>
          <p:nvPr/>
        </p:nvSpPr>
        <p:spPr bwMode="gray">
          <a:xfrm>
            <a:off x="3285750" y="2598292"/>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Data Management</a:t>
            </a:r>
          </a:p>
        </p:txBody>
      </p:sp>
      <p:grpSp>
        <p:nvGrpSpPr>
          <p:cNvPr id="207" name="Group 418"/>
          <p:cNvGrpSpPr>
            <a:grpSpLocks noChangeAspect="1"/>
          </p:cNvGrpSpPr>
          <p:nvPr/>
        </p:nvGrpSpPr>
        <p:grpSpPr bwMode="gray">
          <a:xfrm>
            <a:off x="2934060" y="2588596"/>
            <a:ext cx="278287" cy="373773"/>
            <a:chOff x="7958864" y="1455166"/>
            <a:chExt cx="575536" cy="773013"/>
          </a:xfrm>
          <a:solidFill>
            <a:schemeClr val="tx2"/>
          </a:solidFill>
        </p:grpSpPr>
        <p:sp>
          <p:nvSpPr>
            <p:cNvPr id="209" name="Freeform 414"/>
            <p:cNvSpPr>
              <a:spLocks/>
            </p:cNvSpPr>
            <p:nvPr/>
          </p:nvSpPr>
          <p:spPr bwMode="gray">
            <a:xfrm>
              <a:off x="7958864" y="1771142"/>
              <a:ext cx="575536" cy="457037"/>
            </a:xfrm>
            <a:custGeom>
              <a:avLst/>
              <a:gdLst/>
              <a:ahLst/>
              <a:cxnLst>
                <a:cxn ang="0">
                  <a:pos x="152" y="37"/>
                </a:cxn>
                <a:cxn ang="0">
                  <a:pos x="174" y="19"/>
                </a:cxn>
                <a:cxn ang="0">
                  <a:pos x="195" y="1"/>
                </a:cxn>
                <a:cxn ang="0">
                  <a:pos x="200" y="0"/>
                </a:cxn>
                <a:cxn ang="0">
                  <a:pos x="273" y="32"/>
                </a:cxn>
                <a:cxn ang="0">
                  <a:pos x="286" y="43"/>
                </a:cxn>
                <a:cxn ang="0">
                  <a:pos x="290" y="59"/>
                </a:cxn>
                <a:cxn ang="0">
                  <a:pos x="295" y="117"/>
                </a:cxn>
                <a:cxn ang="0">
                  <a:pos x="300" y="164"/>
                </a:cxn>
                <a:cxn ang="0">
                  <a:pos x="304" y="209"/>
                </a:cxn>
                <a:cxn ang="0">
                  <a:pos x="300" y="228"/>
                </a:cxn>
                <a:cxn ang="0">
                  <a:pos x="292" y="241"/>
                </a:cxn>
                <a:cxn ang="0">
                  <a:pos x="290" y="243"/>
                </a:cxn>
                <a:cxn ang="0">
                  <a:pos x="265" y="243"/>
                </a:cxn>
                <a:cxn ang="0">
                  <a:pos x="265" y="92"/>
                </a:cxn>
                <a:cxn ang="0">
                  <a:pos x="40" y="92"/>
                </a:cxn>
                <a:cxn ang="0">
                  <a:pos x="40" y="243"/>
                </a:cxn>
                <a:cxn ang="0">
                  <a:pos x="31" y="243"/>
                </a:cxn>
                <a:cxn ang="0">
                  <a:pos x="15" y="243"/>
                </a:cxn>
                <a:cxn ang="0">
                  <a:pos x="12" y="242"/>
                </a:cxn>
                <a:cxn ang="0">
                  <a:pos x="3" y="219"/>
                </a:cxn>
                <a:cxn ang="0">
                  <a:pos x="2" y="199"/>
                </a:cxn>
                <a:cxn ang="0">
                  <a:pos x="6" y="158"/>
                </a:cxn>
                <a:cxn ang="0">
                  <a:pos x="10" y="113"/>
                </a:cxn>
                <a:cxn ang="0">
                  <a:pos x="14" y="72"/>
                </a:cxn>
                <a:cxn ang="0">
                  <a:pos x="16" y="50"/>
                </a:cxn>
                <a:cxn ang="0">
                  <a:pos x="28" y="34"/>
                </a:cxn>
                <a:cxn ang="0">
                  <a:pos x="105" y="1"/>
                </a:cxn>
                <a:cxn ang="0">
                  <a:pos x="108" y="1"/>
                </a:cxn>
                <a:cxn ang="0">
                  <a:pos x="150" y="36"/>
                </a:cxn>
                <a:cxn ang="0">
                  <a:pos x="152" y="37"/>
                </a:cxn>
              </a:cxnLst>
              <a:rect l="0" t="0" r="r" b="b"/>
              <a:pathLst>
                <a:path w="305" h="243">
                  <a:moveTo>
                    <a:pt x="152" y="37"/>
                  </a:moveTo>
                  <a:cubicBezTo>
                    <a:pt x="160" y="31"/>
                    <a:pt x="167" y="25"/>
                    <a:pt x="174" y="19"/>
                  </a:cubicBezTo>
                  <a:cubicBezTo>
                    <a:pt x="181" y="13"/>
                    <a:pt x="188" y="7"/>
                    <a:pt x="195" y="1"/>
                  </a:cubicBezTo>
                  <a:cubicBezTo>
                    <a:pt x="196" y="0"/>
                    <a:pt x="198" y="0"/>
                    <a:pt x="200" y="0"/>
                  </a:cubicBezTo>
                  <a:cubicBezTo>
                    <a:pt x="224" y="11"/>
                    <a:pt x="248" y="22"/>
                    <a:pt x="273" y="32"/>
                  </a:cubicBezTo>
                  <a:cubicBezTo>
                    <a:pt x="278" y="35"/>
                    <a:pt x="283" y="38"/>
                    <a:pt x="286" y="43"/>
                  </a:cubicBezTo>
                  <a:cubicBezTo>
                    <a:pt x="289" y="48"/>
                    <a:pt x="289" y="53"/>
                    <a:pt x="290" y="59"/>
                  </a:cubicBezTo>
                  <a:cubicBezTo>
                    <a:pt x="292" y="78"/>
                    <a:pt x="294" y="98"/>
                    <a:pt x="295" y="117"/>
                  </a:cubicBezTo>
                  <a:cubicBezTo>
                    <a:pt x="297" y="133"/>
                    <a:pt x="298" y="149"/>
                    <a:pt x="300" y="164"/>
                  </a:cubicBezTo>
                  <a:cubicBezTo>
                    <a:pt x="301" y="179"/>
                    <a:pt x="303" y="194"/>
                    <a:pt x="304" y="209"/>
                  </a:cubicBezTo>
                  <a:cubicBezTo>
                    <a:pt x="305" y="216"/>
                    <a:pt x="302" y="222"/>
                    <a:pt x="300" y="228"/>
                  </a:cubicBezTo>
                  <a:cubicBezTo>
                    <a:pt x="297" y="232"/>
                    <a:pt x="295" y="237"/>
                    <a:pt x="292" y="241"/>
                  </a:cubicBezTo>
                  <a:cubicBezTo>
                    <a:pt x="292" y="242"/>
                    <a:pt x="291" y="243"/>
                    <a:pt x="290" y="243"/>
                  </a:cubicBezTo>
                  <a:cubicBezTo>
                    <a:pt x="282" y="243"/>
                    <a:pt x="274" y="243"/>
                    <a:pt x="265" y="243"/>
                  </a:cubicBezTo>
                  <a:cubicBezTo>
                    <a:pt x="265" y="193"/>
                    <a:pt x="265" y="143"/>
                    <a:pt x="265" y="92"/>
                  </a:cubicBezTo>
                  <a:cubicBezTo>
                    <a:pt x="190" y="92"/>
                    <a:pt x="115" y="92"/>
                    <a:pt x="40" y="92"/>
                  </a:cubicBezTo>
                  <a:cubicBezTo>
                    <a:pt x="40" y="143"/>
                    <a:pt x="40" y="193"/>
                    <a:pt x="40" y="243"/>
                  </a:cubicBezTo>
                  <a:cubicBezTo>
                    <a:pt x="37" y="243"/>
                    <a:pt x="34" y="243"/>
                    <a:pt x="31" y="243"/>
                  </a:cubicBezTo>
                  <a:cubicBezTo>
                    <a:pt x="26" y="243"/>
                    <a:pt x="20" y="243"/>
                    <a:pt x="15" y="243"/>
                  </a:cubicBezTo>
                  <a:cubicBezTo>
                    <a:pt x="14" y="243"/>
                    <a:pt x="13" y="242"/>
                    <a:pt x="12" y="242"/>
                  </a:cubicBezTo>
                  <a:cubicBezTo>
                    <a:pt x="9" y="234"/>
                    <a:pt x="6" y="227"/>
                    <a:pt x="3" y="219"/>
                  </a:cubicBezTo>
                  <a:cubicBezTo>
                    <a:pt x="0" y="213"/>
                    <a:pt x="1" y="206"/>
                    <a:pt x="2" y="199"/>
                  </a:cubicBezTo>
                  <a:cubicBezTo>
                    <a:pt x="3" y="186"/>
                    <a:pt x="4" y="172"/>
                    <a:pt x="6" y="158"/>
                  </a:cubicBezTo>
                  <a:cubicBezTo>
                    <a:pt x="7" y="143"/>
                    <a:pt x="9" y="128"/>
                    <a:pt x="10" y="113"/>
                  </a:cubicBezTo>
                  <a:cubicBezTo>
                    <a:pt x="11" y="99"/>
                    <a:pt x="13" y="86"/>
                    <a:pt x="14" y="72"/>
                  </a:cubicBezTo>
                  <a:cubicBezTo>
                    <a:pt x="15" y="65"/>
                    <a:pt x="15" y="57"/>
                    <a:pt x="16" y="50"/>
                  </a:cubicBezTo>
                  <a:cubicBezTo>
                    <a:pt x="17" y="42"/>
                    <a:pt x="21" y="37"/>
                    <a:pt x="28" y="34"/>
                  </a:cubicBezTo>
                  <a:cubicBezTo>
                    <a:pt x="54" y="23"/>
                    <a:pt x="79" y="12"/>
                    <a:pt x="105" y="1"/>
                  </a:cubicBezTo>
                  <a:cubicBezTo>
                    <a:pt x="106" y="0"/>
                    <a:pt x="107" y="0"/>
                    <a:pt x="108" y="1"/>
                  </a:cubicBezTo>
                  <a:cubicBezTo>
                    <a:pt x="122" y="13"/>
                    <a:pt x="136" y="24"/>
                    <a:pt x="150" y="36"/>
                  </a:cubicBezTo>
                  <a:cubicBezTo>
                    <a:pt x="151" y="37"/>
                    <a:pt x="152" y="37"/>
                    <a:pt x="152"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0" name="Freeform 415"/>
            <p:cNvSpPr>
              <a:spLocks noEditPoints="1"/>
            </p:cNvSpPr>
            <p:nvPr/>
          </p:nvSpPr>
          <p:spPr bwMode="gray">
            <a:xfrm>
              <a:off x="8066072" y="1979913"/>
              <a:ext cx="355478" cy="242625"/>
            </a:xfrm>
            <a:custGeom>
              <a:avLst/>
              <a:gdLst/>
              <a:ahLst/>
              <a:cxnLst>
                <a:cxn ang="0">
                  <a:pos x="0" y="131"/>
                </a:cxn>
                <a:cxn ang="0">
                  <a:pos x="0" y="128"/>
                </a:cxn>
                <a:cxn ang="0">
                  <a:pos x="0" y="3"/>
                </a:cxn>
                <a:cxn ang="0">
                  <a:pos x="3" y="0"/>
                </a:cxn>
                <a:cxn ang="0">
                  <a:pos x="184" y="0"/>
                </a:cxn>
                <a:cxn ang="0">
                  <a:pos x="187" y="0"/>
                </a:cxn>
                <a:cxn ang="0">
                  <a:pos x="187" y="131"/>
                </a:cxn>
                <a:cxn ang="0">
                  <a:pos x="0" y="131"/>
                </a:cxn>
                <a:cxn ang="0">
                  <a:pos x="97" y="58"/>
                </a:cxn>
                <a:cxn ang="0">
                  <a:pos x="120" y="57"/>
                </a:cxn>
                <a:cxn ang="0">
                  <a:pos x="136" y="52"/>
                </a:cxn>
                <a:cxn ang="0">
                  <a:pos x="141" y="45"/>
                </a:cxn>
                <a:cxn ang="0">
                  <a:pos x="141" y="29"/>
                </a:cxn>
                <a:cxn ang="0">
                  <a:pos x="136" y="22"/>
                </a:cxn>
                <a:cxn ang="0">
                  <a:pos x="125" y="19"/>
                </a:cxn>
                <a:cxn ang="0">
                  <a:pos x="65" y="18"/>
                </a:cxn>
                <a:cxn ang="0">
                  <a:pos x="51" y="22"/>
                </a:cxn>
                <a:cxn ang="0">
                  <a:pos x="46" y="29"/>
                </a:cxn>
                <a:cxn ang="0">
                  <a:pos x="46" y="43"/>
                </a:cxn>
                <a:cxn ang="0">
                  <a:pos x="55" y="54"/>
                </a:cxn>
                <a:cxn ang="0">
                  <a:pos x="57" y="55"/>
                </a:cxn>
                <a:cxn ang="0">
                  <a:pos x="97" y="58"/>
                </a:cxn>
                <a:cxn ang="0">
                  <a:pos x="46" y="56"/>
                </a:cxn>
                <a:cxn ang="0">
                  <a:pos x="46" y="76"/>
                </a:cxn>
                <a:cxn ang="0">
                  <a:pos x="50" y="82"/>
                </a:cxn>
                <a:cxn ang="0">
                  <a:pos x="61" y="85"/>
                </a:cxn>
                <a:cxn ang="0">
                  <a:pos x="124" y="86"/>
                </a:cxn>
                <a:cxn ang="0">
                  <a:pos x="137" y="82"/>
                </a:cxn>
                <a:cxn ang="0">
                  <a:pos x="141" y="76"/>
                </a:cxn>
                <a:cxn ang="0">
                  <a:pos x="141" y="58"/>
                </a:cxn>
                <a:cxn ang="0">
                  <a:pos x="140" y="56"/>
                </a:cxn>
                <a:cxn ang="0">
                  <a:pos x="123" y="62"/>
                </a:cxn>
                <a:cxn ang="0">
                  <a:pos x="68" y="62"/>
                </a:cxn>
                <a:cxn ang="0">
                  <a:pos x="46" y="56"/>
                </a:cxn>
                <a:cxn ang="0">
                  <a:pos x="46" y="86"/>
                </a:cxn>
                <a:cxn ang="0">
                  <a:pos x="46" y="105"/>
                </a:cxn>
                <a:cxn ang="0">
                  <a:pos x="51" y="112"/>
                </a:cxn>
                <a:cxn ang="0">
                  <a:pos x="64" y="116"/>
                </a:cxn>
                <a:cxn ang="0">
                  <a:pos x="121" y="116"/>
                </a:cxn>
                <a:cxn ang="0">
                  <a:pos x="136" y="112"/>
                </a:cxn>
                <a:cxn ang="0">
                  <a:pos x="141" y="105"/>
                </a:cxn>
                <a:cxn ang="0">
                  <a:pos x="141" y="88"/>
                </a:cxn>
                <a:cxn ang="0">
                  <a:pos x="141" y="86"/>
                </a:cxn>
                <a:cxn ang="0">
                  <a:pos x="131" y="90"/>
                </a:cxn>
                <a:cxn ang="0">
                  <a:pos x="120" y="92"/>
                </a:cxn>
                <a:cxn ang="0">
                  <a:pos x="77" y="93"/>
                </a:cxn>
                <a:cxn ang="0">
                  <a:pos x="46" y="86"/>
                </a:cxn>
              </a:cxnLst>
              <a:rect l="0" t="0" r="r" b="b"/>
              <a:pathLst>
                <a:path w="187" h="131">
                  <a:moveTo>
                    <a:pt x="0" y="131"/>
                  </a:moveTo>
                  <a:cubicBezTo>
                    <a:pt x="0" y="130"/>
                    <a:pt x="0" y="129"/>
                    <a:pt x="0" y="128"/>
                  </a:cubicBezTo>
                  <a:cubicBezTo>
                    <a:pt x="0" y="87"/>
                    <a:pt x="0" y="45"/>
                    <a:pt x="0" y="3"/>
                  </a:cubicBezTo>
                  <a:cubicBezTo>
                    <a:pt x="0" y="0"/>
                    <a:pt x="0" y="0"/>
                    <a:pt x="3" y="0"/>
                  </a:cubicBezTo>
                  <a:cubicBezTo>
                    <a:pt x="63" y="0"/>
                    <a:pt x="124" y="0"/>
                    <a:pt x="184" y="0"/>
                  </a:cubicBezTo>
                  <a:cubicBezTo>
                    <a:pt x="185" y="0"/>
                    <a:pt x="186" y="0"/>
                    <a:pt x="187" y="0"/>
                  </a:cubicBezTo>
                  <a:cubicBezTo>
                    <a:pt x="187" y="44"/>
                    <a:pt x="187" y="87"/>
                    <a:pt x="187" y="131"/>
                  </a:cubicBezTo>
                  <a:cubicBezTo>
                    <a:pt x="125" y="131"/>
                    <a:pt x="62" y="131"/>
                    <a:pt x="0" y="131"/>
                  </a:cubicBezTo>
                  <a:close/>
                  <a:moveTo>
                    <a:pt x="97" y="58"/>
                  </a:moveTo>
                  <a:cubicBezTo>
                    <a:pt x="102" y="58"/>
                    <a:pt x="111" y="58"/>
                    <a:pt x="120" y="57"/>
                  </a:cubicBezTo>
                  <a:cubicBezTo>
                    <a:pt x="125" y="56"/>
                    <a:pt x="131" y="54"/>
                    <a:pt x="136" y="52"/>
                  </a:cubicBezTo>
                  <a:cubicBezTo>
                    <a:pt x="139" y="51"/>
                    <a:pt x="141" y="49"/>
                    <a:pt x="141" y="45"/>
                  </a:cubicBezTo>
                  <a:cubicBezTo>
                    <a:pt x="140" y="40"/>
                    <a:pt x="141" y="35"/>
                    <a:pt x="141" y="29"/>
                  </a:cubicBezTo>
                  <a:cubicBezTo>
                    <a:pt x="141" y="26"/>
                    <a:pt x="139" y="23"/>
                    <a:pt x="136" y="22"/>
                  </a:cubicBezTo>
                  <a:cubicBezTo>
                    <a:pt x="133" y="21"/>
                    <a:pt x="129" y="19"/>
                    <a:pt x="125" y="19"/>
                  </a:cubicBezTo>
                  <a:cubicBezTo>
                    <a:pt x="105" y="15"/>
                    <a:pt x="85" y="15"/>
                    <a:pt x="65" y="18"/>
                  </a:cubicBezTo>
                  <a:cubicBezTo>
                    <a:pt x="60" y="19"/>
                    <a:pt x="55" y="21"/>
                    <a:pt x="51" y="22"/>
                  </a:cubicBezTo>
                  <a:cubicBezTo>
                    <a:pt x="48" y="23"/>
                    <a:pt x="46" y="26"/>
                    <a:pt x="46" y="29"/>
                  </a:cubicBezTo>
                  <a:cubicBezTo>
                    <a:pt x="47" y="34"/>
                    <a:pt x="46" y="38"/>
                    <a:pt x="46" y="43"/>
                  </a:cubicBezTo>
                  <a:cubicBezTo>
                    <a:pt x="46" y="50"/>
                    <a:pt x="47" y="52"/>
                    <a:pt x="55" y="54"/>
                  </a:cubicBezTo>
                  <a:cubicBezTo>
                    <a:pt x="56" y="54"/>
                    <a:pt x="56" y="55"/>
                    <a:pt x="57" y="55"/>
                  </a:cubicBezTo>
                  <a:cubicBezTo>
                    <a:pt x="69" y="58"/>
                    <a:pt x="81" y="58"/>
                    <a:pt x="97" y="58"/>
                  </a:cubicBezTo>
                  <a:close/>
                  <a:moveTo>
                    <a:pt x="46" y="56"/>
                  </a:moveTo>
                  <a:cubicBezTo>
                    <a:pt x="46" y="63"/>
                    <a:pt x="47" y="69"/>
                    <a:pt x="46" y="76"/>
                  </a:cubicBezTo>
                  <a:cubicBezTo>
                    <a:pt x="46" y="79"/>
                    <a:pt x="48" y="81"/>
                    <a:pt x="50" y="82"/>
                  </a:cubicBezTo>
                  <a:cubicBezTo>
                    <a:pt x="54" y="83"/>
                    <a:pt x="57" y="85"/>
                    <a:pt x="61" y="85"/>
                  </a:cubicBezTo>
                  <a:cubicBezTo>
                    <a:pt x="82" y="89"/>
                    <a:pt x="103" y="89"/>
                    <a:pt x="124" y="86"/>
                  </a:cubicBezTo>
                  <a:cubicBezTo>
                    <a:pt x="128" y="85"/>
                    <a:pt x="133" y="83"/>
                    <a:pt x="137" y="82"/>
                  </a:cubicBezTo>
                  <a:cubicBezTo>
                    <a:pt x="140" y="81"/>
                    <a:pt x="141" y="79"/>
                    <a:pt x="141" y="76"/>
                  </a:cubicBezTo>
                  <a:cubicBezTo>
                    <a:pt x="141" y="70"/>
                    <a:pt x="141" y="64"/>
                    <a:pt x="141" y="58"/>
                  </a:cubicBezTo>
                  <a:cubicBezTo>
                    <a:pt x="141" y="57"/>
                    <a:pt x="141" y="57"/>
                    <a:pt x="140" y="56"/>
                  </a:cubicBezTo>
                  <a:cubicBezTo>
                    <a:pt x="135" y="60"/>
                    <a:pt x="129" y="61"/>
                    <a:pt x="123" y="62"/>
                  </a:cubicBezTo>
                  <a:cubicBezTo>
                    <a:pt x="104" y="64"/>
                    <a:pt x="86" y="65"/>
                    <a:pt x="68" y="62"/>
                  </a:cubicBezTo>
                  <a:cubicBezTo>
                    <a:pt x="60" y="61"/>
                    <a:pt x="53" y="60"/>
                    <a:pt x="46" y="56"/>
                  </a:cubicBezTo>
                  <a:close/>
                  <a:moveTo>
                    <a:pt x="46" y="86"/>
                  </a:moveTo>
                  <a:cubicBezTo>
                    <a:pt x="46" y="92"/>
                    <a:pt x="47" y="99"/>
                    <a:pt x="46" y="105"/>
                  </a:cubicBezTo>
                  <a:cubicBezTo>
                    <a:pt x="46" y="108"/>
                    <a:pt x="48" y="111"/>
                    <a:pt x="51" y="112"/>
                  </a:cubicBezTo>
                  <a:cubicBezTo>
                    <a:pt x="55" y="113"/>
                    <a:pt x="59" y="115"/>
                    <a:pt x="64" y="116"/>
                  </a:cubicBezTo>
                  <a:cubicBezTo>
                    <a:pt x="83" y="119"/>
                    <a:pt x="102" y="119"/>
                    <a:pt x="121" y="116"/>
                  </a:cubicBezTo>
                  <a:cubicBezTo>
                    <a:pt x="126" y="115"/>
                    <a:pt x="131" y="114"/>
                    <a:pt x="136" y="112"/>
                  </a:cubicBezTo>
                  <a:cubicBezTo>
                    <a:pt x="139" y="111"/>
                    <a:pt x="141" y="108"/>
                    <a:pt x="141" y="105"/>
                  </a:cubicBezTo>
                  <a:cubicBezTo>
                    <a:pt x="140" y="99"/>
                    <a:pt x="141" y="94"/>
                    <a:pt x="141" y="88"/>
                  </a:cubicBezTo>
                  <a:cubicBezTo>
                    <a:pt x="141" y="87"/>
                    <a:pt x="141" y="86"/>
                    <a:pt x="141" y="86"/>
                  </a:cubicBezTo>
                  <a:cubicBezTo>
                    <a:pt x="137" y="87"/>
                    <a:pt x="134" y="89"/>
                    <a:pt x="131" y="90"/>
                  </a:cubicBezTo>
                  <a:cubicBezTo>
                    <a:pt x="128" y="91"/>
                    <a:pt x="124" y="91"/>
                    <a:pt x="120" y="92"/>
                  </a:cubicBezTo>
                  <a:cubicBezTo>
                    <a:pt x="105" y="94"/>
                    <a:pt x="91" y="94"/>
                    <a:pt x="77" y="93"/>
                  </a:cubicBezTo>
                  <a:cubicBezTo>
                    <a:pt x="66" y="92"/>
                    <a:pt x="56" y="91"/>
                    <a:pt x="46"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4" name="Freeform 416"/>
            <p:cNvSpPr>
              <a:spLocks/>
            </p:cNvSpPr>
            <p:nvPr/>
          </p:nvSpPr>
          <p:spPr bwMode="gray">
            <a:xfrm>
              <a:off x="8139424" y="1455166"/>
              <a:ext cx="208771" cy="310335"/>
            </a:xfrm>
            <a:custGeom>
              <a:avLst/>
              <a:gdLst/>
              <a:ahLst/>
              <a:cxnLst>
                <a:cxn ang="0">
                  <a:pos x="58" y="0"/>
                </a:cxn>
                <a:cxn ang="0">
                  <a:pos x="58" y="6"/>
                </a:cxn>
                <a:cxn ang="0">
                  <a:pos x="63" y="11"/>
                </a:cxn>
                <a:cxn ang="0">
                  <a:pos x="85" y="17"/>
                </a:cxn>
                <a:cxn ang="0">
                  <a:pos x="108" y="50"/>
                </a:cxn>
                <a:cxn ang="0">
                  <a:pos x="108" y="54"/>
                </a:cxn>
                <a:cxn ang="0">
                  <a:pos x="108" y="95"/>
                </a:cxn>
                <a:cxn ang="0">
                  <a:pos x="107" y="98"/>
                </a:cxn>
                <a:cxn ang="0">
                  <a:pos x="99" y="105"/>
                </a:cxn>
                <a:cxn ang="0">
                  <a:pos x="97" y="110"/>
                </a:cxn>
                <a:cxn ang="0">
                  <a:pos x="87" y="142"/>
                </a:cxn>
                <a:cxn ang="0">
                  <a:pos x="20" y="139"/>
                </a:cxn>
                <a:cxn ang="0">
                  <a:pos x="13" y="110"/>
                </a:cxn>
                <a:cxn ang="0">
                  <a:pos x="10" y="105"/>
                </a:cxn>
                <a:cxn ang="0">
                  <a:pos x="2" y="98"/>
                </a:cxn>
                <a:cxn ang="0">
                  <a:pos x="1" y="94"/>
                </a:cxn>
                <a:cxn ang="0">
                  <a:pos x="0" y="53"/>
                </a:cxn>
                <a:cxn ang="0">
                  <a:pos x="32" y="5"/>
                </a:cxn>
                <a:cxn ang="0">
                  <a:pos x="57" y="0"/>
                </a:cxn>
                <a:cxn ang="0">
                  <a:pos x="58" y="0"/>
                </a:cxn>
              </a:cxnLst>
              <a:rect l="0" t="0" r="r" b="b"/>
              <a:pathLst>
                <a:path w="108" h="166">
                  <a:moveTo>
                    <a:pt x="58" y="0"/>
                  </a:moveTo>
                  <a:cubicBezTo>
                    <a:pt x="58" y="2"/>
                    <a:pt x="58" y="4"/>
                    <a:pt x="58" y="6"/>
                  </a:cubicBezTo>
                  <a:cubicBezTo>
                    <a:pt x="58" y="10"/>
                    <a:pt x="59" y="11"/>
                    <a:pt x="63" y="11"/>
                  </a:cubicBezTo>
                  <a:cubicBezTo>
                    <a:pt x="71" y="11"/>
                    <a:pt x="78" y="13"/>
                    <a:pt x="85" y="17"/>
                  </a:cubicBezTo>
                  <a:cubicBezTo>
                    <a:pt x="98" y="25"/>
                    <a:pt x="106" y="36"/>
                    <a:pt x="108" y="50"/>
                  </a:cubicBezTo>
                  <a:cubicBezTo>
                    <a:pt x="108" y="52"/>
                    <a:pt x="108" y="53"/>
                    <a:pt x="108" y="54"/>
                  </a:cubicBezTo>
                  <a:cubicBezTo>
                    <a:pt x="108" y="68"/>
                    <a:pt x="108" y="81"/>
                    <a:pt x="108" y="95"/>
                  </a:cubicBezTo>
                  <a:cubicBezTo>
                    <a:pt x="108" y="96"/>
                    <a:pt x="108" y="97"/>
                    <a:pt x="107" y="98"/>
                  </a:cubicBezTo>
                  <a:cubicBezTo>
                    <a:pt x="104" y="101"/>
                    <a:pt x="102" y="103"/>
                    <a:pt x="99" y="105"/>
                  </a:cubicBezTo>
                  <a:cubicBezTo>
                    <a:pt x="97" y="106"/>
                    <a:pt x="97" y="108"/>
                    <a:pt x="97" y="110"/>
                  </a:cubicBezTo>
                  <a:cubicBezTo>
                    <a:pt x="97" y="122"/>
                    <a:pt x="94" y="132"/>
                    <a:pt x="87" y="142"/>
                  </a:cubicBezTo>
                  <a:cubicBezTo>
                    <a:pt x="71" y="166"/>
                    <a:pt x="35" y="164"/>
                    <a:pt x="20" y="139"/>
                  </a:cubicBezTo>
                  <a:cubicBezTo>
                    <a:pt x="15" y="130"/>
                    <a:pt x="12" y="120"/>
                    <a:pt x="13" y="110"/>
                  </a:cubicBezTo>
                  <a:cubicBezTo>
                    <a:pt x="13" y="108"/>
                    <a:pt x="12" y="106"/>
                    <a:pt x="10" y="105"/>
                  </a:cubicBezTo>
                  <a:cubicBezTo>
                    <a:pt x="8" y="103"/>
                    <a:pt x="5" y="100"/>
                    <a:pt x="2" y="98"/>
                  </a:cubicBezTo>
                  <a:cubicBezTo>
                    <a:pt x="1" y="97"/>
                    <a:pt x="1" y="95"/>
                    <a:pt x="1" y="94"/>
                  </a:cubicBezTo>
                  <a:cubicBezTo>
                    <a:pt x="0" y="80"/>
                    <a:pt x="0" y="67"/>
                    <a:pt x="0" y="53"/>
                  </a:cubicBezTo>
                  <a:cubicBezTo>
                    <a:pt x="0" y="31"/>
                    <a:pt x="12" y="14"/>
                    <a:pt x="32" y="5"/>
                  </a:cubicBezTo>
                  <a:cubicBezTo>
                    <a:pt x="40" y="2"/>
                    <a:pt x="48" y="1"/>
                    <a:pt x="57" y="0"/>
                  </a:cubicBezTo>
                  <a:cubicBezTo>
                    <a:pt x="57" y="0"/>
                    <a:pt x="57" y="0"/>
                    <a:pt x="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5" name="Freeform 420"/>
            <p:cNvSpPr>
              <a:spLocks/>
            </p:cNvSpPr>
            <p:nvPr/>
          </p:nvSpPr>
          <p:spPr bwMode="gray">
            <a:xfrm>
              <a:off x="8161994" y="2019409"/>
              <a:ext cx="163632" cy="22571"/>
            </a:xfrm>
            <a:custGeom>
              <a:avLst/>
              <a:gdLst/>
              <a:ahLst/>
              <a:cxnLst>
                <a:cxn ang="0">
                  <a:pos x="85" y="6"/>
                </a:cxn>
                <a:cxn ang="0">
                  <a:pos x="72" y="10"/>
                </a:cxn>
                <a:cxn ang="0">
                  <a:pos x="11" y="10"/>
                </a:cxn>
                <a:cxn ang="0">
                  <a:pos x="3" y="8"/>
                </a:cxn>
                <a:cxn ang="0">
                  <a:pos x="0" y="6"/>
                </a:cxn>
                <a:cxn ang="0">
                  <a:pos x="0" y="6"/>
                </a:cxn>
                <a:cxn ang="0">
                  <a:pos x="8" y="3"/>
                </a:cxn>
                <a:cxn ang="0">
                  <a:pos x="47" y="0"/>
                </a:cxn>
                <a:cxn ang="0">
                  <a:pos x="77" y="3"/>
                </a:cxn>
                <a:cxn ang="0">
                  <a:pos x="85" y="6"/>
                </a:cxn>
                <a:cxn ang="0">
                  <a:pos x="85" y="6"/>
                </a:cxn>
              </a:cxnLst>
              <a:rect l="0" t="0" r="r" b="b"/>
              <a:pathLst>
                <a:path w="85" h="14">
                  <a:moveTo>
                    <a:pt x="85" y="6"/>
                  </a:moveTo>
                  <a:cubicBezTo>
                    <a:pt x="81" y="9"/>
                    <a:pt x="77" y="10"/>
                    <a:pt x="72" y="10"/>
                  </a:cubicBezTo>
                  <a:cubicBezTo>
                    <a:pt x="52" y="14"/>
                    <a:pt x="31" y="14"/>
                    <a:pt x="11" y="10"/>
                  </a:cubicBezTo>
                  <a:cubicBezTo>
                    <a:pt x="8" y="10"/>
                    <a:pt x="5" y="9"/>
                    <a:pt x="3" y="8"/>
                  </a:cubicBezTo>
                  <a:cubicBezTo>
                    <a:pt x="2" y="8"/>
                    <a:pt x="1" y="7"/>
                    <a:pt x="0" y="6"/>
                  </a:cubicBezTo>
                  <a:cubicBezTo>
                    <a:pt x="0" y="6"/>
                    <a:pt x="0" y="6"/>
                    <a:pt x="0" y="6"/>
                  </a:cubicBezTo>
                  <a:cubicBezTo>
                    <a:pt x="3" y="5"/>
                    <a:pt x="5" y="4"/>
                    <a:pt x="8" y="3"/>
                  </a:cubicBezTo>
                  <a:cubicBezTo>
                    <a:pt x="20" y="0"/>
                    <a:pt x="34" y="0"/>
                    <a:pt x="47" y="0"/>
                  </a:cubicBezTo>
                  <a:cubicBezTo>
                    <a:pt x="57" y="0"/>
                    <a:pt x="67" y="1"/>
                    <a:pt x="77" y="3"/>
                  </a:cubicBezTo>
                  <a:cubicBezTo>
                    <a:pt x="80" y="4"/>
                    <a:pt x="83" y="5"/>
                    <a:pt x="85" y="6"/>
                  </a:cubicBezTo>
                  <a:cubicBezTo>
                    <a:pt x="85" y="6"/>
                    <a:pt x="85" y="6"/>
                    <a:pt x="85" y="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6" name="Freeform 421"/>
            <p:cNvSpPr>
              <a:spLocks/>
            </p:cNvSpPr>
            <p:nvPr/>
          </p:nvSpPr>
          <p:spPr bwMode="gray">
            <a:xfrm>
              <a:off x="8269202" y="2041978"/>
              <a:ext cx="56424" cy="16929"/>
            </a:xfrm>
            <a:custGeom>
              <a:avLst/>
              <a:gdLst/>
              <a:ahLst/>
              <a:cxnLst>
                <a:cxn ang="0">
                  <a:pos x="5" y="9"/>
                </a:cxn>
                <a:cxn ang="0">
                  <a:pos x="2" y="9"/>
                </a:cxn>
                <a:cxn ang="0">
                  <a:pos x="0" y="7"/>
                </a:cxn>
                <a:cxn ang="0">
                  <a:pos x="2" y="5"/>
                </a:cxn>
                <a:cxn ang="0">
                  <a:pos x="15" y="3"/>
                </a:cxn>
                <a:cxn ang="0">
                  <a:pos x="23" y="2"/>
                </a:cxn>
                <a:cxn ang="0">
                  <a:pos x="27" y="2"/>
                </a:cxn>
                <a:cxn ang="0">
                  <a:pos x="24" y="6"/>
                </a:cxn>
                <a:cxn ang="0">
                  <a:pos x="5" y="9"/>
                </a:cxn>
                <a:cxn ang="0">
                  <a:pos x="5" y="9"/>
                </a:cxn>
              </a:cxnLst>
              <a:rect l="0" t="0" r="r" b="b"/>
              <a:pathLst>
                <a:path w="28" h="9">
                  <a:moveTo>
                    <a:pt x="5" y="9"/>
                  </a:moveTo>
                  <a:cubicBezTo>
                    <a:pt x="4" y="9"/>
                    <a:pt x="3" y="9"/>
                    <a:pt x="2" y="9"/>
                  </a:cubicBezTo>
                  <a:cubicBezTo>
                    <a:pt x="2" y="9"/>
                    <a:pt x="1" y="8"/>
                    <a:pt x="0" y="7"/>
                  </a:cubicBezTo>
                  <a:cubicBezTo>
                    <a:pt x="1" y="6"/>
                    <a:pt x="1" y="5"/>
                    <a:pt x="2" y="5"/>
                  </a:cubicBezTo>
                  <a:cubicBezTo>
                    <a:pt x="7" y="4"/>
                    <a:pt x="11" y="4"/>
                    <a:pt x="15" y="3"/>
                  </a:cubicBezTo>
                  <a:cubicBezTo>
                    <a:pt x="18" y="3"/>
                    <a:pt x="21" y="2"/>
                    <a:pt x="23" y="2"/>
                  </a:cubicBezTo>
                  <a:cubicBezTo>
                    <a:pt x="25" y="1"/>
                    <a:pt x="27" y="0"/>
                    <a:pt x="27" y="2"/>
                  </a:cubicBezTo>
                  <a:cubicBezTo>
                    <a:pt x="28" y="5"/>
                    <a:pt x="26" y="5"/>
                    <a:pt x="24" y="6"/>
                  </a:cubicBezTo>
                  <a:cubicBezTo>
                    <a:pt x="18" y="7"/>
                    <a:pt x="11"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7" name="Freeform 422"/>
            <p:cNvSpPr>
              <a:spLocks/>
            </p:cNvSpPr>
            <p:nvPr/>
          </p:nvSpPr>
          <p:spPr bwMode="gray">
            <a:xfrm>
              <a:off x="8269202" y="2098402"/>
              <a:ext cx="56424" cy="16929"/>
            </a:xfrm>
            <a:custGeom>
              <a:avLst/>
              <a:gdLst/>
              <a:ahLst/>
              <a:cxnLst>
                <a:cxn ang="0">
                  <a:pos x="5" y="9"/>
                </a:cxn>
                <a:cxn ang="0">
                  <a:pos x="2" y="9"/>
                </a:cxn>
                <a:cxn ang="0">
                  <a:pos x="0" y="7"/>
                </a:cxn>
                <a:cxn ang="0">
                  <a:pos x="2" y="5"/>
                </a:cxn>
                <a:cxn ang="0">
                  <a:pos x="12" y="4"/>
                </a:cxn>
                <a:cxn ang="0">
                  <a:pos x="24" y="1"/>
                </a:cxn>
                <a:cxn ang="0">
                  <a:pos x="27" y="2"/>
                </a:cxn>
                <a:cxn ang="0">
                  <a:pos x="25" y="5"/>
                </a:cxn>
                <a:cxn ang="0">
                  <a:pos x="5" y="9"/>
                </a:cxn>
                <a:cxn ang="0">
                  <a:pos x="5" y="9"/>
                </a:cxn>
              </a:cxnLst>
              <a:rect l="0" t="0" r="r" b="b"/>
              <a:pathLst>
                <a:path w="28" h="9">
                  <a:moveTo>
                    <a:pt x="5" y="9"/>
                  </a:moveTo>
                  <a:cubicBezTo>
                    <a:pt x="4" y="9"/>
                    <a:pt x="3" y="9"/>
                    <a:pt x="2" y="9"/>
                  </a:cubicBezTo>
                  <a:cubicBezTo>
                    <a:pt x="2" y="8"/>
                    <a:pt x="1" y="7"/>
                    <a:pt x="0" y="7"/>
                  </a:cubicBezTo>
                  <a:cubicBezTo>
                    <a:pt x="1" y="6"/>
                    <a:pt x="2" y="5"/>
                    <a:pt x="2" y="5"/>
                  </a:cubicBezTo>
                  <a:cubicBezTo>
                    <a:pt x="6" y="4"/>
                    <a:pt x="9" y="4"/>
                    <a:pt x="12" y="4"/>
                  </a:cubicBezTo>
                  <a:cubicBezTo>
                    <a:pt x="16" y="3"/>
                    <a:pt x="20" y="2"/>
                    <a:pt x="24" y="1"/>
                  </a:cubicBezTo>
                  <a:cubicBezTo>
                    <a:pt x="25" y="1"/>
                    <a:pt x="27" y="0"/>
                    <a:pt x="27" y="2"/>
                  </a:cubicBezTo>
                  <a:cubicBezTo>
                    <a:pt x="28" y="4"/>
                    <a:pt x="27" y="5"/>
                    <a:pt x="25" y="5"/>
                  </a:cubicBezTo>
                  <a:cubicBezTo>
                    <a:pt x="18" y="7"/>
                    <a:pt x="12" y="8"/>
                    <a:pt x="5" y="9"/>
                  </a:cubicBezTo>
                  <a:cubicBezTo>
                    <a:pt x="5" y="9"/>
                    <a:pt x="5" y="9"/>
                    <a:pt x="5" y="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218" name="Freeform 423"/>
            <p:cNvSpPr>
              <a:spLocks/>
            </p:cNvSpPr>
            <p:nvPr/>
          </p:nvSpPr>
          <p:spPr bwMode="gray">
            <a:xfrm>
              <a:off x="8269202" y="2154826"/>
              <a:ext cx="50784" cy="16929"/>
            </a:xfrm>
            <a:custGeom>
              <a:avLst/>
              <a:gdLst/>
              <a:ahLst/>
              <a:cxnLst>
                <a:cxn ang="0">
                  <a:pos x="5" y="8"/>
                </a:cxn>
                <a:cxn ang="0">
                  <a:pos x="3" y="9"/>
                </a:cxn>
                <a:cxn ang="0">
                  <a:pos x="0" y="6"/>
                </a:cxn>
                <a:cxn ang="0">
                  <a:pos x="3" y="4"/>
                </a:cxn>
                <a:cxn ang="0">
                  <a:pos x="19" y="2"/>
                </a:cxn>
                <a:cxn ang="0">
                  <a:pos x="24" y="1"/>
                </a:cxn>
                <a:cxn ang="0">
                  <a:pos x="27" y="2"/>
                </a:cxn>
                <a:cxn ang="0">
                  <a:pos x="25" y="5"/>
                </a:cxn>
                <a:cxn ang="0">
                  <a:pos x="5" y="9"/>
                </a:cxn>
                <a:cxn ang="0">
                  <a:pos x="5" y="8"/>
                </a:cxn>
              </a:cxnLst>
              <a:rect l="0" t="0" r="r" b="b"/>
              <a:pathLst>
                <a:path w="27" h="9">
                  <a:moveTo>
                    <a:pt x="5" y="8"/>
                  </a:moveTo>
                  <a:cubicBezTo>
                    <a:pt x="5" y="8"/>
                    <a:pt x="4" y="8"/>
                    <a:pt x="3" y="9"/>
                  </a:cubicBezTo>
                  <a:cubicBezTo>
                    <a:pt x="1" y="9"/>
                    <a:pt x="0" y="8"/>
                    <a:pt x="0" y="6"/>
                  </a:cubicBezTo>
                  <a:cubicBezTo>
                    <a:pt x="0" y="5"/>
                    <a:pt x="1" y="4"/>
                    <a:pt x="3" y="4"/>
                  </a:cubicBezTo>
                  <a:cubicBezTo>
                    <a:pt x="8" y="4"/>
                    <a:pt x="14" y="3"/>
                    <a:pt x="19" y="2"/>
                  </a:cubicBezTo>
                  <a:cubicBezTo>
                    <a:pt x="21" y="2"/>
                    <a:pt x="22" y="1"/>
                    <a:pt x="24" y="1"/>
                  </a:cubicBezTo>
                  <a:cubicBezTo>
                    <a:pt x="26" y="0"/>
                    <a:pt x="27" y="0"/>
                    <a:pt x="27" y="2"/>
                  </a:cubicBezTo>
                  <a:cubicBezTo>
                    <a:pt x="27" y="3"/>
                    <a:pt x="26" y="5"/>
                    <a:pt x="25" y="5"/>
                  </a:cubicBezTo>
                  <a:cubicBezTo>
                    <a:pt x="19" y="6"/>
                    <a:pt x="12" y="8"/>
                    <a:pt x="5" y="9"/>
                  </a:cubicBezTo>
                  <a:cubicBezTo>
                    <a:pt x="5" y="9"/>
                    <a:pt x="5" y="9"/>
                    <a:pt x="5"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grpSp>
      <p:sp>
        <p:nvSpPr>
          <p:cNvPr id="129" name="Title 128"/>
          <p:cNvSpPr>
            <a:spLocks noGrp="1"/>
          </p:cNvSpPr>
          <p:nvPr>
            <p:ph type="title"/>
          </p:nvPr>
        </p:nvSpPr>
        <p:spPr>
          <a:xfrm>
            <a:off x="787460" y="406400"/>
            <a:ext cx="11125200" cy="889000"/>
          </a:xfrm>
        </p:spPr>
        <p:txBody>
          <a:bodyPr/>
          <a:lstStyle/>
          <a:p>
            <a:r>
              <a:rPr lang="en-US" dirty="0"/>
              <a:t>Oracle Cloud Platform</a:t>
            </a:r>
          </a:p>
        </p:txBody>
      </p:sp>
      <p:grpSp>
        <p:nvGrpSpPr>
          <p:cNvPr id="156" name="Group 155"/>
          <p:cNvGrpSpPr>
            <a:grpSpLocks/>
          </p:cNvGrpSpPr>
          <p:nvPr/>
        </p:nvGrpSpPr>
        <p:grpSpPr>
          <a:xfrm>
            <a:off x="194549" y="5592230"/>
            <a:ext cx="11801620" cy="804940"/>
            <a:chOff x="329734" y="3327400"/>
            <a:chExt cx="9611939" cy="1014413"/>
          </a:xfrm>
          <a:solidFill>
            <a:schemeClr val="bg2">
              <a:lumMod val="75000"/>
            </a:schemeClr>
          </a:solidFill>
        </p:grpSpPr>
        <p:sp>
          <p:nvSpPr>
            <p:cNvPr id="157" name="Freeform 1"/>
            <p:cNvSpPr>
              <a:spLocks noChangeArrowheads="1"/>
            </p:cNvSpPr>
            <p:nvPr/>
          </p:nvSpPr>
          <p:spPr bwMode="auto">
            <a:xfrm>
              <a:off x="329734" y="3327400"/>
              <a:ext cx="1878479" cy="1014413"/>
            </a:xfrm>
            <a:custGeom>
              <a:avLst/>
              <a:gdLst>
                <a:gd name="T0" fmla="*/ 0 w 5911"/>
                <a:gd name="T1" fmla="*/ 2817 h 2818"/>
                <a:gd name="T2" fmla="*/ 5910 w 5911"/>
                <a:gd name="T3" fmla="*/ 2817 h 2818"/>
                <a:gd name="T4" fmla="*/ 5910 w 5911"/>
                <a:gd name="T5" fmla="*/ 0 h 2818"/>
                <a:gd name="T6" fmla="*/ 0 w 5911"/>
                <a:gd name="T7" fmla="*/ 0 h 2818"/>
                <a:gd name="T8" fmla="*/ 0 w 5911"/>
                <a:gd name="T9" fmla="*/ 2817 h 2818"/>
              </a:gdLst>
              <a:ahLst/>
              <a:cxnLst>
                <a:cxn ang="0">
                  <a:pos x="T0" y="T1"/>
                </a:cxn>
                <a:cxn ang="0">
                  <a:pos x="T2" y="T3"/>
                </a:cxn>
                <a:cxn ang="0">
                  <a:pos x="T4" y="T5"/>
                </a:cxn>
                <a:cxn ang="0">
                  <a:pos x="T6" y="T7"/>
                </a:cxn>
                <a:cxn ang="0">
                  <a:pos x="T8" y="T9"/>
                </a:cxn>
              </a:cxnLst>
              <a:rect l="0" t="0" r="r" b="b"/>
              <a:pathLst>
                <a:path w="5911" h="2818">
                  <a:moveTo>
                    <a:pt x="0" y="2817"/>
                  </a:moveTo>
                  <a:lnTo>
                    <a:pt x="5910" y="2817"/>
                  </a:lnTo>
                  <a:lnTo>
                    <a:pt x="5910" y="0"/>
                  </a:lnTo>
                  <a:lnTo>
                    <a:pt x="0" y="0"/>
                  </a:lnTo>
                  <a:lnTo>
                    <a:pt x="0" y="28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8" name="Freeform 2"/>
            <p:cNvSpPr>
              <a:spLocks noChangeArrowheads="1"/>
            </p:cNvSpPr>
            <p:nvPr/>
          </p:nvSpPr>
          <p:spPr bwMode="auto">
            <a:xfrm>
              <a:off x="8035925" y="3327400"/>
              <a:ext cx="1905748" cy="1014413"/>
            </a:xfrm>
            <a:custGeom>
              <a:avLst/>
              <a:gdLst>
                <a:gd name="T0" fmla="*/ 0 w 5904"/>
                <a:gd name="T1" fmla="*/ 2817 h 2818"/>
                <a:gd name="T2" fmla="*/ 5903 w 5904"/>
                <a:gd name="T3" fmla="*/ 2817 h 2818"/>
                <a:gd name="T4" fmla="*/ 5903 w 5904"/>
                <a:gd name="T5" fmla="*/ 0 h 2818"/>
                <a:gd name="T6" fmla="*/ 0 w 5904"/>
                <a:gd name="T7" fmla="*/ 0 h 2818"/>
                <a:gd name="T8" fmla="*/ 0 w 5904"/>
                <a:gd name="T9" fmla="*/ 2817 h 2818"/>
              </a:gdLst>
              <a:ahLst/>
              <a:cxnLst>
                <a:cxn ang="0">
                  <a:pos x="T0" y="T1"/>
                </a:cxn>
                <a:cxn ang="0">
                  <a:pos x="T2" y="T3"/>
                </a:cxn>
                <a:cxn ang="0">
                  <a:pos x="T4" y="T5"/>
                </a:cxn>
                <a:cxn ang="0">
                  <a:pos x="T6" y="T7"/>
                </a:cxn>
                <a:cxn ang="0">
                  <a:pos x="T8" y="T9"/>
                </a:cxn>
              </a:cxnLst>
              <a:rect l="0" t="0" r="r" b="b"/>
              <a:pathLst>
                <a:path w="5904" h="2818">
                  <a:moveTo>
                    <a:pt x="0" y="2817"/>
                  </a:moveTo>
                  <a:lnTo>
                    <a:pt x="5903" y="2817"/>
                  </a:lnTo>
                  <a:lnTo>
                    <a:pt x="5903" y="0"/>
                  </a:lnTo>
                  <a:lnTo>
                    <a:pt x="0" y="0"/>
                  </a:lnTo>
                  <a:lnTo>
                    <a:pt x="0" y="28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59" name="Freeform 3"/>
            <p:cNvSpPr>
              <a:spLocks noChangeArrowheads="1"/>
            </p:cNvSpPr>
            <p:nvPr/>
          </p:nvSpPr>
          <p:spPr bwMode="auto">
            <a:xfrm>
              <a:off x="2052638" y="3327400"/>
              <a:ext cx="6372225" cy="93663"/>
            </a:xfrm>
            <a:custGeom>
              <a:avLst/>
              <a:gdLst>
                <a:gd name="T0" fmla="*/ 0 w 17701"/>
                <a:gd name="T1" fmla="*/ 257 h 258"/>
                <a:gd name="T2" fmla="*/ 17700 w 17701"/>
                <a:gd name="T3" fmla="*/ 257 h 258"/>
                <a:gd name="T4" fmla="*/ 17700 w 17701"/>
                <a:gd name="T5" fmla="*/ 0 h 258"/>
                <a:gd name="T6" fmla="*/ 0 w 17701"/>
                <a:gd name="T7" fmla="*/ 0 h 258"/>
                <a:gd name="T8" fmla="*/ 0 w 17701"/>
                <a:gd name="T9" fmla="*/ 257 h 258"/>
              </a:gdLst>
              <a:ahLst/>
              <a:cxnLst>
                <a:cxn ang="0">
                  <a:pos x="T0" y="T1"/>
                </a:cxn>
                <a:cxn ang="0">
                  <a:pos x="T2" y="T3"/>
                </a:cxn>
                <a:cxn ang="0">
                  <a:pos x="T4" y="T5"/>
                </a:cxn>
                <a:cxn ang="0">
                  <a:pos x="T6" y="T7"/>
                </a:cxn>
                <a:cxn ang="0">
                  <a:pos x="T8" y="T9"/>
                </a:cxn>
              </a:cxnLst>
              <a:rect l="0" t="0" r="r" b="b"/>
              <a:pathLst>
                <a:path w="17701" h="258">
                  <a:moveTo>
                    <a:pt x="0" y="257"/>
                  </a:moveTo>
                  <a:lnTo>
                    <a:pt x="17700" y="257"/>
                  </a:lnTo>
                  <a:lnTo>
                    <a:pt x="17700" y="0"/>
                  </a:lnTo>
                  <a:lnTo>
                    <a:pt x="0" y="0"/>
                  </a:lnTo>
                  <a:lnTo>
                    <a:pt x="0" y="25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0" name="Freeform 4"/>
            <p:cNvSpPr>
              <a:spLocks noChangeArrowheads="1"/>
            </p:cNvSpPr>
            <p:nvPr/>
          </p:nvSpPr>
          <p:spPr bwMode="auto">
            <a:xfrm>
              <a:off x="2155825" y="3609975"/>
              <a:ext cx="5935663" cy="595313"/>
            </a:xfrm>
            <a:custGeom>
              <a:avLst/>
              <a:gdLst>
                <a:gd name="T0" fmla="*/ 16336 w 16488"/>
                <a:gd name="T1" fmla="*/ 1653 h 1654"/>
                <a:gd name="T2" fmla="*/ 16276 w 16488"/>
                <a:gd name="T3" fmla="*/ 1646 h 1654"/>
                <a:gd name="T4" fmla="*/ 15944 w 16488"/>
                <a:gd name="T5" fmla="*/ 1517 h 1654"/>
                <a:gd name="T6" fmla="*/ 15265 w 16488"/>
                <a:gd name="T7" fmla="*/ 1283 h 1654"/>
                <a:gd name="T8" fmla="*/ 14572 w 16488"/>
                <a:gd name="T9" fmla="*/ 1079 h 1654"/>
                <a:gd name="T10" fmla="*/ 13863 w 16488"/>
                <a:gd name="T11" fmla="*/ 890 h 1654"/>
                <a:gd name="T12" fmla="*/ 13139 w 16488"/>
                <a:gd name="T13" fmla="*/ 731 h 1654"/>
                <a:gd name="T14" fmla="*/ 12401 w 16488"/>
                <a:gd name="T15" fmla="*/ 597 h 1654"/>
                <a:gd name="T16" fmla="*/ 11654 w 16488"/>
                <a:gd name="T17" fmla="*/ 483 h 1654"/>
                <a:gd name="T18" fmla="*/ 10885 w 16488"/>
                <a:gd name="T19" fmla="*/ 400 h 1654"/>
                <a:gd name="T20" fmla="*/ 10501 w 16488"/>
                <a:gd name="T21" fmla="*/ 370 h 1654"/>
                <a:gd name="T22" fmla="*/ 9241 w 16488"/>
                <a:gd name="T23" fmla="*/ 309 h 1654"/>
                <a:gd name="T24" fmla="*/ 7961 w 16488"/>
                <a:gd name="T25" fmla="*/ 309 h 1654"/>
                <a:gd name="T26" fmla="*/ 6656 w 16488"/>
                <a:gd name="T27" fmla="*/ 378 h 1654"/>
                <a:gd name="T28" fmla="*/ 5338 w 16488"/>
                <a:gd name="T29" fmla="*/ 514 h 1654"/>
                <a:gd name="T30" fmla="*/ 4893 w 16488"/>
                <a:gd name="T31" fmla="*/ 567 h 1654"/>
                <a:gd name="T32" fmla="*/ 4026 w 16488"/>
                <a:gd name="T33" fmla="*/ 701 h 1654"/>
                <a:gd name="T34" fmla="*/ 3219 w 16488"/>
                <a:gd name="T35" fmla="*/ 853 h 1654"/>
                <a:gd name="T36" fmla="*/ 2480 w 16488"/>
                <a:gd name="T37" fmla="*/ 1011 h 1654"/>
                <a:gd name="T38" fmla="*/ 1507 w 16488"/>
                <a:gd name="T39" fmla="*/ 1253 h 1654"/>
                <a:gd name="T40" fmla="*/ 527 w 16488"/>
                <a:gd name="T41" fmla="*/ 1532 h 1654"/>
                <a:gd name="T42" fmla="*/ 196 w 16488"/>
                <a:gd name="T43" fmla="*/ 1646 h 1654"/>
                <a:gd name="T44" fmla="*/ 143 w 16488"/>
                <a:gd name="T45" fmla="*/ 1653 h 1654"/>
                <a:gd name="T46" fmla="*/ 83 w 16488"/>
                <a:gd name="T47" fmla="*/ 1646 h 1654"/>
                <a:gd name="T48" fmla="*/ 38 w 16488"/>
                <a:gd name="T49" fmla="*/ 1608 h 1654"/>
                <a:gd name="T50" fmla="*/ 8 w 16488"/>
                <a:gd name="T51" fmla="*/ 1555 h 1654"/>
                <a:gd name="T52" fmla="*/ 0 w 16488"/>
                <a:gd name="T53" fmla="*/ 1525 h 1654"/>
                <a:gd name="T54" fmla="*/ 0 w 16488"/>
                <a:gd name="T55" fmla="*/ 1472 h 1654"/>
                <a:gd name="T56" fmla="*/ 22 w 16488"/>
                <a:gd name="T57" fmla="*/ 1419 h 1654"/>
                <a:gd name="T58" fmla="*/ 67 w 16488"/>
                <a:gd name="T59" fmla="*/ 1374 h 1654"/>
                <a:gd name="T60" fmla="*/ 98 w 16488"/>
                <a:gd name="T61" fmla="*/ 1366 h 1654"/>
                <a:gd name="T62" fmla="*/ 874 w 16488"/>
                <a:gd name="T63" fmla="*/ 1117 h 1654"/>
                <a:gd name="T64" fmla="*/ 2050 w 16488"/>
                <a:gd name="T65" fmla="*/ 800 h 1654"/>
                <a:gd name="T66" fmla="*/ 2766 w 16488"/>
                <a:gd name="T67" fmla="*/ 641 h 1654"/>
                <a:gd name="T68" fmla="*/ 3551 w 16488"/>
                <a:gd name="T69" fmla="*/ 483 h 1654"/>
                <a:gd name="T70" fmla="*/ 4395 w 16488"/>
                <a:gd name="T71" fmla="*/ 339 h 1654"/>
                <a:gd name="T72" fmla="*/ 5292 w 16488"/>
                <a:gd name="T73" fmla="*/ 211 h 1654"/>
                <a:gd name="T74" fmla="*/ 5963 w 16488"/>
                <a:gd name="T75" fmla="*/ 136 h 1654"/>
                <a:gd name="T76" fmla="*/ 7290 w 16488"/>
                <a:gd name="T77" fmla="*/ 38 h 1654"/>
                <a:gd name="T78" fmla="*/ 8600 w 16488"/>
                <a:gd name="T79" fmla="*/ 0 h 1654"/>
                <a:gd name="T80" fmla="*/ 9890 w 16488"/>
                <a:gd name="T81" fmla="*/ 30 h 1654"/>
                <a:gd name="T82" fmla="*/ 10516 w 16488"/>
                <a:gd name="T83" fmla="*/ 68 h 1654"/>
                <a:gd name="T84" fmla="*/ 11300 w 16488"/>
                <a:gd name="T85" fmla="*/ 144 h 1654"/>
                <a:gd name="T86" fmla="*/ 12068 w 16488"/>
                <a:gd name="T87" fmla="*/ 241 h 1654"/>
                <a:gd name="T88" fmla="*/ 12823 w 16488"/>
                <a:gd name="T89" fmla="*/ 362 h 1654"/>
                <a:gd name="T90" fmla="*/ 13569 w 16488"/>
                <a:gd name="T91" fmla="*/ 514 h 1654"/>
                <a:gd name="T92" fmla="*/ 14293 w 16488"/>
                <a:gd name="T93" fmla="*/ 686 h 1654"/>
                <a:gd name="T94" fmla="*/ 15009 w 16488"/>
                <a:gd name="T95" fmla="*/ 890 h 1654"/>
                <a:gd name="T96" fmla="*/ 15703 w 16488"/>
                <a:gd name="T97" fmla="*/ 1117 h 1654"/>
                <a:gd name="T98" fmla="*/ 16388 w 16488"/>
                <a:gd name="T99" fmla="*/ 1366 h 1654"/>
                <a:gd name="T100" fmla="*/ 16412 w 16488"/>
                <a:gd name="T101" fmla="*/ 1382 h 1654"/>
                <a:gd name="T102" fmla="*/ 16457 w 16488"/>
                <a:gd name="T103" fmla="*/ 1419 h 1654"/>
                <a:gd name="T104" fmla="*/ 16479 w 16488"/>
                <a:gd name="T105" fmla="*/ 1472 h 1654"/>
                <a:gd name="T106" fmla="*/ 16479 w 16488"/>
                <a:gd name="T107" fmla="*/ 1532 h 1654"/>
                <a:gd name="T108" fmla="*/ 16471 w 16488"/>
                <a:gd name="T109" fmla="*/ 1563 h 1654"/>
                <a:gd name="T110" fmla="*/ 16419 w 16488"/>
                <a:gd name="T111" fmla="*/ 1630 h 1654"/>
                <a:gd name="T112" fmla="*/ 16336 w 16488"/>
                <a:gd name="T113" fmla="*/ 1653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88" h="1654">
                  <a:moveTo>
                    <a:pt x="16336" y="1653"/>
                  </a:moveTo>
                  <a:lnTo>
                    <a:pt x="16336" y="1653"/>
                  </a:lnTo>
                  <a:lnTo>
                    <a:pt x="16306" y="1653"/>
                  </a:lnTo>
                  <a:lnTo>
                    <a:pt x="16276" y="1646"/>
                  </a:lnTo>
                  <a:lnTo>
                    <a:pt x="16276" y="1646"/>
                  </a:lnTo>
                  <a:lnTo>
                    <a:pt x="15944" y="1517"/>
                  </a:lnTo>
                  <a:lnTo>
                    <a:pt x="15605" y="1396"/>
                  </a:lnTo>
                  <a:lnTo>
                    <a:pt x="15265" y="1283"/>
                  </a:lnTo>
                  <a:lnTo>
                    <a:pt x="14919" y="1177"/>
                  </a:lnTo>
                  <a:lnTo>
                    <a:pt x="14572" y="1079"/>
                  </a:lnTo>
                  <a:lnTo>
                    <a:pt x="14218" y="981"/>
                  </a:lnTo>
                  <a:lnTo>
                    <a:pt x="13863" y="890"/>
                  </a:lnTo>
                  <a:lnTo>
                    <a:pt x="13502" y="807"/>
                  </a:lnTo>
                  <a:lnTo>
                    <a:pt x="13139" y="731"/>
                  </a:lnTo>
                  <a:lnTo>
                    <a:pt x="12770" y="664"/>
                  </a:lnTo>
                  <a:lnTo>
                    <a:pt x="12401" y="597"/>
                  </a:lnTo>
                  <a:lnTo>
                    <a:pt x="12031" y="536"/>
                  </a:lnTo>
                  <a:lnTo>
                    <a:pt x="11654" y="483"/>
                  </a:lnTo>
                  <a:lnTo>
                    <a:pt x="11269" y="438"/>
                  </a:lnTo>
                  <a:lnTo>
                    <a:pt x="10885" y="400"/>
                  </a:lnTo>
                  <a:lnTo>
                    <a:pt x="10501" y="370"/>
                  </a:lnTo>
                  <a:lnTo>
                    <a:pt x="10501" y="370"/>
                  </a:lnTo>
                  <a:lnTo>
                    <a:pt x="9875" y="332"/>
                  </a:lnTo>
                  <a:lnTo>
                    <a:pt x="9241" y="309"/>
                  </a:lnTo>
                  <a:lnTo>
                    <a:pt x="8608" y="302"/>
                  </a:lnTo>
                  <a:lnTo>
                    <a:pt x="7961" y="309"/>
                  </a:lnTo>
                  <a:lnTo>
                    <a:pt x="7313" y="339"/>
                  </a:lnTo>
                  <a:lnTo>
                    <a:pt x="6656" y="378"/>
                  </a:lnTo>
                  <a:lnTo>
                    <a:pt x="6001" y="438"/>
                  </a:lnTo>
                  <a:lnTo>
                    <a:pt x="5338" y="514"/>
                  </a:lnTo>
                  <a:lnTo>
                    <a:pt x="5338" y="514"/>
                  </a:lnTo>
                  <a:lnTo>
                    <a:pt x="4893" y="567"/>
                  </a:lnTo>
                  <a:lnTo>
                    <a:pt x="4455" y="633"/>
                  </a:lnTo>
                  <a:lnTo>
                    <a:pt x="4026" y="701"/>
                  </a:lnTo>
                  <a:lnTo>
                    <a:pt x="3618" y="777"/>
                  </a:lnTo>
                  <a:lnTo>
                    <a:pt x="3219" y="853"/>
                  </a:lnTo>
                  <a:lnTo>
                    <a:pt x="2842" y="936"/>
                  </a:lnTo>
                  <a:lnTo>
                    <a:pt x="2480" y="1011"/>
                  </a:lnTo>
                  <a:lnTo>
                    <a:pt x="2133" y="1095"/>
                  </a:lnTo>
                  <a:lnTo>
                    <a:pt x="1507" y="1253"/>
                  </a:lnTo>
                  <a:lnTo>
                    <a:pt x="965" y="1404"/>
                  </a:lnTo>
                  <a:lnTo>
                    <a:pt x="527" y="1532"/>
                  </a:lnTo>
                  <a:lnTo>
                    <a:pt x="196" y="1646"/>
                  </a:lnTo>
                  <a:lnTo>
                    <a:pt x="196" y="1646"/>
                  </a:lnTo>
                  <a:lnTo>
                    <a:pt x="166" y="1653"/>
                  </a:lnTo>
                  <a:lnTo>
                    <a:pt x="143" y="1653"/>
                  </a:lnTo>
                  <a:lnTo>
                    <a:pt x="113" y="1653"/>
                  </a:lnTo>
                  <a:lnTo>
                    <a:pt x="83" y="1646"/>
                  </a:lnTo>
                  <a:lnTo>
                    <a:pt x="60" y="1630"/>
                  </a:lnTo>
                  <a:lnTo>
                    <a:pt x="38" y="1608"/>
                  </a:lnTo>
                  <a:lnTo>
                    <a:pt x="22" y="1585"/>
                  </a:lnTo>
                  <a:lnTo>
                    <a:pt x="8" y="1555"/>
                  </a:lnTo>
                  <a:lnTo>
                    <a:pt x="8" y="1555"/>
                  </a:lnTo>
                  <a:lnTo>
                    <a:pt x="0" y="1525"/>
                  </a:lnTo>
                  <a:lnTo>
                    <a:pt x="0" y="1494"/>
                  </a:lnTo>
                  <a:lnTo>
                    <a:pt x="0" y="1472"/>
                  </a:lnTo>
                  <a:lnTo>
                    <a:pt x="8" y="1441"/>
                  </a:lnTo>
                  <a:lnTo>
                    <a:pt x="22" y="1419"/>
                  </a:lnTo>
                  <a:lnTo>
                    <a:pt x="45" y="1396"/>
                  </a:lnTo>
                  <a:lnTo>
                    <a:pt x="67" y="1374"/>
                  </a:lnTo>
                  <a:lnTo>
                    <a:pt x="98" y="1366"/>
                  </a:lnTo>
                  <a:lnTo>
                    <a:pt x="98" y="1366"/>
                  </a:lnTo>
                  <a:lnTo>
                    <a:pt x="430" y="1253"/>
                  </a:lnTo>
                  <a:lnTo>
                    <a:pt x="874" y="1117"/>
                  </a:lnTo>
                  <a:lnTo>
                    <a:pt x="1417" y="958"/>
                  </a:lnTo>
                  <a:lnTo>
                    <a:pt x="2050" y="800"/>
                  </a:lnTo>
                  <a:lnTo>
                    <a:pt x="2397" y="717"/>
                  </a:lnTo>
                  <a:lnTo>
                    <a:pt x="2766" y="641"/>
                  </a:lnTo>
                  <a:lnTo>
                    <a:pt x="3151" y="559"/>
                  </a:lnTo>
                  <a:lnTo>
                    <a:pt x="3551" y="483"/>
                  </a:lnTo>
                  <a:lnTo>
                    <a:pt x="3965" y="408"/>
                  </a:lnTo>
                  <a:lnTo>
                    <a:pt x="4395" y="339"/>
                  </a:lnTo>
                  <a:lnTo>
                    <a:pt x="4840" y="272"/>
                  </a:lnTo>
                  <a:lnTo>
                    <a:pt x="5292" y="211"/>
                  </a:lnTo>
                  <a:lnTo>
                    <a:pt x="5292" y="211"/>
                  </a:lnTo>
                  <a:lnTo>
                    <a:pt x="5963" y="136"/>
                  </a:lnTo>
                  <a:lnTo>
                    <a:pt x="6627" y="75"/>
                  </a:lnTo>
                  <a:lnTo>
                    <a:pt x="7290" y="38"/>
                  </a:lnTo>
                  <a:lnTo>
                    <a:pt x="7954" y="7"/>
                  </a:lnTo>
                  <a:lnTo>
                    <a:pt x="8600" y="0"/>
                  </a:lnTo>
                  <a:lnTo>
                    <a:pt x="9249" y="7"/>
                  </a:lnTo>
                  <a:lnTo>
                    <a:pt x="9890" y="30"/>
                  </a:lnTo>
                  <a:lnTo>
                    <a:pt x="10516" y="68"/>
                  </a:lnTo>
                  <a:lnTo>
                    <a:pt x="10516" y="68"/>
                  </a:lnTo>
                  <a:lnTo>
                    <a:pt x="10908" y="98"/>
                  </a:lnTo>
                  <a:lnTo>
                    <a:pt x="11300" y="144"/>
                  </a:lnTo>
                  <a:lnTo>
                    <a:pt x="11685" y="189"/>
                  </a:lnTo>
                  <a:lnTo>
                    <a:pt x="12068" y="241"/>
                  </a:lnTo>
                  <a:lnTo>
                    <a:pt x="12446" y="294"/>
                  </a:lnTo>
                  <a:lnTo>
                    <a:pt x="12823" y="362"/>
                  </a:lnTo>
                  <a:lnTo>
                    <a:pt x="13200" y="438"/>
                  </a:lnTo>
                  <a:lnTo>
                    <a:pt x="13569" y="514"/>
                  </a:lnTo>
                  <a:lnTo>
                    <a:pt x="13931" y="597"/>
                  </a:lnTo>
                  <a:lnTo>
                    <a:pt x="14293" y="686"/>
                  </a:lnTo>
                  <a:lnTo>
                    <a:pt x="14654" y="784"/>
                  </a:lnTo>
                  <a:lnTo>
                    <a:pt x="15009" y="890"/>
                  </a:lnTo>
                  <a:lnTo>
                    <a:pt x="15356" y="996"/>
                  </a:lnTo>
                  <a:lnTo>
                    <a:pt x="15703" y="1117"/>
                  </a:lnTo>
                  <a:lnTo>
                    <a:pt x="16049" y="1238"/>
                  </a:lnTo>
                  <a:lnTo>
                    <a:pt x="16388" y="1366"/>
                  </a:lnTo>
                  <a:lnTo>
                    <a:pt x="16388" y="1366"/>
                  </a:lnTo>
                  <a:lnTo>
                    <a:pt x="16412" y="1382"/>
                  </a:lnTo>
                  <a:lnTo>
                    <a:pt x="16441" y="1396"/>
                  </a:lnTo>
                  <a:lnTo>
                    <a:pt x="16457" y="1419"/>
                  </a:lnTo>
                  <a:lnTo>
                    <a:pt x="16471" y="1441"/>
                  </a:lnTo>
                  <a:lnTo>
                    <a:pt x="16479" y="1472"/>
                  </a:lnTo>
                  <a:lnTo>
                    <a:pt x="16487" y="1502"/>
                  </a:lnTo>
                  <a:lnTo>
                    <a:pt x="16479" y="1532"/>
                  </a:lnTo>
                  <a:lnTo>
                    <a:pt x="16471" y="1563"/>
                  </a:lnTo>
                  <a:lnTo>
                    <a:pt x="16471" y="1563"/>
                  </a:lnTo>
                  <a:lnTo>
                    <a:pt x="16449" y="1600"/>
                  </a:lnTo>
                  <a:lnTo>
                    <a:pt x="16419" y="1630"/>
                  </a:lnTo>
                  <a:lnTo>
                    <a:pt x="16374" y="1653"/>
                  </a:lnTo>
                  <a:lnTo>
                    <a:pt x="16336" y="165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1" name="Freeform 5"/>
            <p:cNvSpPr>
              <a:spLocks noChangeArrowheads="1"/>
            </p:cNvSpPr>
            <p:nvPr/>
          </p:nvSpPr>
          <p:spPr bwMode="auto">
            <a:xfrm>
              <a:off x="2524125" y="3346450"/>
              <a:ext cx="53975" cy="715963"/>
            </a:xfrm>
            <a:custGeom>
              <a:avLst/>
              <a:gdLst>
                <a:gd name="T0" fmla="*/ 76 w 152"/>
                <a:gd name="T1" fmla="*/ 1986 h 1987"/>
                <a:gd name="T2" fmla="*/ 76 w 152"/>
                <a:gd name="T3" fmla="*/ 1986 h 1987"/>
                <a:gd name="T4" fmla="*/ 46 w 152"/>
                <a:gd name="T5" fmla="*/ 1986 h 1987"/>
                <a:gd name="T6" fmla="*/ 23 w 152"/>
                <a:gd name="T7" fmla="*/ 1971 h 1987"/>
                <a:gd name="T8" fmla="*/ 7 w 152"/>
                <a:gd name="T9" fmla="*/ 1940 h 1987"/>
                <a:gd name="T10" fmla="*/ 0 w 152"/>
                <a:gd name="T11" fmla="*/ 1910 h 1987"/>
                <a:gd name="T12" fmla="*/ 0 w 152"/>
                <a:gd name="T13" fmla="*/ 75 h 1987"/>
                <a:gd name="T14" fmla="*/ 0 w 152"/>
                <a:gd name="T15" fmla="*/ 75 h 1987"/>
                <a:gd name="T16" fmla="*/ 7 w 152"/>
                <a:gd name="T17" fmla="*/ 45 h 1987"/>
                <a:gd name="T18" fmla="*/ 23 w 152"/>
                <a:gd name="T19" fmla="*/ 22 h 1987"/>
                <a:gd name="T20" fmla="*/ 46 w 152"/>
                <a:gd name="T21" fmla="*/ 8 h 1987"/>
                <a:gd name="T22" fmla="*/ 76 w 152"/>
                <a:gd name="T23" fmla="*/ 0 h 1987"/>
                <a:gd name="T24" fmla="*/ 76 w 152"/>
                <a:gd name="T25" fmla="*/ 0 h 1987"/>
                <a:gd name="T26" fmla="*/ 106 w 152"/>
                <a:gd name="T27" fmla="*/ 8 h 1987"/>
                <a:gd name="T28" fmla="*/ 129 w 152"/>
                <a:gd name="T29" fmla="*/ 22 h 1987"/>
                <a:gd name="T30" fmla="*/ 143 w 152"/>
                <a:gd name="T31" fmla="*/ 45 h 1987"/>
                <a:gd name="T32" fmla="*/ 151 w 152"/>
                <a:gd name="T33" fmla="*/ 75 h 1987"/>
                <a:gd name="T34" fmla="*/ 151 w 152"/>
                <a:gd name="T35" fmla="*/ 1910 h 1987"/>
                <a:gd name="T36" fmla="*/ 151 w 152"/>
                <a:gd name="T37" fmla="*/ 1910 h 1987"/>
                <a:gd name="T38" fmla="*/ 143 w 152"/>
                <a:gd name="T39" fmla="*/ 1940 h 1987"/>
                <a:gd name="T40" fmla="*/ 129 w 152"/>
                <a:gd name="T41" fmla="*/ 1971 h 1987"/>
                <a:gd name="T42" fmla="*/ 106 w 152"/>
                <a:gd name="T43" fmla="*/ 1986 h 1987"/>
                <a:gd name="T44" fmla="*/ 76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6" y="1986"/>
                  </a:moveTo>
                  <a:lnTo>
                    <a:pt x="76" y="1986"/>
                  </a:lnTo>
                  <a:lnTo>
                    <a:pt x="46" y="1986"/>
                  </a:lnTo>
                  <a:lnTo>
                    <a:pt x="23" y="1971"/>
                  </a:lnTo>
                  <a:lnTo>
                    <a:pt x="7" y="1940"/>
                  </a:lnTo>
                  <a:lnTo>
                    <a:pt x="0" y="1910"/>
                  </a:lnTo>
                  <a:lnTo>
                    <a:pt x="0" y="75"/>
                  </a:lnTo>
                  <a:lnTo>
                    <a:pt x="0" y="75"/>
                  </a:lnTo>
                  <a:lnTo>
                    <a:pt x="7" y="45"/>
                  </a:lnTo>
                  <a:lnTo>
                    <a:pt x="23" y="22"/>
                  </a:lnTo>
                  <a:lnTo>
                    <a:pt x="46" y="8"/>
                  </a:lnTo>
                  <a:lnTo>
                    <a:pt x="76" y="0"/>
                  </a:lnTo>
                  <a:lnTo>
                    <a:pt x="76" y="0"/>
                  </a:lnTo>
                  <a:lnTo>
                    <a:pt x="106" y="8"/>
                  </a:lnTo>
                  <a:lnTo>
                    <a:pt x="129" y="22"/>
                  </a:lnTo>
                  <a:lnTo>
                    <a:pt x="143" y="45"/>
                  </a:lnTo>
                  <a:lnTo>
                    <a:pt x="151" y="75"/>
                  </a:lnTo>
                  <a:lnTo>
                    <a:pt x="151" y="1910"/>
                  </a:lnTo>
                  <a:lnTo>
                    <a:pt x="151" y="1910"/>
                  </a:lnTo>
                  <a:lnTo>
                    <a:pt x="143" y="1940"/>
                  </a:lnTo>
                  <a:lnTo>
                    <a:pt x="129" y="1971"/>
                  </a:lnTo>
                  <a:lnTo>
                    <a:pt x="106" y="1986"/>
                  </a:lnTo>
                  <a:lnTo>
                    <a:pt x="76" y="19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3" name="Freeform 6"/>
            <p:cNvSpPr>
              <a:spLocks noChangeArrowheads="1"/>
            </p:cNvSpPr>
            <p:nvPr/>
          </p:nvSpPr>
          <p:spPr bwMode="auto">
            <a:xfrm>
              <a:off x="2867025" y="3346450"/>
              <a:ext cx="53975" cy="636588"/>
            </a:xfrm>
            <a:custGeom>
              <a:avLst/>
              <a:gdLst>
                <a:gd name="T0" fmla="*/ 75 w 152"/>
                <a:gd name="T1" fmla="*/ 1767 h 1768"/>
                <a:gd name="T2" fmla="*/ 75 w 152"/>
                <a:gd name="T3" fmla="*/ 1767 h 1768"/>
                <a:gd name="T4" fmla="*/ 45 w 152"/>
                <a:gd name="T5" fmla="*/ 1759 h 1768"/>
                <a:gd name="T6" fmla="*/ 23 w 152"/>
                <a:gd name="T7" fmla="*/ 1744 h 1768"/>
                <a:gd name="T8" fmla="*/ 8 w 152"/>
                <a:gd name="T9" fmla="*/ 1722 h 1768"/>
                <a:gd name="T10" fmla="*/ 0 w 152"/>
                <a:gd name="T11" fmla="*/ 1691 h 1768"/>
                <a:gd name="T12" fmla="*/ 0 w 152"/>
                <a:gd name="T13" fmla="*/ 75 h 1768"/>
                <a:gd name="T14" fmla="*/ 0 w 152"/>
                <a:gd name="T15" fmla="*/ 75 h 1768"/>
                <a:gd name="T16" fmla="*/ 8 w 152"/>
                <a:gd name="T17" fmla="*/ 45 h 1768"/>
                <a:gd name="T18" fmla="*/ 23 w 152"/>
                <a:gd name="T19" fmla="*/ 22 h 1768"/>
                <a:gd name="T20" fmla="*/ 45 w 152"/>
                <a:gd name="T21" fmla="*/ 8 h 1768"/>
                <a:gd name="T22" fmla="*/ 75 w 152"/>
                <a:gd name="T23" fmla="*/ 0 h 1768"/>
                <a:gd name="T24" fmla="*/ 75 w 152"/>
                <a:gd name="T25" fmla="*/ 0 h 1768"/>
                <a:gd name="T26" fmla="*/ 106 w 152"/>
                <a:gd name="T27" fmla="*/ 8 h 1768"/>
                <a:gd name="T28" fmla="*/ 128 w 152"/>
                <a:gd name="T29" fmla="*/ 22 h 1768"/>
                <a:gd name="T30" fmla="*/ 144 w 152"/>
                <a:gd name="T31" fmla="*/ 45 h 1768"/>
                <a:gd name="T32" fmla="*/ 151 w 152"/>
                <a:gd name="T33" fmla="*/ 75 h 1768"/>
                <a:gd name="T34" fmla="*/ 151 w 152"/>
                <a:gd name="T35" fmla="*/ 1691 h 1768"/>
                <a:gd name="T36" fmla="*/ 151 w 152"/>
                <a:gd name="T37" fmla="*/ 1691 h 1768"/>
                <a:gd name="T38" fmla="*/ 144 w 152"/>
                <a:gd name="T39" fmla="*/ 1722 h 1768"/>
                <a:gd name="T40" fmla="*/ 128 w 152"/>
                <a:gd name="T41" fmla="*/ 1744 h 1768"/>
                <a:gd name="T42" fmla="*/ 106 w 152"/>
                <a:gd name="T43" fmla="*/ 1759 h 1768"/>
                <a:gd name="T44" fmla="*/ 75 w 152"/>
                <a:gd name="T45" fmla="*/ 1767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768">
                  <a:moveTo>
                    <a:pt x="75" y="1767"/>
                  </a:moveTo>
                  <a:lnTo>
                    <a:pt x="75" y="1767"/>
                  </a:lnTo>
                  <a:lnTo>
                    <a:pt x="45" y="1759"/>
                  </a:lnTo>
                  <a:lnTo>
                    <a:pt x="23" y="1744"/>
                  </a:lnTo>
                  <a:lnTo>
                    <a:pt x="8" y="1722"/>
                  </a:lnTo>
                  <a:lnTo>
                    <a:pt x="0" y="1691"/>
                  </a:lnTo>
                  <a:lnTo>
                    <a:pt x="0" y="75"/>
                  </a:lnTo>
                  <a:lnTo>
                    <a:pt x="0" y="75"/>
                  </a:lnTo>
                  <a:lnTo>
                    <a:pt x="8" y="45"/>
                  </a:lnTo>
                  <a:lnTo>
                    <a:pt x="23" y="22"/>
                  </a:lnTo>
                  <a:lnTo>
                    <a:pt x="45" y="8"/>
                  </a:lnTo>
                  <a:lnTo>
                    <a:pt x="75" y="0"/>
                  </a:lnTo>
                  <a:lnTo>
                    <a:pt x="75" y="0"/>
                  </a:lnTo>
                  <a:lnTo>
                    <a:pt x="106" y="8"/>
                  </a:lnTo>
                  <a:lnTo>
                    <a:pt x="128" y="22"/>
                  </a:lnTo>
                  <a:lnTo>
                    <a:pt x="144" y="45"/>
                  </a:lnTo>
                  <a:lnTo>
                    <a:pt x="151" y="75"/>
                  </a:lnTo>
                  <a:lnTo>
                    <a:pt x="151" y="1691"/>
                  </a:lnTo>
                  <a:lnTo>
                    <a:pt x="151" y="1691"/>
                  </a:lnTo>
                  <a:lnTo>
                    <a:pt x="144" y="1722"/>
                  </a:lnTo>
                  <a:lnTo>
                    <a:pt x="128" y="1744"/>
                  </a:lnTo>
                  <a:lnTo>
                    <a:pt x="106" y="1759"/>
                  </a:lnTo>
                  <a:lnTo>
                    <a:pt x="75" y="17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5" name="Freeform 7"/>
            <p:cNvSpPr>
              <a:spLocks noChangeArrowheads="1"/>
            </p:cNvSpPr>
            <p:nvPr/>
          </p:nvSpPr>
          <p:spPr bwMode="auto">
            <a:xfrm>
              <a:off x="3208338" y="3346450"/>
              <a:ext cx="53975" cy="557213"/>
            </a:xfrm>
            <a:custGeom>
              <a:avLst/>
              <a:gdLst>
                <a:gd name="T0" fmla="*/ 75 w 152"/>
                <a:gd name="T1" fmla="*/ 1547 h 1548"/>
                <a:gd name="T2" fmla="*/ 75 w 152"/>
                <a:gd name="T3" fmla="*/ 1547 h 1548"/>
                <a:gd name="T4" fmla="*/ 52 w 152"/>
                <a:gd name="T5" fmla="*/ 1547 h 1548"/>
                <a:gd name="T6" fmla="*/ 22 w 152"/>
                <a:gd name="T7" fmla="*/ 1525 h 1548"/>
                <a:gd name="T8" fmla="*/ 7 w 152"/>
                <a:gd name="T9" fmla="*/ 1502 h 1548"/>
                <a:gd name="T10" fmla="*/ 0 w 152"/>
                <a:gd name="T11" fmla="*/ 1472 h 1548"/>
                <a:gd name="T12" fmla="*/ 0 w 152"/>
                <a:gd name="T13" fmla="*/ 75 h 1548"/>
                <a:gd name="T14" fmla="*/ 0 w 152"/>
                <a:gd name="T15" fmla="*/ 75 h 1548"/>
                <a:gd name="T16" fmla="*/ 7 w 152"/>
                <a:gd name="T17" fmla="*/ 45 h 1548"/>
                <a:gd name="T18" fmla="*/ 22 w 152"/>
                <a:gd name="T19" fmla="*/ 22 h 1548"/>
                <a:gd name="T20" fmla="*/ 52 w 152"/>
                <a:gd name="T21" fmla="*/ 8 h 1548"/>
                <a:gd name="T22" fmla="*/ 75 w 152"/>
                <a:gd name="T23" fmla="*/ 0 h 1548"/>
                <a:gd name="T24" fmla="*/ 75 w 152"/>
                <a:gd name="T25" fmla="*/ 0 h 1548"/>
                <a:gd name="T26" fmla="*/ 105 w 152"/>
                <a:gd name="T27" fmla="*/ 8 h 1548"/>
                <a:gd name="T28" fmla="*/ 135 w 152"/>
                <a:gd name="T29" fmla="*/ 22 h 1548"/>
                <a:gd name="T30" fmla="*/ 151 w 152"/>
                <a:gd name="T31" fmla="*/ 45 h 1548"/>
                <a:gd name="T32" fmla="*/ 151 w 152"/>
                <a:gd name="T33" fmla="*/ 75 h 1548"/>
                <a:gd name="T34" fmla="*/ 151 w 152"/>
                <a:gd name="T35" fmla="*/ 1472 h 1548"/>
                <a:gd name="T36" fmla="*/ 151 w 152"/>
                <a:gd name="T37" fmla="*/ 1472 h 1548"/>
                <a:gd name="T38" fmla="*/ 151 w 152"/>
                <a:gd name="T39" fmla="*/ 1502 h 1548"/>
                <a:gd name="T40" fmla="*/ 135 w 152"/>
                <a:gd name="T41" fmla="*/ 1525 h 1548"/>
                <a:gd name="T42" fmla="*/ 105 w 152"/>
                <a:gd name="T43" fmla="*/ 1547 h 1548"/>
                <a:gd name="T44" fmla="*/ 75 w 152"/>
                <a:gd name="T45" fmla="*/ 154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548">
                  <a:moveTo>
                    <a:pt x="75" y="1547"/>
                  </a:moveTo>
                  <a:lnTo>
                    <a:pt x="75" y="1547"/>
                  </a:lnTo>
                  <a:lnTo>
                    <a:pt x="52" y="1547"/>
                  </a:lnTo>
                  <a:lnTo>
                    <a:pt x="22" y="1525"/>
                  </a:lnTo>
                  <a:lnTo>
                    <a:pt x="7" y="1502"/>
                  </a:lnTo>
                  <a:lnTo>
                    <a:pt x="0" y="1472"/>
                  </a:lnTo>
                  <a:lnTo>
                    <a:pt x="0" y="75"/>
                  </a:lnTo>
                  <a:lnTo>
                    <a:pt x="0" y="75"/>
                  </a:lnTo>
                  <a:lnTo>
                    <a:pt x="7" y="45"/>
                  </a:lnTo>
                  <a:lnTo>
                    <a:pt x="22" y="22"/>
                  </a:lnTo>
                  <a:lnTo>
                    <a:pt x="52" y="8"/>
                  </a:lnTo>
                  <a:lnTo>
                    <a:pt x="75" y="0"/>
                  </a:lnTo>
                  <a:lnTo>
                    <a:pt x="75" y="0"/>
                  </a:lnTo>
                  <a:lnTo>
                    <a:pt x="105" y="8"/>
                  </a:lnTo>
                  <a:lnTo>
                    <a:pt x="135" y="22"/>
                  </a:lnTo>
                  <a:lnTo>
                    <a:pt x="151" y="45"/>
                  </a:lnTo>
                  <a:lnTo>
                    <a:pt x="151" y="75"/>
                  </a:lnTo>
                  <a:lnTo>
                    <a:pt x="151" y="1472"/>
                  </a:lnTo>
                  <a:lnTo>
                    <a:pt x="151" y="1472"/>
                  </a:lnTo>
                  <a:lnTo>
                    <a:pt x="151" y="1502"/>
                  </a:lnTo>
                  <a:lnTo>
                    <a:pt x="135" y="1525"/>
                  </a:lnTo>
                  <a:lnTo>
                    <a:pt x="105" y="1547"/>
                  </a:lnTo>
                  <a:lnTo>
                    <a:pt x="75" y="154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6" name="Freeform 8"/>
            <p:cNvSpPr>
              <a:spLocks noChangeArrowheads="1"/>
            </p:cNvSpPr>
            <p:nvPr/>
          </p:nvSpPr>
          <p:spPr bwMode="auto">
            <a:xfrm>
              <a:off x="3552825" y="3346450"/>
              <a:ext cx="53975" cy="495300"/>
            </a:xfrm>
            <a:custGeom>
              <a:avLst/>
              <a:gdLst>
                <a:gd name="T0" fmla="*/ 76 w 152"/>
                <a:gd name="T1" fmla="*/ 1374 h 1375"/>
                <a:gd name="T2" fmla="*/ 76 w 152"/>
                <a:gd name="T3" fmla="*/ 1374 h 1375"/>
                <a:gd name="T4" fmla="*/ 46 w 152"/>
                <a:gd name="T5" fmla="*/ 1366 h 1375"/>
                <a:gd name="T6" fmla="*/ 23 w 152"/>
                <a:gd name="T7" fmla="*/ 1353 h 1375"/>
                <a:gd name="T8" fmla="*/ 8 w 152"/>
                <a:gd name="T9" fmla="*/ 1322 h 1375"/>
                <a:gd name="T10" fmla="*/ 0 w 152"/>
                <a:gd name="T11" fmla="*/ 1300 h 1375"/>
                <a:gd name="T12" fmla="*/ 0 w 152"/>
                <a:gd name="T13" fmla="*/ 75 h 1375"/>
                <a:gd name="T14" fmla="*/ 0 w 152"/>
                <a:gd name="T15" fmla="*/ 75 h 1375"/>
                <a:gd name="T16" fmla="*/ 8 w 152"/>
                <a:gd name="T17" fmla="*/ 45 h 1375"/>
                <a:gd name="T18" fmla="*/ 23 w 152"/>
                <a:gd name="T19" fmla="*/ 22 h 1375"/>
                <a:gd name="T20" fmla="*/ 46 w 152"/>
                <a:gd name="T21" fmla="*/ 8 h 1375"/>
                <a:gd name="T22" fmla="*/ 76 w 152"/>
                <a:gd name="T23" fmla="*/ 0 h 1375"/>
                <a:gd name="T24" fmla="*/ 76 w 152"/>
                <a:gd name="T25" fmla="*/ 0 h 1375"/>
                <a:gd name="T26" fmla="*/ 106 w 152"/>
                <a:gd name="T27" fmla="*/ 8 h 1375"/>
                <a:gd name="T28" fmla="*/ 129 w 152"/>
                <a:gd name="T29" fmla="*/ 22 h 1375"/>
                <a:gd name="T30" fmla="*/ 144 w 152"/>
                <a:gd name="T31" fmla="*/ 45 h 1375"/>
                <a:gd name="T32" fmla="*/ 151 w 152"/>
                <a:gd name="T33" fmla="*/ 75 h 1375"/>
                <a:gd name="T34" fmla="*/ 151 w 152"/>
                <a:gd name="T35" fmla="*/ 1300 h 1375"/>
                <a:gd name="T36" fmla="*/ 151 w 152"/>
                <a:gd name="T37" fmla="*/ 1300 h 1375"/>
                <a:gd name="T38" fmla="*/ 144 w 152"/>
                <a:gd name="T39" fmla="*/ 1322 h 1375"/>
                <a:gd name="T40" fmla="*/ 129 w 152"/>
                <a:gd name="T41" fmla="*/ 1353 h 1375"/>
                <a:gd name="T42" fmla="*/ 106 w 152"/>
                <a:gd name="T43" fmla="*/ 1366 h 1375"/>
                <a:gd name="T44" fmla="*/ 76 w 152"/>
                <a:gd name="T45" fmla="*/ 1374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375">
                  <a:moveTo>
                    <a:pt x="76" y="1374"/>
                  </a:moveTo>
                  <a:lnTo>
                    <a:pt x="76" y="1374"/>
                  </a:lnTo>
                  <a:lnTo>
                    <a:pt x="46" y="1366"/>
                  </a:lnTo>
                  <a:lnTo>
                    <a:pt x="23" y="1353"/>
                  </a:lnTo>
                  <a:lnTo>
                    <a:pt x="8" y="1322"/>
                  </a:lnTo>
                  <a:lnTo>
                    <a:pt x="0" y="1300"/>
                  </a:lnTo>
                  <a:lnTo>
                    <a:pt x="0" y="75"/>
                  </a:lnTo>
                  <a:lnTo>
                    <a:pt x="0" y="75"/>
                  </a:lnTo>
                  <a:lnTo>
                    <a:pt x="8" y="45"/>
                  </a:lnTo>
                  <a:lnTo>
                    <a:pt x="23" y="22"/>
                  </a:lnTo>
                  <a:lnTo>
                    <a:pt x="46" y="8"/>
                  </a:lnTo>
                  <a:lnTo>
                    <a:pt x="76" y="0"/>
                  </a:lnTo>
                  <a:lnTo>
                    <a:pt x="76" y="0"/>
                  </a:lnTo>
                  <a:lnTo>
                    <a:pt x="106" y="8"/>
                  </a:lnTo>
                  <a:lnTo>
                    <a:pt x="129" y="22"/>
                  </a:lnTo>
                  <a:lnTo>
                    <a:pt x="144" y="45"/>
                  </a:lnTo>
                  <a:lnTo>
                    <a:pt x="151" y="75"/>
                  </a:lnTo>
                  <a:lnTo>
                    <a:pt x="151" y="1300"/>
                  </a:lnTo>
                  <a:lnTo>
                    <a:pt x="151" y="1300"/>
                  </a:lnTo>
                  <a:lnTo>
                    <a:pt x="144" y="1322"/>
                  </a:lnTo>
                  <a:lnTo>
                    <a:pt x="129" y="1353"/>
                  </a:lnTo>
                  <a:lnTo>
                    <a:pt x="106" y="1366"/>
                  </a:lnTo>
                  <a:lnTo>
                    <a:pt x="76" y="13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68" name="Freeform 9"/>
            <p:cNvSpPr>
              <a:spLocks noChangeArrowheads="1"/>
            </p:cNvSpPr>
            <p:nvPr/>
          </p:nvSpPr>
          <p:spPr bwMode="auto">
            <a:xfrm>
              <a:off x="3895725" y="3346450"/>
              <a:ext cx="53975" cy="441325"/>
            </a:xfrm>
            <a:custGeom>
              <a:avLst/>
              <a:gdLst>
                <a:gd name="T0" fmla="*/ 75 w 151"/>
                <a:gd name="T1" fmla="*/ 1224 h 1225"/>
                <a:gd name="T2" fmla="*/ 75 w 151"/>
                <a:gd name="T3" fmla="*/ 1224 h 1225"/>
                <a:gd name="T4" fmla="*/ 44 w 151"/>
                <a:gd name="T5" fmla="*/ 1216 h 1225"/>
                <a:gd name="T6" fmla="*/ 22 w 151"/>
                <a:gd name="T7" fmla="*/ 1201 h 1225"/>
                <a:gd name="T8" fmla="*/ 7 w 151"/>
                <a:gd name="T9" fmla="*/ 1178 h 1225"/>
                <a:gd name="T10" fmla="*/ 0 w 151"/>
                <a:gd name="T11" fmla="*/ 1148 h 1225"/>
                <a:gd name="T12" fmla="*/ 0 w 151"/>
                <a:gd name="T13" fmla="*/ 75 h 1225"/>
                <a:gd name="T14" fmla="*/ 0 w 151"/>
                <a:gd name="T15" fmla="*/ 75 h 1225"/>
                <a:gd name="T16" fmla="*/ 7 w 151"/>
                <a:gd name="T17" fmla="*/ 45 h 1225"/>
                <a:gd name="T18" fmla="*/ 22 w 151"/>
                <a:gd name="T19" fmla="*/ 22 h 1225"/>
                <a:gd name="T20" fmla="*/ 44 w 151"/>
                <a:gd name="T21" fmla="*/ 8 h 1225"/>
                <a:gd name="T22" fmla="*/ 75 w 151"/>
                <a:gd name="T23" fmla="*/ 0 h 1225"/>
                <a:gd name="T24" fmla="*/ 75 w 151"/>
                <a:gd name="T25" fmla="*/ 0 h 1225"/>
                <a:gd name="T26" fmla="*/ 105 w 151"/>
                <a:gd name="T27" fmla="*/ 8 h 1225"/>
                <a:gd name="T28" fmla="*/ 128 w 151"/>
                <a:gd name="T29" fmla="*/ 22 h 1225"/>
                <a:gd name="T30" fmla="*/ 142 w 151"/>
                <a:gd name="T31" fmla="*/ 45 h 1225"/>
                <a:gd name="T32" fmla="*/ 150 w 151"/>
                <a:gd name="T33" fmla="*/ 75 h 1225"/>
                <a:gd name="T34" fmla="*/ 150 w 151"/>
                <a:gd name="T35" fmla="*/ 1148 h 1225"/>
                <a:gd name="T36" fmla="*/ 150 w 151"/>
                <a:gd name="T37" fmla="*/ 1148 h 1225"/>
                <a:gd name="T38" fmla="*/ 142 w 151"/>
                <a:gd name="T39" fmla="*/ 1178 h 1225"/>
                <a:gd name="T40" fmla="*/ 128 w 151"/>
                <a:gd name="T41" fmla="*/ 1201 h 1225"/>
                <a:gd name="T42" fmla="*/ 105 w 151"/>
                <a:gd name="T43" fmla="*/ 1216 h 1225"/>
                <a:gd name="T44" fmla="*/ 75 w 151"/>
                <a:gd name="T45" fmla="*/ 12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225">
                  <a:moveTo>
                    <a:pt x="75" y="1224"/>
                  </a:moveTo>
                  <a:lnTo>
                    <a:pt x="75" y="1224"/>
                  </a:lnTo>
                  <a:lnTo>
                    <a:pt x="44" y="1216"/>
                  </a:lnTo>
                  <a:lnTo>
                    <a:pt x="22" y="1201"/>
                  </a:lnTo>
                  <a:lnTo>
                    <a:pt x="7" y="1178"/>
                  </a:lnTo>
                  <a:lnTo>
                    <a:pt x="0" y="1148"/>
                  </a:lnTo>
                  <a:lnTo>
                    <a:pt x="0" y="75"/>
                  </a:lnTo>
                  <a:lnTo>
                    <a:pt x="0" y="75"/>
                  </a:lnTo>
                  <a:lnTo>
                    <a:pt x="7" y="45"/>
                  </a:lnTo>
                  <a:lnTo>
                    <a:pt x="22" y="22"/>
                  </a:lnTo>
                  <a:lnTo>
                    <a:pt x="44" y="8"/>
                  </a:lnTo>
                  <a:lnTo>
                    <a:pt x="75" y="0"/>
                  </a:lnTo>
                  <a:lnTo>
                    <a:pt x="75" y="0"/>
                  </a:lnTo>
                  <a:lnTo>
                    <a:pt x="105" y="8"/>
                  </a:lnTo>
                  <a:lnTo>
                    <a:pt x="128" y="22"/>
                  </a:lnTo>
                  <a:lnTo>
                    <a:pt x="142" y="45"/>
                  </a:lnTo>
                  <a:lnTo>
                    <a:pt x="150" y="75"/>
                  </a:lnTo>
                  <a:lnTo>
                    <a:pt x="150" y="1148"/>
                  </a:lnTo>
                  <a:lnTo>
                    <a:pt x="150" y="1148"/>
                  </a:lnTo>
                  <a:lnTo>
                    <a:pt x="142" y="1178"/>
                  </a:lnTo>
                  <a:lnTo>
                    <a:pt x="128" y="1201"/>
                  </a:lnTo>
                  <a:lnTo>
                    <a:pt x="105" y="1216"/>
                  </a:lnTo>
                  <a:lnTo>
                    <a:pt x="75" y="122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0" name="Freeform 10"/>
            <p:cNvSpPr>
              <a:spLocks noChangeArrowheads="1"/>
            </p:cNvSpPr>
            <p:nvPr/>
          </p:nvSpPr>
          <p:spPr bwMode="auto">
            <a:xfrm>
              <a:off x="4237038" y="3346450"/>
              <a:ext cx="53975" cy="400050"/>
            </a:xfrm>
            <a:custGeom>
              <a:avLst/>
              <a:gdLst>
                <a:gd name="T0" fmla="*/ 75 w 152"/>
                <a:gd name="T1" fmla="*/ 1111 h 1112"/>
                <a:gd name="T2" fmla="*/ 75 w 152"/>
                <a:gd name="T3" fmla="*/ 1111 h 1112"/>
                <a:gd name="T4" fmla="*/ 45 w 152"/>
                <a:gd name="T5" fmla="*/ 1103 h 1112"/>
                <a:gd name="T6" fmla="*/ 23 w 152"/>
                <a:gd name="T7" fmla="*/ 1088 h 1112"/>
                <a:gd name="T8" fmla="*/ 8 w 152"/>
                <a:gd name="T9" fmla="*/ 1058 h 1112"/>
                <a:gd name="T10" fmla="*/ 0 w 152"/>
                <a:gd name="T11" fmla="*/ 1035 h 1112"/>
                <a:gd name="T12" fmla="*/ 0 w 152"/>
                <a:gd name="T13" fmla="*/ 75 h 1112"/>
                <a:gd name="T14" fmla="*/ 0 w 152"/>
                <a:gd name="T15" fmla="*/ 75 h 1112"/>
                <a:gd name="T16" fmla="*/ 8 w 152"/>
                <a:gd name="T17" fmla="*/ 45 h 1112"/>
                <a:gd name="T18" fmla="*/ 23 w 152"/>
                <a:gd name="T19" fmla="*/ 22 h 1112"/>
                <a:gd name="T20" fmla="*/ 45 w 152"/>
                <a:gd name="T21" fmla="*/ 8 h 1112"/>
                <a:gd name="T22" fmla="*/ 75 w 152"/>
                <a:gd name="T23" fmla="*/ 0 h 1112"/>
                <a:gd name="T24" fmla="*/ 75 w 152"/>
                <a:gd name="T25" fmla="*/ 0 h 1112"/>
                <a:gd name="T26" fmla="*/ 106 w 152"/>
                <a:gd name="T27" fmla="*/ 8 h 1112"/>
                <a:gd name="T28" fmla="*/ 128 w 152"/>
                <a:gd name="T29" fmla="*/ 22 h 1112"/>
                <a:gd name="T30" fmla="*/ 151 w 152"/>
                <a:gd name="T31" fmla="*/ 45 h 1112"/>
                <a:gd name="T32" fmla="*/ 151 w 152"/>
                <a:gd name="T33" fmla="*/ 75 h 1112"/>
                <a:gd name="T34" fmla="*/ 151 w 152"/>
                <a:gd name="T35" fmla="*/ 1035 h 1112"/>
                <a:gd name="T36" fmla="*/ 151 w 152"/>
                <a:gd name="T37" fmla="*/ 1035 h 1112"/>
                <a:gd name="T38" fmla="*/ 151 w 152"/>
                <a:gd name="T39" fmla="*/ 1058 h 1112"/>
                <a:gd name="T40" fmla="*/ 128 w 152"/>
                <a:gd name="T41" fmla="*/ 1088 h 1112"/>
                <a:gd name="T42" fmla="*/ 106 w 152"/>
                <a:gd name="T43" fmla="*/ 1103 h 1112"/>
                <a:gd name="T44" fmla="*/ 75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5" y="1111"/>
                  </a:moveTo>
                  <a:lnTo>
                    <a:pt x="75" y="1111"/>
                  </a:lnTo>
                  <a:lnTo>
                    <a:pt x="45" y="1103"/>
                  </a:lnTo>
                  <a:lnTo>
                    <a:pt x="23" y="1088"/>
                  </a:lnTo>
                  <a:lnTo>
                    <a:pt x="8" y="1058"/>
                  </a:lnTo>
                  <a:lnTo>
                    <a:pt x="0" y="1035"/>
                  </a:lnTo>
                  <a:lnTo>
                    <a:pt x="0" y="75"/>
                  </a:lnTo>
                  <a:lnTo>
                    <a:pt x="0" y="75"/>
                  </a:lnTo>
                  <a:lnTo>
                    <a:pt x="8" y="45"/>
                  </a:lnTo>
                  <a:lnTo>
                    <a:pt x="23" y="22"/>
                  </a:lnTo>
                  <a:lnTo>
                    <a:pt x="45" y="8"/>
                  </a:lnTo>
                  <a:lnTo>
                    <a:pt x="75" y="0"/>
                  </a:lnTo>
                  <a:lnTo>
                    <a:pt x="75" y="0"/>
                  </a:lnTo>
                  <a:lnTo>
                    <a:pt x="106" y="8"/>
                  </a:lnTo>
                  <a:lnTo>
                    <a:pt x="128" y="22"/>
                  </a:lnTo>
                  <a:lnTo>
                    <a:pt x="151" y="45"/>
                  </a:lnTo>
                  <a:lnTo>
                    <a:pt x="151" y="75"/>
                  </a:lnTo>
                  <a:lnTo>
                    <a:pt x="151" y="1035"/>
                  </a:lnTo>
                  <a:lnTo>
                    <a:pt x="151" y="1035"/>
                  </a:lnTo>
                  <a:lnTo>
                    <a:pt x="151" y="1058"/>
                  </a:lnTo>
                  <a:lnTo>
                    <a:pt x="128" y="1088"/>
                  </a:lnTo>
                  <a:lnTo>
                    <a:pt x="106" y="1103"/>
                  </a:lnTo>
                  <a:lnTo>
                    <a:pt x="75" y="111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1" name="Freeform 11"/>
            <p:cNvSpPr>
              <a:spLocks noChangeArrowheads="1"/>
            </p:cNvSpPr>
            <p:nvPr/>
          </p:nvSpPr>
          <p:spPr bwMode="auto">
            <a:xfrm>
              <a:off x="4581525" y="3346450"/>
              <a:ext cx="55563" cy="369888"/>
            </a:xfrm>
            <a:custGeom>
              <a:avLst/>
              <a:gdLst>
                <a:gd name="T0" fmla="*/ 76 w 153"/>
                <a:gd name="T1" fmla="*/ 1027 h 1028"/>
                <a:gd name="T2" fmla="*/ 76 w 153"/>
                <a:gd name="T3" fmla="*/ 1027 h 1028"/>
                <a:gd name="T4" fmla="*/ 46 w 153"/>
                <a:gd name="T5" fmla="*/ 1020 h 1028"/>
                <a:gd name="T6" fmla="*/ 23 w 153"/>
                <a:gd name="T7" fmla="*/ 1005 h 1028"/>
                <a:gd name="T8" fmla="*/ 0 w 153"/>
                <a:gd name="T9" fmla="*/ 974 h 1028"/>
                <a:gd name="T10" fmla="*/ 0 w 153"/>
                <a:gd name="T11" fmla="*/ 952 h 1028"/>
                <a:gd name="T12" fmla="*/ 0 w 153"/>
                <a:gd name="T13" fmla="*/ 75 h 1028"/>
                <a:gd name="T14" fmla="*/ 0 w 153"/>
                <a:gd name="T15" fmla="*/ 75 h 1028"/>
                <a:gd name="T16" fmla="*/ 0 w 153"/>
                <a:gd name="T17" fmla="*/ 45 h 1028"/>
                <a:gd name="T18" fmla="*/ 23 w 153"/>
                <a:gd name="T19" fmla="*/ 22 h 1028"/>
                <a:gd name="T20" fmla="*/ 46 w 153"/>
                <a:gd name="T21" fmla="*/ 8 h 1028"/>
                <a:gd name="T22" fmla="*/ 76 w 153"/>
                <a:gd name="T23" fmla="*/ 0 h 1028"/>
                <a:gd name="T24" fmla="*/ 76 w 153"/>
                <a:gd name="T25" fmla="*/ 0 h 1028"/>
                <a:gd name="T26" fmla="*/ 106 w 153"/>
                <a:gd name="T27" fmla="*/ 8 h 1028"/>
                <a:gd name="T28" fmla="*/ 129 w 153"/>
                <a:gd name="T29" fmla="*/ 22 h 1028"/>
                <a:gd name="T30" fmla="*/ 144 w 153"/>
                <a:gd name="T31" fmla="*/ 45 h 1028"/>
                <a:gd name="T32" fmla="*/ 152 w 153"/>
                <a:gd name="T33" fmla="*/ 75 h 1028"/>
                <a:gd name="T34" fmla="*/ 152 w 153"/>
                <a:gd name="T35" fmla="*/ 952 h 1028"/>
                <a:gd name="T36" fmla="*/ 152 w 153"/>
                <a:gd name="T37" fmla="*/ 952 h 1028"/>
                <a:gd name="T38" fmla="*/ 144 w 153"/>
                <a:gd name="T39" fmla="*/ 974 h 1028"/>
                <a:gd name="T40" fmla="*/ 129 w 153"/>
                <a:gd name="T41" fmla="*/ 1005 h 1028"/>
                <a:gd name="T42" fmla="*/ 106 w 153"/>
                <a:gd name="T43" fmla="*/ 1020 h 1028"/>
                <a:gd name="T44" fmla="*/ 76 w 153"/>
                <a:gd name="T45" fmla="*/ 102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028">
                  <a:moveTo>
                    <a:pt x="76" y="1027"/>
                  </a:moveTo>
                  <a:lnTo>
                    <a:pt x="76" y="1027"/>
                  </a:lnTo>
                  <a:lnTo>
                    <a:pt x="46" y="1020"/>
                  </a:lnTo>
                  <a:lnTo>
                    <a:pt x="23" y="1005"/>
                  </a:lnTo>
                  <a:lnTo>
                    <a:pt x="0" y="974"/>
                  </a:lnTo>
                  <a:lnTo>
                    <a:pt x="0" y="952"/>
                  </a:lnTo>
                  <a:lnTo>
                    <a:pt x="0" y="75"/>
                  </a:lnTo>
                  <a:lnTo>
                    <a:pt x="0" y="75"/>
                  </a:lnTo>
                  <a:lnTo>
                    <a:pt x="0" y="45"/>
                  </a:lnTo>
                  <a:lnTo>
                    <a:pt x="23" y="22"/>
                  </a:lnTo>
                  <a:lnTo>
                    <a:pt x="46" y="8"/>
                  </a:lnTo>
                  <a:lnTo>
                    <a:pt x="76" y="0"/>
                  </a:lnTo>
                  <a:lnTo>
                    <a:pt x="76" y="0"/>
                  </a:lnTo>
                  <a:lnTo>
                    <a:pt x="106" y="8"/>
                  </a:lnTo>
                  <a:lnTo>
                    <a:pt x="129" y="22"/>
                  </a:lnTo>
                  <a:lnTo>
                    <a:pt x="144" y="45"/>
                  </a:lnTo>
                  <a:lnTo>
                    <a:pt x="152" y="75"/>
                  </a:lnTo>
                  <a:lnTo>
                    <a:pt x="152" y="952"/>
                  </a:lnTo>
                  <a:lnTo>
                    <a:pt x="152" y="952"/>
                  </a:lnTo>
                  <a:lnTo>
                    <a:pt x="144" y="974"/>
                  </a:lnTo>
                  <a:lnTo>
                    <a:pt x="129" y="1005"/>
                  </a:lnTo>
                  <a:lnTo>
                    <a:pt x="106" y="1020"/>
                  </a:lnTo>
                  <a:lnTo>
                    <a:pt x="76" y="102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2" name="Freeform 12"/>
            <p:cNvSpPr>
              <a:spLocks noChangeArrowheads="1"/>
            </p:cNvSpPr>
            <p:nvPr/>
          </p:nvSpPr>
          <p:spPr bwMode="auto">
            <a:xfrm>
              <a:off x="4924425" y="3346450"/>
              <a:ext cx="53975" cy="350838"/>
            </a:xfrm>
            <a:custGeom>
              <a:avLst/>
              <a:gdLst>
                <a:gd name="T0" fmla="*/ 75 w 151"/>
                <a:gd name="T1" fmla="*/ 974 h 975"/>
                <a:gd name="T2" fmla="*/ 75 w 151"/>
                <a:gd name="T3" fmla="*/ 974 h 975"/>
                <a:gd name="T4" fmla="*/ 45 w 151"/>
                <a:gd name="T5" fmla="*/ 967 h 975"/>
                <a:gd name="T6" fmla="*/ 22 w 151"/>
                <a:gd name="T7" fmla="*/ 952 h 975"/>
                <a:gd name="T8" fmla="*/ 7 w 151"/>
                <a:gd name="T9" fmla="*/ 929 h 975"/>
                <a:gd name="T10" fmla="*/ 0 w 151"/>
                <a:gd name="T11" fmla="*/ 899 h 975"/>
                <a:gd name="T12" fmla="*/ 0 w 151"/>
                <a:gd name="T13" fmla="*/ 75 h 975"/>
                <a:gd name="T14" fmla="*/ 0 w 151"/>
                <a:gd name="T15" fmla="*/ 75 h 975"/>
                <a:gd name="T16" fmla="*/ 7 w 151"/>
                <a:gd name="T17" fmla="*/ 45 h 975"/>
                <a:gd name="T18" fmla="*/ 22 w 151"/>
                <a:gd name="T19" fmla="*/ 22 h 975"/>
                <a:gd name="T20" fmla="*/ 45 w 151"/>
                <a:gd name="T21" fmla="*/ 8 h 975"/>
                <a:gd name="T22" fmla="*/ 75 w 151"/>
                <a:gd name="T23" fmla="*/ 0 h 975"/>
                <a:gd name="T24" fmla="*/ 75 w 151"/>
                <a:gd name="T25" fmla="*/ 0 h 975"/>
                <a:gd name="T26" fmla="*/ 106 w 151"/>
                <a:gd name="T27" fmla="*/ 8 h 975"/>
                <a:gd name="T28" fmla="*/ 128 w 151"/>
                <a:gd name="T29" fmla="*/ 22 h 975"/>
                <a:gd name="T30" fmla="*/ 143 w 151"/>
                <a:gd name="T31" fmla="*/ 45 h 975"/>
                <a:gd name="T32" fmla="*/ 150 w 151"/>
                <a:gd name="T33" fmla="*/ 75 h 975"/>
                <a:gd name="T34" fmla="*/ 150 w 151"/>
                <a:gd name="T35" fmla="*/ 899 h 975"/>
                <a:gd name="T36" fmla="*/ 150 w 151"/>
                <a:gd name="T37" fmla="*/ 899 h 975"/>
                <a:gd name="T38" fmla="*/ 143 w 151"/>
                <a:gd name="T39" fmla="*/ 929 h 975"/>
                <a:gd name="T40" fmla="*/ 128 w 151"/>
                <a:gd name="T41" fmla="*/ 952 h 975"/>
                <a:gd name="T42" fmla="*/ 106 w 151"/>
                <a:gd name="T43" fmla="*/ 967 h 975"/>
                <a:gd name="T44" fmla="*/ 75 w 151"/>
                <a:gd name="T45" fmla="*/ 974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75">
                  <a:moveTo>
                    <a:pt x="75" y="974"/>
                  </a:moveTo>
                  <a:lnTo>
                    <a:pt x="75" y="974"/>
                  </a:lnTo>
                  <a:lnTo>
                    <a:pt x="45" y="967"/>
                  </a:lnTo>
                  <a:lnTo>
                    <a:pt x="22" y="952"/>
                  </a:lnTo>
                  <a:lnTo>
                    <a:pt x="7" y="929"/>
                  </a:lnTo>
                  <a:lnTo>
                    <a:pt x="0" y="899"/>
                  </a:lnTo>
                  <a:lnTo>
                    <a:pt x="0" y="75"/>
                  </a:lnTo>
                  <a:lnTo>
                    <a:pt x="0" y="75"/>
                  </a:lnTo>
                  <a:lnTo>
                    <a:pt x="7" y="45"/>
                  </a:lnTo>
                  <a:lnTo>
                    <a:pt x="22" y="22"/>
                  </a:lnTo>
                  <a:lnTo>
                    <a:pt x="45" y="8"/>
                  </a:lnTo>
                  <a:lnTo>
                    <a:pt x="75" y="0"/>
                  </a:lnTo>
                  <a:lnTo>
                    <a:pt x="75" y="0"/>
                  </a:lnTo>
                  <a:lnTo>
                    <a:pt x="106" y="8"/>
                  </a:lnTo>
                  <a:lnTo>
                    <a:pt x="128" y="22"/>
                  </a:lnTo>
                  <a:lnTo>
                    <a:pt x="143" y="45"/>
                  </a:lnTo>
                  <a:lnTo>
                    <a:pt x="150" y="75"/>
                  </a:lnTo>
                  <a:lnTo>
                    <a:pt x="150" y="899"/>
                  </a:lnTo>
                  <a:lnTo>
                    <a:pt x="150" y="899"/>
                  </a:lnTo>
                  <a:lnTo>
                    <a:pt x="143" y="929"/>
                  </a:lnTo>
                  <a:lnTo>
                    <a:pt x="128" y="952"/>
                  </a:lnTo>
                  <a:lnTo>
                    <a:pt x="106" y="967"/>
                  </a:lnTo>
                  <a:lnTo>
                    <a:pt x="75" y="97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3" name="Freeform 13"/>
            <p:cNvSpPr>
              <a:spLocks noChangeArrowheads="1"/>
            </p:cNvSpPr>
            <p:nvPr/>
          </p:nvSpPr>
          <p:spPr bwMode="auto">
            <a:xfrm>
              <a:off x="5265738" y="3346450"/>
              <a:ext cx="53975" cy="346075"/>
            </a:xfrm>
            <a:custGeom>
              <a:avLst/>
              <a:gdLst>
                <a:gd name="T0" fmla="*/ 75 w 151"/>
                <a:gd name="T1" fmla="*/ 960 h 961"/>
                <a:gd name="T2" fmla="*/ 75 w 151"/>
                <a:gd name="T3" fmla="*/ 960 h 961"/>
                <a:gd name="T4" fmla="*/ 44 w 151"/>
                <a:gd name="T5" fmla="*/ 952 h 961"/>
                <a:gd name="T6" fmla="*/ 22 w 151"/>
                <a:gd name="T7" fmla="*/ 936 h 961"/>
                <a:gd name="T8" fmla="*/ 7 w 151"/>
                <a:gd name="T9" fmla="*/ 914 h 961"/>
                <a:gd name="T10" fmla="*/ 0 w 151"/>
                <a:gd name="T11" fmla="*/ 883 h 961"/>
                <a:gd name="T12" fmla="*/ 0 w 151"/>
                <a:gd name="T13" fmla="*/ 75 h 961"/>
                <a:gd name="T14" fmla="*/ 0 w 151"/>
                <a:gd name="T15" fmla="*/ 75 h 961"/>
                <a:gd name="T16" fmla="*/ 7 w 151"/>
                <a:gd name="T17" fmla="*/ 45 h 961"/>
                <a:gd name="T18" fmla="*/ 22 w 151"/>
                <a:gd name="T19" fmla="*/ 22 h 961"/>
                <a:gd name="T20" fmla="*/ 44 w 151"/>
                <a:gd name="T21" fmla="*/ 8 h 961"/>
                <a:gd name="T22" fmla="*/ 75 w 151"/>
                <a:gd name="T23" fmla="*/ 0 h 961"/>
                <a:gd name="T24" fmla="*/ 75 w 151"/>
                <a:gd name="T25" fmla="*/ 0 h 961"/>
                <a:gd name="T26" fmla="*/ 105 w 151"/>
                <a:gd name="T27" fmla="*/ 8 h 961"/>
                <a:gd name="T28" fmla="*/ 128 w 151"/>
                <a:gd name="T29" fmla="*/ 22 h 961"/>
                <a:gd name="T30" fmla="*/ 143 w 151"/>
                <a:gd name="T31" fmla="*/ 45 h 961"/>
                <a:gd name="T32" fmla="*/ 150 w 151"/>
                <a:gd name="T33" fmla="*/ 75 h 961"/>
                <a:gd name="T34" fmla="*/ 150 w 151"/>
                <a:gd name="T35" fmla="*/ 883 h 961"/>
                <a:gd name="T36" fmla="*/ 150 w 151"/>
                <a:gd name="T37" fmla="*/ 883 h 961"/>
                <a:gd name="T38" fmla="*/ 143 w 151"/>
                <a:gd name="T39" fmla="*/ 914 h 961"/>
                <a:gd name="T40" fmla="*/ 128 w 151"/>
                <a:gd name="T41" fmla="*/ 936 h 961"/>
                <a:gd name="T42" fmla="*/ 105 w 151"/>
                <a:gd name="T43" fmla="*/ 952 h 961"/>
                <a:gd name="T44" fmla="*/ 75 w 151"/>
                <a:gd name="T45" fmla="*/ 96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961">
                  <a:moveTo>
                    <a:pt x="75" y="960"/>
                  </a:moveTo>
                  <a:lnTo>
                    <a:pt x="75" y="960"/>
                  </a:lnTo>
                  <a:lnTo>
                    <a:pt x="44" y="952"/>
                  </a:lnTo>
                  <a:lnTo>
                    <a:pt x="22" y="936"/>
                  </a:lnTo>
                  <a:lnTo>
                    <a:pt x="7" y="914"/>
                  </a:lnTo>
                  <a:lnTo>
                    <a:pt x="0" y="883"/>
                  </a:lnTo>
                  <a:lnTo>
                    <a:pt x="0" y="75"/>
                  </a:lnTo>
                  <a:lnTo>
                    <a:pt x="0" y="75"/>
                  </a:lnTo>
                  <a:lnTo>
                    <a:pt x="7" y="45"/>
                  </a:lnTo>
                  <a:lnTo>
                    <a:pt x="22" y="22"/>
                  </a:lnTo>
                  <a:lnTo>
                    <a:pt x="44" y="8"/>
                  </a:lnTo>
                  <a:lnTo>
                    <a:pt x="75" y="0"/>
                  </a:lnTo>
                  <a:lnTo>
                    <a:pt x="75" y="0"/>
                  </a:lnTo>
                  <a:lnTo>
                    <a:pt x="105" y="8"/>
                  </a:lnTo>
                  <a:lnTo>
                    <a:pt x="128" y="22"/>
                  </a:lnTo>
                  <a:lnTo>
                    <a:pt x="143" y="45"/>
                  </a:lnTo>
                  <a:lnTo>
                    <a:pt x="150" y="75"/>
                  </a:lnTo>
                  <a:lnTo>
                    <a:pt x="150" y="883"/>
                  </a:lnTo>
                  <a:lnTo>
                    <a:pt x="150" y="883"/>
                  </a:lnTo>
                  <a:lnTo>
                    <a:pt x="143" y="914"/>
                  </a:lnTo>
                  <a:lnTo>
                    <a:pt x="128" y="936"/>
                  </a:lnTo>
                  <a:lnTo>
                    <a:pt x="105" y="952"/>
                  </a:lnTo>
                  <a:lnTo>
                    <a:pt x="75" y="96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4" name="Freeform 14"/>
            <p:cNvSpPr>
              <a:spLocks noChangeArrowheads="1"/>
            </p:cNvSpPr>
            <p:nvPr/>
          </p:nvSpPr>
          <p:spPr bwMode="auto">
            <a:xfrm>
              <a:off x="5607050" y="3346450"/>
              <a:ext cx="55563" cy="354013"/>
            </a:xfrm>
            <a:custGeom>
              <a:avLst/>
              <a:gdLst>
                <a:gd name="T0" fmla="*/ 76 w 153"/>
                <a:gd name="T1" fmla="*/ 982 h 983"/>
                <a:gd name="T2" fmla="*/ 76 w 153"/>
                <a:gd name="T3" fmla="*/ 982 h 983"/>
                <a:gd name="T4" fmla="*/ 53 w 153"/>
                <a:gd name="T5" fmla="*/ 974 h 983"/>
                <a:gd name="T6" fmla="*/ 23 w 153"/>
                <a:gd name="T7" fmla="*/ 960 h 983"/>
                <a:gd name="T8" fmla="*/ 8 w 153"/>
                <a:gd name="T9" fmla="*/ 929 h 983"/>
                <a:gd name="T10" fmla="*/ 0 w 153"/>
                <a:gd name="T11" fmla="*/ 907 h 983"/>
                <a:gd name="T12" fmla="*/ 0 w 153"/>
                <a:gd name="T13" fmla="*/ 75 h 983"/>
                <a:gd name="T14" fmla="*/ 0 w 153"/>
                <a:gd name="T15" fmla="*/ 75 h 983"/>
                <a:gd name="T16" fmla="*/ 8 w 153"/>
                <a:gd name="T17" fmla="*/ 45 h 983"/>
                <a:gd name="T18" fmla="*/ 23 w 153"/>
                <a:gd name="T19" fmla="*/ 22 h 983"/>
                <a:gd name="T20" fmla="*/ 53 w 153"/>
                <a:gd name="T21" fmla="*/ 8 h 983"/>
                <a:gd name="T22" fmla="*/ 76 w 153"/>
                <a:gd name="T23" fmla="*/ 0 h 983"/>
                <a:gd name="T24" fmla="*/ 76 w 153"/>
                <a:gd name="T25" fmla="*/ 0 h 983"/>
                <a:gd name="T26" fmla="*/ 106 w 153"/>
                <a:gd name="T27" fmla="*/ 8 h 983"/>
                <a:gd name="T28" fmla="*/ 136 w 153"/>
                <a:gd name="T29" fmla="*/ 22 h 983"/>
                <a:gd name="T30" fmla="*/ 152 w 153"/>
                <a:gd name="T31" fmla="*/ 45 h 983"/>
                <a:gd name="T32" fmla="*/ 152 w 153"/>
                <a:gd name="T33" fmla="*/ 75 h 983"/>
                <a:gd name="T34" fmla="*/ 152 w 153"/>
                <a:gd name="T35" fmla="*/ 907 h 983"/>
                <a:gd name="T36" fmla="*/ 152 w 153"/>
                <a:gd name="T37" fmla="*/ 907 h 983"/>
                <a:gd name="T38" fmla="*/ 152 w 153"/>
                <a:gd name="T39" fmla="*/ 929 h 983"/>
                <a:gd name="T40" fmla="*/ 136 w 153"/>
                <a:gd name="T41" fmla="*/ 960 h 983"/>
                <a:gd name="T42" fmla="*/ 106 w 153"/>
                <a:gd name="T43" fmla="*/ 974 h 983"/>
                <a:gd name="T44" fmla="*/ 76 w 153"/>
                <a:gd name="T45" fmla="*/ 982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983">
                  <a:moveTo>
                    <a:pt x="76" y="982"/>
                  </a:moveTo>
                  <a:lnTo>
                    <a:pt x="76" y="982"/>
                  </a:lnTo>
                  <a:lnTo>
                    <a:pt x="53" y="974"/>
                  </a:lnTo>
                  <a:lnTo>
                    <a:pt x="23" y="960"/>
                  </a:lnTo>
                  <a:lnTo>
                    <a:pt x="8" y="929"/>
                  </a:lnTo>
                  <a:lnTo>
                    <a:pt x="0" y="907"/>
                  </a:lnTo>
                  <a:lnTo>
                    <a:pt x="0" y="75"/>
                  </a:lnTo>
                  <a:lnTo>
                    <a:pt x="0" y="75"/>
                  </a:lnTo>
                  <a:lnTo>
                    <a:pt x="8" y="45"/>
                  </a:lnTo>
                  <a:lnTo>
                    <a:pt x="23" y="22"/>
                  </a:lnTo>
                  <a:lnTo>
                    <a:pt x="53" y="8"/>
                  </a:lnTo>
                  <a:lnTo>
                    <a:pt x="76" y="0"/>
                  </a:lnTo>
                  <a:lnTo>
                    <a:pt x="76" y="0"/>
                  </a:lnTo>
                  <a:lnTo>
                    <a:pt x="106" y="8"/>
                  </a:lnTo>
                  <a:lnTo>
                    <a:pt x="136" y="22"/>
                  </a:lnTo>
                  <a:lnTo>
                    <a:pt x="152" y="45"/>
                  </a:lnTo>
                  <a:lnTo>
                    <a:pt x="152" y="75"/>
                  </a:lnTo>
                  <a:lnTo>
                    <a:pt x="152" y="907"/>
                  </a:lnTo>
                  <a:lnTo>
                    <a:pt x="152" y="907"/>
                  </a:lnTo>
                  <a:lnTo>
                    <a:pt x="152" y="929"/>
                  </a:lnTo>
                  <a:lnTo>
                    <a:pt x="136" y="960"/>
                  </a:lnTo>
                  <a:lnTo>
                    <a:pt x="106" y="974"/>
                  </a:lnTo>
                  <a:lnTo>
                    <a:pt x="76" y="98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5" name="Freeform 15"/>
            <p:cNvSpPr>
              <a:spLocks noChangeArrowheads="1"/>
            </p:cNvSpPr>
            <p:nvPr/>
          </p:nvSpPr>
          <p:spPr bwMode="auto">
            <a:xfrm>
              <a:off x="5951538" y="3346450"/>
              <a:ext cx="53975" cy="400050"/>
            </a:xfrm>
            <a:custGeom>
              <a:avLst/>
              <a:gdLst>
                <a:gd name="T0" fmla="*/ 76 w 152"/>
                <a:gd name="T1" fmla="*/ 1111 h 1112"/>
                <a:gd name="T2" fmla="*/ 76 w 152"/>
                <a:gd name="T3" fmla="*/ 1111 h 1112"/>
                <a:gd name="T4" fmla="*/ 45 w 152"/>
                <a:gd name="T5" fmla="*/ 1103 h 1112"/>
                <a:gd name="T6" fmla="*/ 23 w 152"/>
                <a:gd name="T7" fmla="*/ 1088 h 1112"/>
                <a:gd name="T8" fmla="*/ 7 w 152"/>
                <a:gd name="T9" fmla="*/ 1058 h 1112"/>
                <a:gd name="T10" fmla="*/ 0 w 152"/>
                <a:gd name="T11" fmla="*/ 1035 h 1112"/>
                <a:gd name="T12" fmla="*/ 0 w 152"/>
                <a:gd name="T13" fmla="*/ 75 h 1112"/>
                <a:gd name="T14" fmla="*/ 0 w 152"/>
                <a:gd name="T15" fmla="*/ 75 h 1112"/>
                <a:gd name="T16" fmla="*/ 7 w 152"/>
                <a:gd name="T17" fmla="*/ 45 h 1112"/>
                <a:gd name="T18" fmla="*/ 23 w 152"/>
                <a:gd name="T19" fmla="*/ 22 h 1112"/>
                <a:gd name="T20" fmla="*/ 45 w 152"/>
                <a:gd name="T21" fmla="*/ 8 h 1112"/>
                <a:gd name="T22" fmla="*/ 76 w 152"/>
                <a:gd name="T23" fmla="*/ 0 h 1112"/>
                <a:gd name="T24" fmla="*/ 76 w 152"/>
                <a:gd name="T25" fmla="*/ 0 h 1112"/>
                <a:gd name="T26" fmla="*/ 106 w 152"/>
                <a:gd name="T27" fmla="*/ 8 h 1112"/>
                <a:gd name="T28" fmla="*/ 128 w 152"/>
                <a:gd name="T29" fmla="*/ 22 h 1112"/>
                <a:gd name="T30" fmla="*/ 143 w 152"/>
                <a:gd name="T31" fmla="*/ 45 h 1112"/>
                <a:gd name="T32" fmla="*/ 151 w 152"/>
                <a:gd name="T33" fmla="*/ 75 h 1112"/>
                <a:gd name="T34" fmla="*/ 151 w 152"/>
                <a:gd name="T35" fmla="*/ 1035 h 1112"/>
                <a:gd name="T36" fmla="*/ 151 w 152"/>
                <a:gd name="T37" fmla="*/ 1035 h 1112"/>
                <a:gd name="T38" fmla="*/ 143 w 152"/>
                <a:gd name="T39" fmla="*/ 1058 h 1112"/>
                <a:gd name="T40" fmla="*/ 128 w 152"/>
                <a:gd name="T41" fmla="*/ 1088 h 1112"/>
                <a:gd name="T42" fmla="*/ 106 w 152"/>
                <a:gd name="T43" fmla="*/ 1103 h 1112"/>
                <a:gd name="T44" fmla="*/ 76 w 152"/>
                <a:gd name="T45" fmla="*/ 1111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112">
                  <a:moveTo>
                    <a:pt x="76" y="1111"/>
                  </a:moveTo>
                  <a:lnTo>
                    <a:pt x="76" y="1111"/>
                  </a:lnTo>
                  <a:lnTo>
                    <a:pt x="45" y="1103"/>
                  </a:lnTo>
                  <a:lnTo>
                    <a:pt x="23" y="1088"/>
                  </a:lnTo>
                  <a:lnTo>
                    <a:pt x="7" y="1058"/>
                  </a:lnTo>
                  <a:lnTo>
                    <a:pt x="0" y="1035"/>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035"/>
                  </a:lnTo>
                  <a:lnTo>
                    <a:pt x="151" y="1035"/>
                  </a:lnTo>
                  <a:lnTo>
                    <a:pt x="143" y="1058"/>
                  </a:lnTo>
                  <a:lnTo>
                    <a:pt x="128" y="1088"/>
                  </a:lnTo>
                  <a:lnTo>
                    <a:pt x="106" y="1103"/>
                  </a:lnTo>
                  <a:lnTo>
                    <a:pt x="76" y="111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7" name="Freeform 16"/>
            <p:cNvSpPr>
              <a:spLocks noChangeArrowheads="1"/>
            </p:cNvSpPr>
            <p:nvPr/>
          </p:nvSpPr>
          <p:spPr bwMode="auto">
            <a:xfrm>
              <a:off x="6294438" y="3346450"/>
              <a:ext cx="53975" cy="407988"/>
            </a:xfrm>
            <a:custGeom>
              <a:avLst/>
              <a:gdLst>
                <a:gd name="T0" fmla="*/ 75 w 151"/>
                <a:gd name="T1" fmla="*/ 1133 h 1134"/>
                <a:gd name="T2" fmla="*/ 75 w 151"/>
                <a:gd name="T3" fmla="*/ 1133 h 1134"/>
                <a:gd name="T4" fmla="*/ 45 w 151"/>
                <a:gd name="T5" fmla="*/ 1125 h 1134"/>
                <a:gd name="T6" fmla="*/ 22 w 151"/>
                <a:gd name="T7" fmla="*/ 1111 h 1134"/>
                <a:gd name="T8" fmla="*/ 8 w 151"/>
                <a:gd name="T9" fmla="*/ 1088 h 1134"/>
                <a:gd name="T10" fmla="*/ 0 w 151"/>
                <a:gd name="T11" fmla="*/ 1058 h 1134"/>
                <a:gd name="T12" fmla="*/ 0 w 151"/>
                <a:gd name="T13" fmla="*/ 75 h 1134"/>
                <a:gd name="T14" fmla="*/ 0 w 151"/>
                <a:gd name="T15" fmla="*/ 75 h 1134"/>
                <a:gd name="T16" fmla="*/ 8 w 151"/>
                <a:gd name="T17" fmla="*/ 45 h 1134"/>
                <a:gd name="T18" fmla="*/ 22 w 151"/>
                <a:gd name="T19" fmla="*/ 22 h 1134"/>
                <a:gd name="T20" fmla="*/ 45 w 151"/>
                <a:gd name="T21" fmla="*/ 8 h 1134"/>
                <a:gd name="T22" fmla="*/ 75 w 151"/>
                <a:gd name="T23" fmla="*/ 0 h 1134"/>
                <a:gd name="T24" fmla="*/ 75 w 151"/>
                <a:gd name="T25" fmla="*/ 0 h 1134"/>
                <a:gd name="T26" fmla="*/ 106 w 151"/>
                <a:gd name="T27" fmla="*/ 8 h 1134"/>
                <a:gd name="T28" fmla="*/ 128 w 151"/>
                <a:gd name="T29" fmla="*/ 22 h 1134"/>
                <a:gd name="T30" fmla="*/ 143 w 151"/>
                <a:gd name="T31" fmla="*/ 45 h 1134"/>
                <a:gd name="T32" fmla="*/ 150 w 151"/>
                <a:gd name="T33" fmla="*/ 75 h 1134"/>
                <a:gd name="T34" fmla="*/ 150 w 151"/>
                <a:gd name="T35" fmla="*/ 1058 h 1134"/>
                <a:gd name="T36" fmla="*/ 150 w 151"/>
                <a:gd name="T37" fmla="*/ 1058 h 1134"/>
                <a:gd name="T38" fmla="*/ 143 w 151"/>
                <a:gd name="T39" fmla="*/ 1088 h 1134"/>
                <a:gd name="T40" fmla="*/ 128 w 151"/>
                <a:gd name="T41" fmla="*/ 1111 h 1134"/>
                <a:gd name="T42" fmla="*/ 106 w 151"/>
                <a:gd name="T43" fmla="*/ 1125 h 1134"/>
                <a:gd name="T44" fmla="*/ 75 w 151"/>
                <a:gd name="T45" fmla="*/ 1133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134">
                  <a:moveTo>
                    <a:pt x="75" y="1133"/>
                  </a:moveTo>
                  <a:lnTo>
                    <a:pt x="75" y="1133"/>
                  </a:lnTo>
                  <a:lnTo>
                    <a:pt x="45" y="1125"/>
                  </a:lnTo>
                  <a:lnTo>
                    <a:pt x="22" y="1111"/>
                  </a:lnTo>
                  <a:lnTo>
                    <a:pt x="8" y="1088"/>
                  </a:lnTo>
                  <a:lnTo>
                    <a:pt x="0" y="1058"/>
                  </a:lnTo>
                  <a:lnTo>
                    <a:pt x="0" y="75"/>
                  </a:lnTo>
                  <a:lnTo>
                    <a:pt x="0" y="75"/>
                  </a:lnTo>
                  <a:lnTo>
                    <a:pt x="8" y="45"/>
                  </a:lnTo>
                  <a:lnTo>
                    <a:pt x="22" y="22"/>
                  </a:lnTo>
                  <a:lnTo>
                    <a:pt x="45" y="8"/>
                  </a:lnTo>
                  <a:lnTo>
                    <a:pt x="75" y="0"/>
                  </a:lnTo>
                  <a:lnTo>
                    <a:pt x="75" y="0"/>
                  </a:lnTo>
                  <a:lnTo>
                    <a:pt x="106" y="8"/>
                  </a:lnTo>
                  <a:lnTo>
                    <a:pt x="128" y="22"/>
                  </a:lnTo>
                  <a:lnTo>
                    <a:pt x="143" y="45"/>
                  </a:lnTo>
                  <a:lnTo>
                    <a:pt x="150" y="75"/>
                  </a:lnTo>
                  <a:lnTo>
                    <a:pt x="150" y="1058"/>
                  </a:lnTo>
                  <a:lnTo>
                    <a:pt x="150" y="1058"/>
                  </a:lnTo>
                  <a:lnTo>
                    <a:pt x="143" y="1088"/>
                  </a:lnTo>
                  <a:lnTo>
                    <a:pt x="128" y="1111"/>
                  </a:lnTo>
                  <a:lnTo>
                    <a:pt x="106" y="1125"/>
                  </a:lnTo>
                  <a:lnTo>
                    <a:pt x="75" y="1133"/>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79" name="Freeform 17"/>
            <p:cNvSpPr>
              <a:spLocks noChangeArrowheads="1"/>
            </p:cNvSpPr>
            <p:nvPr/>
          </p:nvSpPr>
          <p:spPr bwMode="auto">
            <a:xfrm>
              <a:off x="6635750" y="3346450"/>
              <a:ext cx="53975" cy="461963"/>
            </a:xfrm>
            <a:custGeom>
              <a:avLst/>
              <a:gdLst>
                <a:gd name="T0" fmla="*/ 75 w 152"/>
                <a:gd name="T1" fmla="*/ 1284 h 1285"/>
                <a:gd name="T2" fmla="*/ 75 w 152"/>
                <a:gd name="T3" fmla="*/ 1284 h 1285"/>
                <a:gd name="T4" fmla="*/ 45 w 152"/>
                <a:gd name="T5" fmla="*/ 1277 h 1285"/>
                <a:gd name="T6" fmla="*/ 22 w 152"/>
                <a:gd name="T7" fmla="*/ 1261 h 1285"/>
                <a:gd name="T8" fmla="*/ 7 w 152"/>
                <a:gd name="T9" fmla="*/ 1239 h 1285"/>
                <a:gd name="T10" fmla="*/ 0 w 152"/>
                <a:gd name="T11" fmla="*/ 1209 h 1285"/>
                <a:gd name="T12" fmla="*/ 0 w 152"/>
                <a:gd name="T13" fmla="*/ 75 h 1285"/>
                <a:gd name="T14" fmla="*/ 0 w 152"/>
                <a:gd name="T15" fmla="*/ 75 h 1285"/>
                <a:gd name="T16" fmla="*/ 7 w 152"/>
                <a:gd name="T17" fmla="*/ 45 h 1285"/>
                <a:gd name="T18" fmla="*/ 22 w 152"/>
                <a:gd name="T19" fmla="*/ 22 h 1285"/>
                <a:gd name="T20" fmla="*/ 45 w 152"/>
                <a:gd name="T21" fmla="*/ 8 h 1285"/>
                <a:gd name="T22" fmla="*/ 75 w 152"/>
                <a:gd name="T23" fmla="*/ 0 h 1285"/>
                <a:gd name="T24" fmla="*/ 75 w 152"/>
                <a:gd name="T25" fmla="*/ 0 h 1285"/>
                <a:gd name="T26" fmla="*/ 105 w 152"/>
                <a:gd name="T27" fmla="*/ 8 h 1285"/>
                <a:gd name="T28" fmla="*/ 128 w 152"/>
                <a:gd name="T29" fmla="*/ 22 h 1285"/>
                <a:gd name="T30" fmla="*/ 151 w 152"/>
                <a:gd name="T31" fmla="*/ 45 h 1285"/>
                <a:gd name="T32" fmla="*/ 151 w 152"/>
                <a:gd name="T33" fmla="*/ 75 h 1285"/>
                <a:gd name="T34" fmla="*/ 151 w 152"/>
                <a:gd name="T35" fmla="*/ 1209 h 1285"/>
                <a:gd name="T36" fmla="*/ 151 w 152"/>
                <a:gd name="T37" fmla="*/ 1209 h 1285"/>
                <a:gd name="T38" fmla="*/ 151 w 152"/>
                <a:gd name="T39" fmla="*/ 1239 h 1285"/>
                <a:gd name="T40" fmla="*/ 128 w 152"/>
                <a:gd name="T41" fmla="*/ 1261 h 1285"/>
                <a:gd name="T42" fmla="*/ 105 w 152"/>
                <a:gd name="T43" fmla="*/ 1277 h 1285"/>
                <a:gd name="T44" fmla="*/ 75 w 152"/>
                <a:gd name="T45" fmla="*/ 128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285">
                  <a:moveTo>
                    <a:pt x="75" y="1284"/>
                  </a:moveTo>
                  <a:lnTo>
                    <a:pt x="75" y="1284"/>
                  </a:lnTo>
                  <a:lnTo>
                    <a:pt x="45" y="1277"/>
                  </a:lnTo>
                  <a:lnTo>
                    <a:pt x="22" y="1261"/>
                  </a:lnTo>
                  <a:lnTo>
                    <a:pt x="7" y="1239"/>
                  </a:lnTo>
                  <a:lnTo>
                    <a:pt x="0" y="1209"/>
                  </a:lnTo>
                  <a:lnTo>
                    <a:pt x="0" y="75"/>
                  </a:lnTo>
                  <a:lnTo>
                    <a:pt x="0" y="75"/>
                  </a:lnTo>
                  <a:lnTo>
                    <a:pt x="7" y="45"/>
                  </a:lnTo>
                  <a:lnTo>
                    <a:pt x="22" y="22"/>
                  </a:lnTo>
                  <a:lnTo>
                    <a:pt x="45" y="8"/>
                  </a:lnTo>
                  <a:lnTo>
                    <a:pt x="75" y="0"/>
                  </a:lnTo>
                  <a:lnTo>
                    <a:pt x="75" y="0"/>
                  </a:lnTo>
                  <a:lnTo>
                    <a:pt x="105" y="8"/>
                  </a:lnTo>
                  <a:lnTo>
                    <a:pt x="128" y="22"/>
                  </a:lnTo>
                  <a:lnTo>
                    <a:pt x="151" y="45"/>
                  </a:lnTo>
                  <a:lnTo>
                    <a:pt x="151" y="75"/>
                  </a:lnTo>
                  <a:lnTo>
                    <a:pt x="151" y="1209"/>
                  </a:lnTo>
                  <a:lnTo>
                    <a:pt x="151" y="1209"/>
                  </a:lnTo>
                  <a:lnTo>
                    <a:pt x="151" y="1239"/>
                  </a:lnTo>
                  <a:lnTo>
                    <a:pt x="128" y="1261"/>
                  </a:lnTo>
                  <a:lnTo>
                    <a:pt x="105" y="1277"/>
                  </a:lnTo>
                  <a:lnTo>
                    <a:pt x="75" y="128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0" name="Freeform 18"/>
            <p:cNvSpPr>
              <a:spLocks noChangeArrowheads="1"/>
            </p:cNvSpPr>
            <p:nvPr/>
          </p:nvSpPr>
          <p:spPr bwMode="auto">
            <a:xfrm>
              <a:off x="6980238" y="3346450"/>
              <a:ext cx="53975" cy="525463"/>
            </a:xfrm>
            <a:custGeom>
              <a:avLst/>
              <a:gdLst>
                <a:gd name="T0" fmla="*/ 76 w 152"/>
                <a:gd name="T1" fmla="*/ 1457 h 1458"/>
                <a:gd name="T2" fmla="*/ 76 w 152"/>
                <a:gd name="T3" fmla="*/ 1457 h 1458"/>
                <a:gd name="T4" fmla="*/ 46 w 152"/>
                <a:gd name="T5" fmla="*/ 1450 h 1458"/>
                <a:gd name="T6" fmla="*/ 23 w 152"/>
                <a:gd name="T7" fmla="*/ 1434 h 1458"/>
                <a:gd name="T8" fmla="*/ 0 w 152"/>
                <a:gd name="T9" fmla="*/ 1411 h 1458"/>
                <a:gd name="T10" fmla="*/ 0 w 152"/>
                <a:gd name="T11" fmla="*/ 1381 h 1458"/>
                <a:gd name="T12" fmla="*/ 0 w 152"/>
                <a:gd name="T13" fmla="*/ 75 h 1458"/>
                <a:gd name="T14" fmla="*/ 0 w 152"/>
                <a:gd name="T15" fmla="*/ 75 h 1458"/>
                <a:gd name="T16" fmla="*/ 0 w 152"/>
                <a:gd name="T17" fmla="*/ 45 h 1458"/>
                <a:gd name="T18" fmla="*/ 23 w 152"/>
                <a:gd name="T19" fmla="*/ 22 h 1458"/>
                <a:gd name="T20" fmla="*/ 46 w 152"/>
                <a:gd name="T21" fmla="*/ 8 h 1458"/>
                <a:gd name="T22" fmla="*/ 76 w 152"/>
                <a:gd name="T23" fmla="*/ 0 h 1458"/>
                <a:gd name="T24" fmla="*/ 76 w 152"/>
                <a:gd name="T25" fmla="*/ 0 h 1458"/>
                <a:gd name="T26" fmla="*/ 105 w 152"/>
                <a:gd name="T27" fmla="*/ 8 h 1458"/>
                <a:gd name="T28" fmla="*/ 129 w 152"/>
                <a:gd name="T29" fmla="*/ 22 h 1458"/>
                <a:gd name="T30" fmla="*/ 144 w 152"/>
                <a:gd name="T31" fmla="*/ 45 h 1458"/>
                <a:gd name="T32" fmla="*/ 151 w 152"/>
                <a:gd name="T33" fmla="*/ 75 h 1458"/>
                <a:gd name="T34" fmla="*/ 151 w 152"/>
                <a:gd name="T35" fmla="*/ 1381 h 1458"/>
                <a:gd name="T36" fmla="*/ 151 w 152"/>
                <a:gd name="T37" fmla="*/ 1381 h 1458"/>
                <a:gd name="T38" fmla="*/ 144 w 152"/>
                <a:gd name="T39" fmla="*/ 1411 h 1458"/>
                <a:gd name="T40" fmla="*/ 129 w 152"/>
                <a:gd name="T41" fmla="*/ 1434 h 1458"/>
                <a:gd name="T42" fmla="*/ 105 w 152"/>
                <a:gd name="T43" fmla="*/ 1450 h 1458"/>
                <a:gd name="T44" fmla="*/ 76 w 152"/>
                <a:gd name="T45" fmla="*/ 1457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458">
                  <a:moveTo>
                    <a:pt x="76" y="1457"/>
                  </a:moveTo>
                  <a:lnTo>
                    <a:pt x="76" y="1457"/>
                  </a:lnTo>
                  <a:lnTo>
                    <a:pt x="46" y="1450"/>
                  </a:lnTo>
                  <a:lnTo>
                    <a:pt x="23" y="1434"/>
                  </a:lnTo>
                  <a:lnTo>
                    <a:pt x="0" y="1411"/>
                  </a:lnTo>
                  <a:lnTo>
                    <a:pt x="0" y="1381"/>
                  </a:lnTo>
                  <a:lnTo>
                    <a:pt x="0" y="75"/>
                  </a:lnTo>
                  <a:lnTo>
                    <a:pt x="0" y="75"/>
                  </a:lnTo>
                  <a:lnTo>
                    <a:pt x="0" y="45"/>
                  </a:lnTo>
                  <a:lnTo>
                    <a:pt x="23" y="22"/>
                  </a:lnTo>
                  <a:lnTo>
                    <a:pt x="46" y="8"/>
                  </a:lnTo>
                  <a:lnTo>
                    <a:pt x="76" y="0"/>
                  </a:lnTo>
                  <a:lnTo>
                    <a:pt x="76" y="0"/>
                  </a:lnTo>
                  <a:lnTo>
                    <a:pt x="105" y="8"/>
                  </a:lnTo>
                  <a:lnTo>
                    <a:pt x="129" y="22"/>
                  </a:lnTo>
                  <a:lnTo>
                    <a:pt x="144" y="45"/>
                  </a:lnTo>
                  <a:lnTo>
                    <a:pt x="151" y="75"/>
                  </a:lnTo>
                  <a:lnTo>
                    <a:pt x="151" y="1381"/>
                  </a:lnTo>
                  <a:lnTo>
                    <a:pt x="151" y="1381"/>
                  </a:lnTo>
                  <a:lnTo>
                    <a:pt x="144" y="1411"/>
                  </a:lnTo>
                  <a:lnTo>
                    <a:pt x="129" y="1434"/>
                  </a:lnTo>
                  <a:lnTo>
                    <a:pt x="105" y="1450"/>
                  </a:lnTo>
                  <a:lnTo>
                    <a:pt x="76" y="145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81" name="Freeform 19"/>
            <p:cNvSpPr>
              <a:spLocks noChangeArrowheads="1"/>
            </p:cNvSpPr>
            <p:nvPr/>
          </p:nvSpPr>
          <p:spPr bwMode="auto">
            <a:xfrm>
              <a:off x="7323138" y="3346450"/>
              <a:ext cx="53975" cy="609600"/>
            </a:xfrm>
            <a:custGeom>
              <a:avLst/>
              <a:gdLst>
                <a:gd name="T0" fmla="*/ 76 w 152"/>
                <a:gd name="T1" fmla="*/ 1691 h 1692"/>
                <a:gd name="T2" fmla="*/ 76 w 152"/>
                <a:gd name="T3" fmla="*/ 1691 h 1692"/>
                <a:gd name="T4" fmla="*/ 45 w 152"/>
                <a:gd name="T5" fmla="*/ 1684 h 1692"/>
                <a:gd name="T6" fmla="*/ 23 w 152"/>
                <a:gd name="T7" fmla="*/ 1669 h 1692"/>
                <a:gd name="T8" fmla="*/ 7 w 152"/>
                <a:gd name="T9" fmla="*/ 1639 h 1692"/>
                <a:gd name="T10" fmla="*/ 0 w 152"/>
                <a:gd name="T11" fmla="*/ 1616 h 1692"/>
                <a:gd name="T12" fmla="*/ 0 w 152"/>
                <a:gd name="T13" fmla="*/ 75 h 1692"/>
                <a:gd name="T14" fmla="*/ 0 w 152"/>
                <a:gd name="T15" fmla="*/ 75 h 1692"/>
                <a:gd name="T16" fmla="*/ 7 w 152"/>
                <a:gd name="T17" fmla="*/ 45 h 1692"/>
                <a:gd name="T18" fmla="*/ 23 w 152"/>
                <a:gd name="T19" fmla="*/ 22 h 1692"/>
                <a:gd name="T20" fmla="*/ 45 w 152"/>
                <a:gd name="T21" fmla="*/ 8 h 1692"/>
                <a:gd name="T22" fmla="*/ 76 w 152"/>
                <a:gd name="T23" fmla="*/ 0 h 1692"/>
                <a:gd name="T24" fmla="*/ 76 w 152"/>
                <a:gd name="T25" fmla="*/ 0 h 1692"/>
                <a:gd name="T26" fmla="*/ 106 w 152"/>
                <a:gd name="T27" fmla="*/ 8 h 1692"/>
                <a:gd name="T28" fmla="*/ 128 w 152"/>
                <a:gd name="T29" fmla="*/ 22 h 1692"/>
                <a:gd name="T30" fmla="*/ 143 w 152"/>
                <a:gd name="T31" fmla="*/ 45 h 1692"/>
                <a:gd name="T32" fmla="*/ 151 w 152"/>
                <a:gd name="T33" fmla="*/ 75 h 1692"/>
                <a:gd name="T34" fmla="*/ 151 w 152"/>
                <a:gd name="T35" fmla="*/ 1616 h 1692"/>
                <a:gd name="T36" fmla="*/ 151 w 152"/>
                <a:gd name="T37" fmla="*/ 1616 h 1692"/>
                <a:gd name="T38" fmla="*/ 143 w 152"/>
                <a:gd name="T39" fmla="*/ 1639 h 1692"/>
                <a:gd name="T40" fmla="*/ 128 w 152"/>
                <a:gd name="T41" fmla="*/ 1669 h 1692"/>
                <a:gd name="T42" fmla="*/ 106 w 152"/>
                <a:gd name="T43" fmla="*/ 1684 h 1692"/>
                <a:gd name="T44" fmla="*/ 76 w 152"/>
                <a:gd name="T45" fmla="*/ 169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692">
                  <a:moveTo>
                    <a:pt x="76" y="1691"/>
                  </a:moveTo>
                  <a:lnTo>
                    <a:pt x="76" y="1691"/>
                  </a:lnTo>
                  <a:lnTo>
                    <a:pt x="45" y="1684"/>
                  </a:lnTo>
                  <a:lnTo>
                    <a:pt x="23" y="1669"/>
                  </a:lnTo>
                  <a:lnTo>
                    <a:pt x="7" y="1639"/>
                  </a:lnTo>
                  <a:lnTo>
                    <a:pt x="0" y="1616"/>
                  </a:lnTo>
                  <a:lnTo>
                    <a:pt x="0" y="75"/>
                  </a:lnTo>
                  <a:lnTo>
                    <a:pt x="0" y="75"/>
                  </a:lnTo>
                  <a:lnTo>
                    <a:pt x="7" y="45"/>
                  </a:lnTo>
                  <a:lnTo>
                    <a:pt x="23" y="22"/>
                  </a:lnTo>
                  <a:lnTo>
                    <a:pt x="45" y="8"/>
                  </a:lnTo>
                  <a:lnTo>
                    <a:pt x="76" y="0"/>
                  </a:lnTo>
                  <a:lnTo>
                    <a:pt x="76" y="0"/>
                  </a:lnTo>
                  <a:lnTo>
                    <a:pt x="106" y="8"/>
                  </a:lnTo>
                  <a:lnTo>
                    <a:pt x="128" y="22"/>
                  </a:lnTo>
                  <a:lnTo>
                    <a:pt x="143" y="45"/>
                  </a:lnTo>
                  <a:lnTo>
                    <a:pt x="151" y="75"/>
                  </a:lnTo>
                  <a:lnTo>
                    <a:pt x="151" y="1616"/>
                  </a:lnTo>
                  <a:lnTo>
                    <a:pt x="151" y="1616"/>
                  </a:lnTo>
                  <a:lnTo>
                    <a:pt x="143" y="1639"/>
                  </a:lnTo>
                  <a:lnTo>
                    <a:pt x="128" y="1669"/>
                  </a:lnTo>
                  <a:lnTo>
                    <a:pt x="106" y="1684"/>
                  </a:lnTo>
                  <a:lnTo>
                    <a:pt x="76" y="169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sp>
          <p:nvSpPr>
            <p:cNvPr id="191" name="Freeform 20"/>
            <p:cNvSpPr>
              <a:spLocks noChangeArrowheads="1"/>
            </p:cNvSpPr>
            <p:nvPr/>
          </p:nvSpPr>
          <p:spPr bwMode="auto">
            <a:xfrm>
              <a:off x="7664450" y="3346450"/>
              <a:ext cx="53975" cy="715963"/>
            </a:xfrm>
            <a:custGeom>
              <a:avLst/>
              <a:gdLst>
                <a:gd name="T0" fmla="*/ 75 w 152"/>
                <a:gd name="T1" fmla="*/ 1986 h 1987"/>
                <a:gd name="T2" fmla="*/ 75 w 152"/>
                <a:gd name="T3" fmla="*/ 1986 h 1987"/>
                <a:gd name="T4" fmla="*/ 45 w 152"/>
                <a:gd name="T5" fmla="*/ 1986 h 1987"/>
                <a:gd name="T6" fmla="*/ 22 w 152"/>
                <a:gd name="T7" fmla="*/ 1971 h 1987"/>
                <a:gd name="T8" fmla="*/ 8 w 152"/>
                <a:gd name="T9" fmla="*/ 1940 h 1987"/>
                <a:gd name="T10" fmla="*/ 0 w 152"/>
                <a:gd name="T11" fmla="*/ 1910 h 1987"/>
                <a:gd name="T12" fmla="*/ 0 w 152"/>
                <a:gd name="T13" fmla="*/ 75 h 1987"/>
                <a:gd name="T14" fmla="*/ 0 w 152"/>
                <a:gd name="T15" fmla="*/ 75 h 1987"/>
                <a:gd name="T16" fmla="*/ 8 w 152"/>
                <a:gd name="T17" fmla="*/ 45 h 1987"/>
                <a:gd name="T18" fmla="*/ 22 w 152"/>
                <a:gd name="T19" fmla="*/ 22 h 1987"/>
                <a:gd name="T20" fmla="*/ 45 w 152"/>
                <a:gd name="T21" fmla="*/ 8 h 1987"/>
                <a:gd name="T22" fmla="*/ 75 w 152"/>
                <a:gd name="T23" fmla="*/ 0 h 1987"/>
                <a:gd name="T24" fmla="*/ 75 w 152"/>
                <a:gd name="T25" fmla="*/ 0 h 1987"/>
                <a:gd name="T26" fmla="*/ 105 w 152"/>
                <a:gd name="T27" fmla="*/ 8 h 1987"/>
                <a:gd name="T28" fmla="*/ 128 w 152"/>
                <a:gd name="T29" fmla="*/ 22 h 1987"/>
                <a:gd name="T30" fmla="*/ 144 w 152"/>
                <a:gd name="T31" fmla="*/ 45 h 1987"/>
                <a:gd name="T32" fmla="*/ 151 w 152"/>
                <a:gd name="T33" fmla="*/ 75 h 1987"/>
                <a:gd name="T34" fmla="*/ 151 w 152"/>
                <a:gd name="T35" fmla="*/ 1910 h 1987"/>
                <a:gd name="T36" fmla="*/ 151 w 152"/>
                <a:gd name="T37" fmla="*/ 1910 h 1987"/>
                <a:gd name="T38" fmla="*/ 144 w 152"/>
                <a:gd name="T39" fmla="*/ 1940 h 1987"/>
                <a:gd name="T40" fmla="*/ 128 w 152"/>
                <a:gd name="T41" fmla="*/ 1971 h 1987"/>
                <a:gd name="T42" fmla="*/ 105 w 152"/>
                <a:gd name="T43" fmla="*/ 1986 h 1987"/>
                <a:gd name="T44" fmla="*/ 75 w 152"/>
                <a:gd name="T45" fmla="*/ 1986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987">
                  <a:moveTo>
                    <a:pt x="75" y="1986"/>
                  </a:moveTo>
                  <a:lnTo>
                    <a:pt x="75" y="1986"/>
                  </a:lnTo>
                  <a:lnTo>
                    <a:pt x="45" y="1986"/>
                  </a:lnTo>
                  <a:lnTo>
                    <a:pt x="22" y="1971"/>
                  </a:lnTo>
                  <a:lnTo>
                    <a:pt x="8" y="1940"/>
                  </a:lnTo>
                  <a:lnTo>
                    <a:pt x="0" y="1910"/>
                  </a:lnTo>
                  <a:lnTo>
                    <a:pt x="0" y="75"/>
                  </a:lnTo>
                  <a:lnTo>
                    <a:pt x="0" y="75"/>
                  </a:lnTo>
                  <a:lnTo>
                    <a:pt x="8" y="45"/>
                  </a:lnTo>
                  <a:lnTo>
                    <a:pt x="22" y="22"/>
                  </a:lnTo>
                  <a:lnTo>
                    <a:pt x="45" y="8"/>
                  </a:lnTo>
                  <a:lnTo>
                    <a:pt x="75" y="0"/>
                  </a:lnTo>
                  <a:lnTo>
                    <a:pt x="75" y="0"/>
                  </a:lnTo>
                  <a:lnTo>
                    <a:pt x="105" y="8"/>
                  </a:lnTo>
                  <a:lnTo>
                    <a:pt x="128" y="22"/>
                  </a:lnTo>
                  <a:lnTo>
                    <a:pt x="144" y="45"/>
                  </a:lnTo>
                  <a:lnTo>
                    <a:pt x="151" y="75"/>
                  </a:lnTo>
                  <a:lnTo>
                    <a:pt x="151" y="1910"/>
                  </a:lnTo>
                  <a:lnTo>
                    <a:pt x="151" y="1910"/>
                  </a:lnTo>
                  <a:lnTo>
                    <a:pt x="144" y="1940"/>
                  </a:lnTo>
                  <a:lnTo>
                    <a:pt x="128" y="1971"/>
                  </a:lnTo>
                  <a:lnTo>
                    <a:pt x="105" y="1986"/>
                  </a:lnTo>
                  <a:lnTo>
                    <a:pt x="75" y="1986"/>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endParaRPr>
            </a:p>
          </p:txBody>
        </p:sp>
      </p:grpSp>
      <p:pic>
        <p:nvPicPr>
          <p:cNvPr id="194" name="Picture 193" descr="Oracle logo in white on red staging backgroun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940" y="6263640"/>
            <a:ext cx="1625138" cy="594360"/>
          </a:xfrm>
          <a:prstGeom prst="rect">
            <a:avLst/>
          </a:prstGeom>
        </p:spPr>
      </p:pic>
      <p:sp>
        <p:nvSpPr>
          <p:cNvPr id="54" name="TextBox 53"/>
          <p:cNvSpPr txBox="1"/>
          <p:nvPr/>
        </p:nvSpPr>
        <p:spPr bwMode="gray">
          <a:xfrm>
            <a:off x="7318515" y="3714198"/>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Identity &amp; Security</a:t>
            </a:r>
          </a:p>
        </p:txBody>
      </p:sp>
      <p:sp>
        <p:nvSpPr>
          <p:cNvPr id="62" name="Freeform 819"/>
          <p:cNvSpPr>
            <a:spLocks noChangeAspect="1" noEditPoints="1"/>
          </p:cNvSpPr>
          <p:nvPr/>
        </p:nvSpPr>
        <p:spPr bwMode="gray">
          <a:xfrm>
            <a:off x="6993654" y="3773202"/>
            <a:ext cx="313749" cy="250996"/>
          </a:xfrm>
          <a:custGeom>
            <a:avLst/>
            <a:gdLst/>
            <a:ahLst/>
            <a:cxnLst>
              <a:cxn ang="0">
                <a:pos x="130" y="0"/>
              </a:cxn>
              <a:cxn ang="0">
                <a:pos x="155" y="36"/>
              </a:cxn>
              <a:cxn ang="0">
                <a:pos x="404" y="73"/>
              </a:cxn>
              <a:cxn ang="0">
                <a:pos x="0" y="323"/>
              </a:cxn>
              <a:cxn ang="0">
                <a:pos x="142" y="152"/>
              </a:cxn>
              <a:cxn ang="0">
                <a:pos x="217" y="131"/>
              </a:cxn>
              <a:cxn ang="0">
                <a:pos x="278" y="200"/>
              </a:cxn>
              <a:cxn ang="0">
                <a:pos x="278" y="191"/>
              </a:cxn>
              <a:cxn ang="0">
                <a:pos x="224" y="126"/>
              </a:cxn>
              <a:cxn ang="0">
                <a:pos x="134" y="161"/>
              </a:cxn>
              <a:cxn ang="0">
                <a:pos x="220" y="257"/>
              </a:cxn>
              <a:cxn ang="0">
                <a:pos x="263" y="280"/>
              </a:cxn>
              <a:cxn ang="0">
                <a:pos x="223" y="249"/>
              </a:cxn>
              <a:cxn ang="0">
                <a:pos x="142" y="156"/>
              </a:cxn>
              <a:cxn ang="0">
                <a:pos x="168" y="155"/>
              </a:cxn>
              <a:cxn ang="0">
                <a:pos x="248" y="207"/>
              </a:cxn>
              <a:cxn ang="0">
                <a:pos x="286" y="220"/>
              </a:cxn>
              <a:cxn ang="0">
                <a:pos x="208" y="142"/>
              </a:cxn>
              <a:cxn ang="0">
                <a:pos x="161" y="186"/>
              </a:cxn>
              <a:cxn ang="0">
                <a:pos x="251" y="252"/>
              </a:cxn>
              <a:cxn ang="0">
                <a:pos x="277" y="265"/>
              </a:cxn>
              <a:cxn ang="0">
                <a:pos x="222" y="231"/>
              </a:cxn>
              <a:cxn ang="0">
                <a:pos x="179" y="91"/>
              </a:cxn>
              <a:cxn ang="0">
                <a:pos x="119" y="129"/>
              </a:cxn>
              <a:cxn ang="0">
                <a:pos x="142" y="113"/>
              </a:cxn>
              <a:cxn ang="0">
                <a:pos x="265" y="171"/>
              </a:cxn>
              <a:cxn ang="0">
                <a:pos x="270" y="159"/>
              </a:cxn>
              <a:cxn ang="0">
                <a:pos x="194" y="163"/>
              </a:cxn>
              <a:cxn ang="0">
                <a:pos x="225" y="220"/>
              </a:cxn>
              <a:cxn ang="0">
                <a:pos x="281" y="248"/>
              </a:cxn>
              <a:cxn ang="0">
                <a:pos x="282" y="240"/>
              </a:cxn>
              <a:cxn ang="0">
                <a:pos x="200" y="166"/>
              </a:cxn>
              <a:cxn ang="0">
                <a:pos x="220" y="273"/>
              </a:cxn>
              <a:cxn ang="0">
                <a:pos x="216" y="264"/>
              </a:cxn>
              <a:cxn ang="0">
                <a:pos x="132" y="216"/>
              </a:cxn>
              <a:cxn ang="0">
                <a:pos x="216" y="273"/>
              </a:cxn>
              <a:cxn ang="0">
                <a:pos x="135" y="88"/>
              </a:cxn>
              <a:cxn ang="0">
                <a:pos x="177" y="81"/>
              </a:cxn>
              <a:cxn ang="0">
                <a:pos x="216" y="79"/>
              </a:cxn>
              <a:cxn ang="0">
                <a:pos x="247" y="286"/>
              </a:cxn>
              <a:cxn ang="0">
                <a:pos x="195" y="280"/>
              </a:cxn>
              <a:cxn ang="0">
                <a:pos x="167" y="277"/>
              </a:cxn>
              <a:cxn ang="0">
                <a:pos x="124" y="157"/>
              </a:cxn>
              <a:cxn ang="0">
                <a:pos x="116" y="151"/>
              </a:cxn>
              <a:cxn ang="0">
                <a:pos x="128" y="204"/>
              </a:cxn>
            </a:cxnLst>
            <a:rect l="0" t="0" r="r" b="b"/>
            <a:pathLst>
              <a:path w="404" h="323">
                <a:moveTo>
                  <a:pt x="0" y="0"/>
                </a:moveTo>
                <a:cubicBezTo>
                  <a:pt x="1" y="0"/>
                  <a:pt x="2" y="0"/>
                  <a:pt x="3" y="0"/>
                </a:cubicBezTo>
                <a:cubicBezTo>
                  <a:pt x="45" y="0"/>
                  <a:pt x="88" y="0"/>
                  <a:pt x="130" y="0"/>
                </a:cubicBezTo>
                <a:cubicBezTo>
                  <a:pt x="132" y="0"/>
                  <a:pt x="133" y="0"/>
                  <a:pt x="134" y="2"/>
                </a:cubicBezTo>
                <a:cubicBezTo>
                  <a:pt x="140" y="13"/>
                  <a:pt x="146" y="23"/>
                  <a:pt x="152" y="34"/>
                </a:cubicBezTo>
                <a:cubicBezTo>
                  <a:pt x="153" y="35"/>
                  <a:pt x="154" y="36"/>
                  <a:pt x="155" y="36"/>
                </a:cubicBezTo>
                <a:cubicBezTo>
                  <a:pt x="158" y="36"/>
                  <a:pt x="162" y="36"/>
                  <a:pt x="165" y="36"/>
                </a:cubicBezTo>
                <a:cubicBezTo>
                  <a:pt x="232" y="36"/>
                  <a:pt x="299" y="36"/>
                  <a:pt x="367" y="36"/>
                </a:cubicBezTo>
                <a:cubicBezTo>
                  <a:pt x="387" y="36"/>
                  <a:pt x="404" y="52"/>
                  <a:pt x="404" y="73"/>
                </a:cubicBezTo>
                <a:cubicBezTo>
                  <a:pt x="404" y="155"/>
                  <a:pt x="404" y="238"/>
                  <a:pt x="404" y="320"/>
                </a:cubicBezTo>
                <a:cubicBezTo>
                  <a:pt x="404" y="321"/>
                  <a:pt x="404" y="322"/>
                  <a:pt x="404" y="323"/>
                </a:cubicBezTo>
                <a:cubicBezTo>
                  <a:pt x="269" y="323"/>
                  <a:pt x="135" y="323"/>
                  <a:pt x="0" y="323"/>
                </a:cubicBezTo>
                <a:cubicBezTo>
                  <a:pt x="0" y="216"/>
                  <a:pt x="0" y="108"/>
                  <a:pt x="0" y="0"/>
                </a:cubicBezTo>
                <a:close/>
                <a:moveTo>
                  <a:pt x="142" y="156"/>
                </a:moveTo>
                <a:cubicBezTo>
                  <a:pt x="142" y="154"/>
                  <a:pt x="142" y="153"/>
                  <a:pt x="142" y="152"/>
                </a:cubicBezTo>
                <a:cubicBezTo>
                  <a:pt x="143" y="141"/>
                  <a:pt x="147" y="132"/>
                  <a:pt x="157" y="126"/>
                </a:cubicBezTo>
                <a:cubicBezTo>
                  <a:pt x="164" y="122"/>
                  <a:pt x="172" y="120"/>
                  <a:pt x="181" y="119"/>
                </a:cubicBezTo>
                <a:cubicBezTo>
                  <a:pt x="194" y="118"/>
                  <a:pt x="206" y="123"/>
                  <a:pt x="217" y="131"/>
                </a:cubicBezTo>
                <a:cubicBezTo>
                  <a:pt x="230" y="142"/>
                  <a:pt x="240" y="157"/>
                  <a:pt x="246" y="173"/>
                </a:cubicBezTo>
                <a:cubicBezTo>
                  <a:pt x="249" y="181"/>
                  <a:pt x="254" y="188"/>
                  <a:pt x="261" y="193"/>
                </a:cubicBezTo>
                <a:cubicBezTo>
                  <a:pt x="266" y="197"/>
                  <a:pt x="272" y="199"/>
                  <a:pt x="278" y="200"/>
                </a:cubicBezTo>
                <a:cubicBezTo>
                  <a:pt x="281" y="201"/>
                  <a:pt x="283" y="199"/>
                  <a:pt x="284" y="197"/>
                </a:cubicBezTo>
                <a:cubicBezTo>
                  <a:pt x="284" y="194"/>
                  <a:pt x="282" y="192"/>
                  <a:pt x="280" y="192"/>
                </a:cubicBezTo>
                <a:cubicBezTo>
                  <a:pt x="279" y="192"/>
                  <a:pt x="279" y="192"/>
                  <a:pt x="278" y="191"/>
                </a:cubicBezTo>
                <a:cubicBezTo>
                  <a:pt x="272" y="190"/>
                  <a:pt x="267" y="188"/>
                  <a:pt x="263" y="183"/>
                </a:cubicBezTo>
                <a:cubicBezTo>
                  <a:pt x="258" y="179"/>
                  <a:pt x="256" y="173"/>
                  <a:pt x="253" y="168"/>
                </a:cubicBezTo>
                <a:cubicBezTo>
                  <a:pt x="247" y="152"/>
                  <a:pt x="237" y="138"/>
                  <a:pt x="224" y="126"/>
                </a:cubicBezTo>
                <a:cubicBezTo>
                  <a:pt x="208" y="113"/>
                  <a:pt x="190" y="107"/>
                  <a:pt x="169" y="112"/>
                </a:cubicBezTo>
                <a:cubicBezTo>
                  <a:pt x="159" y="115"/>
                  <a:pt x="150" y="119"/>
                  <a:pt x="143" y="126"/>
                </a:cubicBezTo>
                <a:cubicBezTo>
                  <a:pt x="135" y="136"/>
                  <a:pt x="133" y="148"/>
                  <a:pt x="134" y="161"/>
                </a:cubicBezTo>
                <a:cubicBezTo>
                  <a:pt x="134" y="172"/>
                  <a:pt x="138" y="183"/>
                  <a:pt x="141" y="194"/>
                </a:cubicBezTo>
                <a:cubicBezTo>
                  <a:pt x="146" y="208"/>
                  <a:pt x="153" y="220"/>
                  <a:pt x="163" y="231"/>
                </a:cubicBezTo>
                <a:cubicBezTo>
                  <a:pt x="179" y="246"/>
                  <a:pt x="199" y="254"/>
                  <a:pt x="220" y="257"/>
                </a:cubicBezTo>
                <a:cubicBezTo>
                  <a:pt x="229" y="258"/>
                  <a:pt x="237" y="261"/>
                  <a:pt x="244" y="267"/>
                </a:cubicBezTo>
                <a:cubicBezTo>
                  <a:pt x="248" y="271"/>
                  <a:pt x="252" y="275"/>
                  <a:pt x="256" y="279"/>
                </a:cubicBezTo>
                <a:cubicBezTo>
                  <a:pt x="259" y="282"/>
                  <a:pt x="261" y="282"/>
                  <a:pt x="263" y="280"/>
                </a:cubicBezTo>
                <a:cubicBezTo>
                  <a:pt x="265" y="279"/>
                  <a:pt x="265" y="276"/>
                  <a:pt x="262" y="273"/>
                </a:cubicBezTo>
                <a:cubicBezTo>
                  <a:pt x="257" y="268"/>
                  <a:pt x="251" y="263"/>
                  <a:pt x="245" y="258"/>
                </a:cubicBezTo>
                <a:cubicBezTo>
                  <a:pt x="239" y="253"/>
                  <a:pt x="232" y="250"/>
                  <a:pt x="223" y="249"/>
                </a:cubicBezTo>
                <a:cubicBezTo>
                  <a:pt x="218" y="248"/>
                  <a:pt x="214" y="247"/>
                  <a:pt x="209" y="246"/>
                </a:cubicBezTo>
                <a:cubicBezTo>
                  <a:pt x="181" y="238"/>
                  <a:pt x="160" y="222"/>
                  <a:pt x="150" y="193"/>
                </a:cubicBezTo>
                <a:cubicBezTo>
                  <a:pt x="146" y="181"/>
                  <a:pt x="142" y="169"/>
                  <a:pt x="142" y="156"/>
                </a:cubicBezTo>
                <a:close/>
                <a:moveTo>
                  <a:pt x="166" y="165"/>
                </a:moveTo>
                <a:cubicBezTo>
                  <a:pt x="166" y="165"/>
                  <a:pt x="166" y="165"/>
                  <a:pt x="166" y="165"/>
                </a:cubicBezTo>
                <a:cubicBezTo>
                  <a:pt x="167" y="162"/>
                  <a:pt x="167" y="158"/>
                  <a:pt x="168" y="155"/>
                </a:cubicBezTo>
                <a:cubicBezTo>
                  <a:pt x="175" y="139"/>
                  <a:pt x="191" y="136"/>
                  <a:pt x="203" y="149"/>
                </a:cubicBezTo>
                <a:cubicBezTo>
                  <a:pt x="207" y="153"/>
                  <a:pt x="211" y="159"/>
                  <a:pt x="214" y="164"/>
                </a:cubicBezTo>
                <a:cubicBezTo>
                  <a:pt x="223" y="181"/>
                  <a:pt x="234" y="195"/>
                  <a:pt x="248" y="207"/>
                </a:cubicBezTo>
                <a:cubicBezTo>
                  <a:pt x="259" y="216"/>
                  <a:pt x="270" y="224"/>
                  <a:pt x="284" y="228"/>
                </a:cubicBezTo>
                <a:cubicBezTo>
                  <a:pt x="287" y="229"/>
                  <a:pt x="289" y="227"/>
                  <a:pt x="290" y="225"/>
                </a:cubicBezTo>
                <a:cubicBezTo>
                  <a:pt x="290" y="222"/>
                  <a:pt x="289" y="221"/>
                  <a:pt x="286" y="220"/>
                </a:cubicBezTo>
                <a:cubicBezTo>
                  <a:pt x="280" y="217"/>
                  <a:pt x="274" y="215"/>
                  <a:pt x="268" y="211"/>
                </a:cubicBezTo>
                <a:cubicBezTo>
                  <a:pt x="248" y="199"/>
                  <a:pt x="233" y="181"/>
                  <a:pt x="222" y="160"/>
                </a:cubicBezTo>
                <a:cubicBezTo>
                  <a:pt x="218" y="154"/>
                  <a:pt x="214" y="147"/>
                  <a:pt x="208" y="142"/>
                </a:cubicBezTo>
                <a:cubicBezTo>
                  <a:pt x="203" y="137"/>
                  <a:pt x="197" y="133"/>
                  <a:pt x="190" y="133"/>
                </a:cubicBezTo>
                <a:cubicBezTo>
                  <a:pt x="174" y="131"/>
                  <a:pt x="160" y="146"/>
                  <a:pt x="158" y="160"/>
                </a:cubicBezTo>
                <a:cubicBezTo>
                  <a:pt x="157" y="169"/>
                  <a:pt x="158" y="178"/>
                  <a:pt x="161" y="186"/>
                </a:cubicBezTo>
                <a:cubicBezTo>
                  <a:pt x="171" y="216"/>
                  <a:pt x="191" y="234"/>
                  <a:pt x="222" y="239"/>
                </a:cubicBezTo>
                <a:cubicBezTo>
                  <a:pt x="230" y="240"/>
                  <a:pt x="237" y="242"/>
                  <a:pt x="244" y="247"/>
                </a:cubicBezTo>
                <a:cubicBezTo>
                  <a:pt x="246" y="249"/>
                  <a:pt x="249" y="250"/>
                  <a:pt x="251" y="252"/>
                </a:cubicBezTo>
                <a:cubicBezTo>
                  <a:pt x="257" y="257"/>
                  <a:pt x="263" y="262"/>
                  <a:pt x="270" y="267"/>
                </a:cubicBezTo>
                <a:cubicBezTo>
                  <a:pt x="271" y="268"/>
                  <a:pt x="273" y="269"/>
                  <a:pt x="274" y="268"/>
                </a:cubicBezTo>
                <a:cubicBezTo>
                  <a:pt x="275" y="268"/>
                  <a:pt x="277" y="266"/>
                  <a:pt x="277" y="265"/>
                </a:cubicBezTo>
                <a:cubicBezTo>
                  <a:pt x="277" y="264"/>
                  <a:pt x="276" y="262"/>
                  <a:pt x="275" y="261"/>
                </a:cubicBezTo>
                <a:cubicBezTo>
                  <a:pt x="269" y="256"/>
                  <a:pt x="263" y="250"/>
                  <a:pt x="257" y="246"/>
                </a:cubicBezTo>
                <a:cubicBezTo>
                  <a:pt x="246" y="238"/>
                  <a:pt x="236" y="231"/>
                  <a:pt x="222" y="231"/>
                </a:cubicBezTo>
                <a:cubicBezTo>
                  <a:pt x="186" y="225"/>
                  <a:pt x="167" y="194"/>
                  <a:pt x="166" y="165"/>
                </a:cubicBezTo>
                <a:close/>
                <a:moveTo>
                  <a:pt x="183" y="91"/>
                </a:moveTo>
                <a:cubicBezTo>
                  <a:pt x="182" y="91"/>
                  <a:pt x="180" y="91"/>
                  <a:pt x="179" y="91"/>
                </a:cubicBezTo>
                <a:cubicBezTo>
                  <a:pt x="165" y="92"/>
                  <a:pt x="152" y="96"/>
                  <a:pt x="140" y="104"/>
                </a:cubicBezTo>
                <a:cubicBezTo>
                  <a:pt x="132" y="110"/>
                  <a:pt x="125" y="117"/>
                  <a:pt x="120" y="125"/>
                </a:cubicBezTo>
                <a:cubicBezTo>
                  <a:pt x="120" y="127"/>
                  <a:pt x="119" y="128"/>
                  <a:pt x="119" y="129"/>
                </a:cubicBezTo>
                <a:cubicBezTo>
                  <a:pt x="119" y="131"/>
                  <a:pt x="120" y="133"/>
                  <a:pt x="122" y="133"/>
                </a:cubicBezTo>
                <a:cubicBezTo>
                  <a:pt x="124" y="134"/>
                  <a:pt x="126" y="133"/>
                  <a:pt x="127" y="131"/>
                </a:cubicBezTo>
                <a:cubicBezTo>
                  <a:pt x="131" y="124"/>
                  <a:pt x="136" y="118"/>
                  <a:pt x="142" y="113"/>
                </a:cubicBezTo>
                <a:cubicBezTo>
                  <a:pt x="161" y="98"/>
                  <a:pt x="183" y="97"/>
                  <a:pt x="205" y="103"/>
                </a:cubicBezTo>
                <a:cubicBezTo>
                  <a:pt x="217" y="107"/>
                  <a:pt x="226" y="114"/>
                  <a:pt x="235" y="122"/>
                </a:cubicBezTo>
                <a:cubicBezTo>
                  <a:pt x="249" y="136"/>
                  <a:pt x="261" y="151"/>
                  <a:pt x="265" y="171"/>
                </a:cubicBezTo>
                <a:cubicBezTo>
                  <a:pt x="265" y="174"/>
                  <a:pt x="267" y="175"/>
                  <a:pt x="270" y="175"/>
                </a:cubicBezTo>
                <a:cubicBezTo>
                  <a:pt x="272" y="174"/>
                  <a:pt x="274" y="172"/>
                  <a:pt x="273" y="169"/>
                </a:cubicBezTo>
                <a:cubicBezTo>
                  <a:pt x="272" y="166"/>
                  <a:pt x="271" y="162"/>
                  <a:pt x="270" y="159"/>
                </a:cubicBezTo>
                <a:cubicBezTo>
                  <a:pt x="262" y="136"/>
                  <a:pt x="247" y="119"/>
                  <a:pt x="228" y="106"/>
                </a:cubicBezTo>
                <a:cubicBezTo>
                  <a:pt x="215" y="96"/>
                  <a:pt x="200" y="91"/>
                  <a:pt x="183" y="91"/>
                </a:cubicBezTo>
                <a:close/>
                <a:moveTo>
                  <a:pt x="194" y="163"/>
                </a:moveTo>
                <a:cubicBezTo>
                  <a:pt x="188" y="163"/>
                  <a:pt x="182" y="168"/>
                  <a:pt x="182" y="174"/>
                </a:cubicBezTo>
                <a:cubicBezTo>
                  <a:pt x="181" y="177"/>
                  <a:pt x="181" y="180"/>
                  <a:pt x="182" y="183"/>
                </a:cubicBezTo>
                <a:cubicBezTo>
                  <a:pt x="190" y="203"/>
                  <a:pt x="204" y="216"/>
                  <a:pt x="225" y="220"/>
                </a:cubicBezTo>
                <a:cubicBezTo>
                  <a:pt x="232" y="220"/>
                  <a:pt x="238" y="223"/>
                  <a:pt x="243" y="228"/>
                </a:cubicBezTo>
                <a:cubicBezTo>
                  <a:pt x="243" y="228"/>
                  <a:pt x="244" y="229"/>
                  <a:pt x="245" y="230"/>
                </a:cubicBezTo>
                <a:cubicBezTo>
                  <a:pt x="256" y="238"/>
                  <a:pt x="268" y="244"/>
                  <a:pt x="281" y="248"/>
                </a:cubicBezTo>
                <a:cubicBezTo>
                  <a:pt x="283" y="249"/>
                  <a:pt x="286" y="248"/>
                  <a:pt x="286" y="246"/>
                </a:cubicBezTo>
                <a:cubicBezTo>
                  <a:pt x="287" y="244"/>
                  <a:pt x="286" y="242"/>
                  <a:pt x="284" y="240"/>
                </a:cubicBezTo>
                <a:cubicBezTo>
                  <a:pt x="283" y="240"/>
                  <a:pt x="283" y="240"/>
                  <a:pt x="282" y="240"/>
                </a:cubicBezTo>
                <a:cubicBezTo>
                  <a:pt x="268" y="235"/>
                  <a:pt x="254" y="227"/>
                  <a:pt x="242" y="217"/>
                </a:cubicBezTo>
                <a:cubicBezTo>
                  <a:pt x="228" y="204"/>
                  <a:pt x="216" y="190"/>
                  <a:pt x="206" y="174"/>
                </a:cubicBezTo>
                <a:cubicBezTo>
                  <a:pt x="204" y="172"/>
                  <a:pt x="202" y="169"/>
                  <a:pt x="200" y="166"/>
                </a:cubicBezTo>
                <a:cubicBezTo>
                  <a:pt x="198" y="165"/>
                  <a:pt x="196" y="164"/>
                  <a:pt x="194" y="163"/>
                </a:cubicBezTo>
                <a:close/>
                <a:moveTo>
                  <a:pt x="216" y="273"/>
                </a:moveTo>
                <a:cubicBezTo>
                  <a:pt x="217" y="273"/>
                  <a:pt x="219" y="273"/>
                  <a:pt x="220" y="273"/>
                </a:cubicBezTo>
                <a:cubicBezTo>
                  <a:pt x="222" y="273"/>
                  <a:pt x="224" y="271"/>
                  <a:pt x="224" y="269"/>
                </a:cubicBezTo>
                <a:cubicBezTo>
                  <a:pt x="224" y="266"/>
                  <a:pt x="222" y="265"/>
                  <a:pt x="220" y="264"/>
                </a:cubicBezTo>
                <a:cubicBezTo>
                  <a:pt x="218" y="264"/>
                  <a:pt x="217" y="264"/>
                  <a:pt x="216" y="264"/>
                </a:cubicBezTo>
                <a:cubicBezTo>
                  <a:pt x="201" y="263"/>
                  <a:pt x="186" y="260"/>
                  <a:pt x="173" y="252"/>
                </a:cubicBezTo>
                <a:cubicBezTo>
                  <a:pt x="158" y="244"/>
                  <a:pt x="146" y="233"/>
                  <a:pt x="138" y="218"/>
                </a:cubicBezTo>
                <a:cubicBezTo>
                  <a:pt x="137" y="216"/>
                  <a:pt x="135" y="215"/>
                  <a:pt x="132" y="216"/>
                </a:cubicBezTo>
                <a:cubicBezTo>
                  <a:pt x="130" y="217"/>
                  <a:pt x="129" y="220"/>
                  <a:pt x="131" y="222"/>
                </a:cubicBezTo>
                <a:cubicBezTo>
                  <a:pt x="132" y="224"/>
                  <a:pt x="132" y="225"/>
                  <a:pt x="133" y="226"/>
                </a:cubicBezTo>
                <a:cubicBezTo>
                  <a:pt x="153" y="256"/>
                  <a:pt x="181" y="271"/>
                  <a:pt x="216" y="273"/>
                </a:cubicBezTo>
                <a:close/>
                <a:moveTo>
                  <a:pt x="179" y="72"/>
                </a:moveTo>
                <a:cubicBezTo>
                  <a:pt x="177" y="73"/>
                  <a:pt x="173" y="73"/>
                  <a:pt x="169" y="73"/>
                </a:cubicBezTo>
                <a:cubicBezTo>
                  <a:pt x="156" y="75"/>
                  <a:pt x="145" y="80"/>
                  <a:pt x="135" y="88"/>
                </a:cubicBezTo>
                <a:cubicBezTo>
                  <a:pt x="132" y="90"/>
                  <a:pt x="132" y="92"/>
                  <a:pt x="133" y="94"/>
                </a:cubicBezTo>
                <a:cubicBezTo>
                  <a:pt x="135" y="96"/>
                  <a:pt x="137" y="96"/>
                  <a:pt x="140" y="94"/>
                </a:cubicBezTo>
                <a:cubicBezTo>
                  <a:pt x="151" y="86"/>
                  <a:pt x="163" y="82"/>
                  <a:pt x="177" y="81"/>
                </a:cubicBezTo>
                <a:cubicBezTo>
                  <a:pt x="189" y="80"/>
                  <a:pt x="201" y="83"/>
                  <a:pt x="212" y="87"/>
                </a:cubicBezTo>
                <a:cubicBezTo>
                  <a:pt x="216" y="88"/>
                  <a:pt x="218" y="88"/>
                  <a:pt x="219" y="85"/>
                </a:cubicBezTo>
                <a:cubicBezTo>
                  <a:pt x="220" y="83"/>
                  <a:pt x="218" y="80"/>
                  <a:pt x="216" y="79"/>
                </a:cubicBezTo>
                <a:cubicBezTo>
                  <a:pt x="204" y="75"/>
                  <a:pt x="193" y="73"/>
                  <a:pt x="179" y="72"/>
                </a:cubicBezTo>
                <a:close/>
                <a:moveTo>
                  <a:pt x="215" y="292"/>
                </a:moveTo>
                <a:cubicBezTo>
                  <a:pt x="227" y="292"/>
                  <a:pt x="237" y="290"/>
                  <a:pt x="247" y="286"/>
                </a:cubicBezTo>
                <a:cubicBezTo>
                  <a:pt x="249" y="285"/>
                  <a:pt x="251" y="283"/>
                  <a:pt x="250" y="281"/>
                </a:cubicBezTo>
                <a:cubicBezTo>
                  <a:pt x="249" y="278"/>
                  <a:pt x="247" y="277"/>
                  <a:pt x="244" y="278"/>
                </a:cubicBezTo>
                <a:cubicBezTo>
                  <a:pt x="228" y="284"/>
                  <a:pt x="211" y="285"/>
                  <a:pt x="195" y="280"/>
                </a:cubicBezTo>
                <a:cubicBezTo>
                  <a:pt x="188" y="278"/>
                  <a:pt x="180" y="275"/>
                  <a:pt x="173" y="272"/>
                </a:cubicBezTo>
                <a:cubicBezTo>
                  <a:pt x="171" y="271"/>
                  <a:pt x="169" y="271"/>
                  <a:pt x="168" y="273"/>
                </a:cubicBezTo>
                <a:cubicBezTo>
                  <a:pt x="167" y="274"/>
                  <a:pt x="167" y="276"/>
                  <a:pt x="167" y="277"/>
                </a:cubicBezTo>
                <a:cubicBezTo>
                  <a:pt x="168" y="278"/>
                  <a:pt x="169" y="279"/>
                  <a:pt x="170" y="280"/>
                </a:cubicBezTo>
                <a:cubicBezTo>
                  <a:pt x="185" y="288"/>
                  <a:pt x="200" y="292"/>
                  <a:pt x="215" y="292"/>
                </a:cubicBezTo>
                <a:close/>
                <a:moveTo>
                  <a:pt x="124" y="157"/>
                </a:moveTo>
                <a:cubicBezTo>
                  <a:pt x="124" y="156"/>
                  <a:pt x="124" y="154"/>
                  <a:pt x="124" y="152"/>
                </a:cubicBezTo>
                <a:cubicBezTo>
                  <a:pt x="124" y="149"/>
                  <a:pt x="123" y="147"/>
                  <a:pt x="120" y="146"/>
                </a:cubicBezTo>
                <a:cubicBezTo>
                  <a:pt x="118" y="146"/>
                  <a:pt x="116" y="148"/>
                  <a:pt x="116" y="151"/>
                </a:cubicBezTo>
                <a:cubicBezTo>
                  <a:pt x="116" y="155"/>
                  <a:pt x="115" y="160"/>
                  <a:pt x="116" y="164"/>
                </a:cubicBezTo>
                <a:cubicBezTo>
                  <a:pt x="116" y="176"/>
                  <a:pt x="118" y="189"/>
                  <a:pt x="122" y="201"/>
                </a:cubicBezTo>
                <a:cubicBezTo>
                  <a:pt x="123" y="204"/>
                  <a:pt x="125" y="205"/>
                  <a:pt x="128" y="204"/>
                </a:cubicBezTo>
                <a:cubicBezTo>
                  <a:pt x="130" y="203"/>
                  <a:pt x="131" y="201"/>
                  <a:pt x="130" y="198"/>
                </a:cubicBezTo>
                <a:cubicBezTo>
                  <a:pt x="126" y="185"/>
                  <a:pt x="124" y="172"/>
                  <a:pt x="124" y="15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55" name="TextBox 54"/>
          <p:cNvSpPr txBox="1"/>
          <p:nvPr/>
        </p:nvSpPr>
        <p:spPr bwMode="gray">
          <a:xfrm>
            <a:off x="3285750" y="3146965"/>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Application Development</a:t>
            </a:r>
          </a:p>
        </p:txBody>
      </p:sp>
      <p:grpSp>
        <p:nvGrpSpPr>
          <p:cNvPr id="72" name="Group 389"/>
          <p:cNvGrpSpPr>
            <a:grpSpLocks noChangeAspect="1"/>
          </p:cNvGrpSpPr>
          <p:nvPr/>
        </p:nvGrpSpPr>
        <p:grpSpPr bwMode="gray">
          <a:xfrm>
            <a:off x="2927220" y="3129887"/>
            <a:ext cx="291975" cy="392124"/>
            <a:chOff x="9895538" y="735939"/>
            <a:chExt cx="552247" cy="741673"/>
          </a:xfrm>
          <a:solidFill>
            <a:schemeClr val="tx2"/>
          </a:solidFill>
        </p:grpSpPr>
        <p:sp>
          <p:nvSpPr>
            <p:cNvPr id="73" name="Freeform 128"/>
            <p:cNvSpPr>
              <a:spLocks/>
            </p:cNvSpPr>
            <p:nvPr/>
          </p:nvSpPr>
          <p:spPr bwMode="gray">
            <a:xfrm>
              <a:off x="9895538" y="1056505"/>
              <a:ext cx="552247" cy="421107"/>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74" name="Freeform 129"/>
            <p:cNvSpPr>
              <a:spLocks noEditPoints="1"/>
            </p:cNvSpPr>
            <p:nvPr/>
          </p:nvSpPr>
          <p:spPr bwMode="gray">
            <a:xfrm>
              <a:off x="10012107" y="1180360"/>
              <a:ext cx="320566" cy="224396"/>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75" name="Freeform 130"/>
            <p:cNvSpPr>
              <a:spLocks/>
            </p:cNvSpPr>
            <p:nvPr/>
          </p:nvSpPr>
          <p:spPr bwMode="gray">
            <a:xfrm>
              <a:off x="10042706" y="735939"/>
              <a:ext cx="257910" cy="298709"/>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76" name="Freeform 131"/>
            <p:cNvSpPr>
              <a:spLocks/>
            </p:cNvSpPr>
            <p:nvPr/>
          </p:nvSpPr>
          <p:spPr bwMode="gray">
            <a:xfrm>
              <a:off x="10108277" y="1444098"/>
              <a:ext cx="128226" cy="33514"/>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grpSp>
      <p:sp>
        <p:nvSpPr>
          <p:cNvPr id="108" name="TextBox 107"/>
          <p:cNvSpPr txBox="1"/>
          <p:nvPr/>
        </p:nvSpPr>
        <p:spPr bwMode="gray">
          <a:xfrm>
            <a:off x="7318515" y="3146965"/>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Content &amp; Experience</a:t>
            </a:r>
          </a:p>
        </p:txBody>
      </p:sp>
      <p:sp>
        <p:nvSpPr>
          <p:cNvPr id="105" name="Freeform 450"/>
          <p:cNvSpPr>
            <a:spLocks noChangeAspect="1" noEditPoints="1"/>
          </p:cNvSpPr>
          <p:nvPr/>
        </p:nvSpPr>
        <p:spPr bwMode="gray">
          <a:xfrm>
            <a:off x="6990111" y="3180948"/>
            <a:ext cx="319821" cy="249271"/>
          </a:xfrm>
          <a:custGeom>
            <a:avLst/>
            <a:gdLst/>
            <a:ahLst/>
            <a:cxnLst>
              <a:cxn ang="0">
                <a:pos x="0" y="0"/>
              </a:cxn>
              <a:cxn ang="0">
                <a:pos x="117" y="3"/>
              </a:cxn>
              <a:cxn ang="0">
                <a:pos x="332" y="32"/>
              </a:cxn>
              <a:cxn ang="0">
                <a:pos x="408" y="163"/>
              </a:cxn>
              <a:cxn ang="0">
                <a:pos x="228" y="111"/>
              </a:cxn>
              <a:cxn ang="0">
                <a:pos x="256" y="139"/>
              </a:cxn>
              <a:cxn ang="0">
                <a:pos x="137" y="194"/>
              </a:cxn>
              <a:cxn ang="0">
                <a:pos x="112" y="183"/>
              </a:cxn>
              <a:cxn ang="0">
                <a:pos x="90" y="224"/>
              </a:cxn>
              <a:cxn ang="0">
                <a:pos x="115" y="236"/>
              </a:cxn>
              <a:cxn ang="0">
                <a:pos x="137" y="209"/>
              </a:cxn>
              <a:cxn ang="0">
                <a:pos x="266" y="226"/>
              </a:cxn>
              <a:cxn ang="0">
                <a:pos x="280" y="144"/>
              </a:cxn>
              <a:cxn ang="0">
                <a:pos x="280" y="112"/>
              </a:cxn>
              <a:cxn ang="0">
                <a:pos x="276" y="71"/>
              </a:cxn>
              <a:cxn ang="0">
                <a:pos x="259" y="63"/>
              </a:cxn>
              <a:cxn ang="0">
                <a:pos x="244" y="90"/>
              </a:cxn>
              <a:cxn ang="0">
                <a:pos x="261" y="98"/>
              </a:cxn>
              <a:cxn ang="0">
                <a:pos x="276" y="81"/>
              </a:cxn>
              <a:cxn ang="0">
                <a:pos x="328" y="166"/>
              </a:cxn>
              <a:cxn ang="0">
                <a:pos x="299" y="166"/>
              </a:cxn>
              <a:cxn ang="0">
                <a:pos x="299" y="191"/>
              </a:cxn>
              <a:cxn ang="0">
                <a:pos x="328" y="191"/>
              </a:cxn>
              <a:cxn ang="0">
                <a:pos x="189" y="188"/>
              </a:cxn>
              <a:cxn ang="0">
                <a:pos x="174" y="170"/>
              </a:cxn>
              <a:cxn ang="0">
                <a:pos x="157" y="178"/>
              </a:cxn>
              <a:cxn ang="0">
                <a:pos x="172" y="205"/>
              </a:cxn>
              <a:cxn ang="0">
                <a:pos x="189" y="197"/>
              </a:cxn>
              <a:cxn ang="0">
                <a:pos x="129" y="279"/>
              </a:cxn>
              <a:cxn ang="0">
                <a:pos x="147" y="288"/>
              </a:cxn>
              <a:cxn ang="0">
                <a:pos x="162" y="260"/>
              </a:cxn>
              <a:cxn ang="0">
                <a:pos x="144" y="252"/>
              </a:cxn>
              <a:cxn ang="0">
                <a:pos x="129" y="270"/>
              </a:cxn>
              <a:cxn ang="0">
                <a:pos x="142" y="75"/>
              </a:cxn>
              <a:cxn ang="0">
                <a:pos x="113" y="75"/>
              </a:cxn>
              <a:cxn ang="0">
                <a:pos x="113" y="99"/>
              </a:cxn>
              <a:cxn ang="0">
                <a:pos x="143" y="99"/>
              </a:cxn>
              <a:cxn ang="0">
                <a:pos x="284" y="281"/>
              </a:cxn>
              <a:cxn ang="0">
                <a:pos x="284" y="281"/>
              </a:cxn>
              <a:cxn ang="0">
                <a:pos x="174" y="152"/>
              </a:cxn>
              <a:cxn ang="0">
                <a:pos x="191" y="222"/>
              </a:cxn>
              <a:cxn ang="0">
                <a:pos x="205" y="235"/>
              </a:cxn>
              <a:cxn ang="0">
                <a:pos x="176" y="98"/>
              </a:cxn>
              <a:cxn ang="0">
                <a:pos x="109" y="142"/>
              </a:cxn>
              <a:cxn ang="0">
                <a:pos x="95" y="155"/>
              </a:cxn>
              <a:cxn ang="0">
                <a:pos x="301" y="210"/>
              </a:cxn>
              <a:cxn ang="0">
                <a:pos x="314" y="224"/>
              </a:cxn>
            </a:cxnLst>
            <a:rect l="0" t="0" r="r" b="b"/>
            <a:pathLst>
              <a:path w="408" h="316">
                <a:moveTo>
                  <a:pt x="408" y="316"/>
                </a:moveTo>
                <a:cubicBezTo>
                  <a:pt x="272" y="316"/>
                  <a:pt x="136" y="316"/>
                  <a:pt x="0" y="316"/>
                </a:cubicBezTo>
                <a:cubicBezTo>
                  <a:pt x="0" y="211"/>
                  <a:pt x="0" y="106"/>
                  <a:pt x="0" y="0"/>
                </a:cubicBezTo>
                <a:cubicBezTo>
                  <a:pt x="1" y="0"/>
                  <a:pt x="2" y="0"/>
                  <a:pt x="3" y="0"/>
                </a:cubicBezTo>
                <a:cubicBezTo>
                  <a:pt x="40" y="0"/>
                  <a:pt x="77" y="0"/>
                  <a:pt x="114" y="0"/>
                </a:cubicBezTo>
                <a:cubicBezTo>
                  <a:pt x="116" y="0"/>
                  <a:pt x="117" y="1"/>
                  <a:pt x="117" y="3"/>
                </a:cubicBezTo>
                <a:cubicBezTo>
                  <a:pt x="122" y="12"/>
                  <a:pt x="127" y="20"/>
                  <a:pt x="132" y="29"/>
                </a:cubicBezTo>
                <a:cubicBezTo>
                  <a:pt x="133" y="31"/>
                  <a:pt x="134" y="32"/>
                  <a:pt x="137" y="32"/>
                </a:cubicBezTo>
                <a:cubicBezTo>
                  <a:pt x="202" y="32"/>
                  <a:pt x="267" y="32"/>
                  <a:pt x="332" y="32"/>
                </a:cubicBezTo>
                <a:cubicBezTo>
                  <a:pt x="347" y="32"/>
                  <a:pt x="362" y="32"/>
                  <a:pt x="377" y="32"/>
                </a:cubicBezTo>
                <a:cubicBezTo>
                  <a:pt x="394" y="32"/>
                  <a:pt x="408" y="46"/>
                  <a:pt x="408" y="64"/>
                </a:cubicBezTo>
                <a:cubicBezTo>
                  <a:pt x="408" y="97"/>
                  <a:pt x="408" y="130"/>
                  <a:pt x="408" y="163"/>
                </a:cubicBezTo>
                <a:cubicBezTo>
                  <a:pt x="408" y="213"/>
                  <a:pt x="408" y="263"/>
                  <a:pt x="408" y="312"/>
                </a:cubicBezTo>
                <a:cubicBezTo>
                  <a:pt x="408" y="313"/>
                  <a:pt x="408" y="314"/>
                  <a:pt x="408" y="316"/>
                </a:cubicBezTo>
                <a:close/>
                <a:moveTo>
                  <a:pt x="228" y="111"/>
                </a:moveTo>
                <a:cubicBezTo>
                  <a:pt x="212" y="111"/>
                  <a:pt x="199" y="124"/>
                  <a:pt x="199" y="140"/>
                </a:cubicBezTo>
                <a:cubicBezTo>
                  <a:pt x="199" y="155"/>
                  <a:pt x="212" y="168"/>
                  <a:pt x="228" y="168"/>
                </a:cubicBezTo>
                <a:cubicBezTo>
                  <a:pt x="243" y="168"/>
                  <a:pt x="256" y="155"/>
                  <a:pt x="256" y="139"/>
                </a:cubicBezTo>
                <a:cubicBezTo>
                  <a:pt x="256" y="124"/>
                  <a:pt x="243" y="111"/>
                  <a:pt x="228" y="111"/>
                </a:cubicBezTo>
                <a:close/>
                <a:moveTo>
                  <a:pt x="137" y="209"/>
                </a:moveTo>
                <a:cubicBezTo>
                  <a:pt x="137" y="204"/>
                  <a:pt x="137" y="199"/>
                  <a:pt x="137" y="194"/>
                </a:cubicBezTo>
                <a:cubicBezTo>
                  <a:pt x="137" y="193"/>
                  <a:pt x="137" y="192"/>
                  <a:pt x="135" y="192"/>
                </a:cubicBezTo>
                <a:cubicBezTo>
                  <a:pt x="129" y="189"/>
                  <a:pt x="122" y="186"/>
                  <a:pt x="115" y="183"/>
                </a:cubicBezTo>
                <a:cubicBezTo>
                  <a:pt x="114" y="183"/>
                  <a:pt x="113" y="183"/>
                  <a:pt x="112" y="183"/>
                </a:cubicBezTo>
                <a:cubicBezTo>
                  <a:pt x="105" y="186"/>
                  <a:pt x="98" y="189"/>
                  <a:pt x="92" y="192"/>
                </a:cubicBezTo>
                <a:cubicBezTo>
                  <a:pt x="90" y="192"/>
                  <a:pt x="90" y="193"/>
                  <a:pt x="90" y="195"/>
                </a:cubicBezTo>
                <a:cubicBezTo>
                  <a:pt x="90" y="204"/>
                  <a:pt x="90" y="214"/>
                  <a:pt x="90" y="224"/>
                </a:cubicBezTo>
                <a:cubicBezTo>
                  <a:pt x="90" y="226"/>
                  <a:pt x="90" y="226"/>
                  <a:pt x="92" y="227"/>
                </a:cubicBezTo>
                <a:cubicBezTo>
                  <a:pt x="98" y="230"/>
                  <a:pt x="105" y="233"/>
                  <a:pt x="112" y="236"/>
                </a:cubicBezTo>
                <a:cubicBezTo>
                  <a:pt x="113" y="236"/>
                  <a:pt x="114" y="236"/>
                  <a:pt x="115" y="236"/>
                </a:cubicBezTo>
                <a:cubicBezTo>
                  <a:pt x="122" y="233"/>
                  <a:pt x="128" y="230"/>
                  <a:pt x="135" y="227"/>
                </a:cubicBezTo>
                <a:cubicBezTo>
                  <a:pt x="137" y="226"/>
                  <a:pt x="137" y="226"/>
                  <a:pt x="137" y="224"/>
                </a:cubicBezTo>
                <a:cubicBezTo>
                  <a:pt x="137" y="219"/>
                  <a:pt x="137" y="214"/>
                  <a:pt x="137" y="209"/>
                </a:cubicBezTo>
                <a:close/>
                <a:moveTo>
                  <a:pt x="223" y="183"/>
                </a:moveTo>
                <a:cubicBezTo>
                  <a:pt x="223" y="198"/>
                  <a:pt x="223" y="212"/>
                  <a:pt x="223" y="226"/>
                </a:cubicBezTo>
                <a:cubicBezTo>
                  <a:pt x="238" y="226"/>
                  <a:pt x="252" y="226"/>
                  <a:pt x="266" y="226"/>
                </a:cubicBezTo>
                <a:cubicBezTo>
                  <a:pt x="266" y="212"/>
                  <a:pt x="266" y="197"/>
                  <a:pt x="266" y="183"/>
                </a:cubicBezTo>
                <a:cubicBezTo>
                  <a:pt x="252" y="183"/>
                  <a:pt x="237" y="183"/>
                  <a:pt x="223" y="183"/>
                </a:cubicBezTo>
                <a:close/>
                <a:moveTo>
                  <a:pt x="280" y="144"/>
                </a:moveTo>
                <a:cubicBezTo>
                  <a:pt x="291" y="144"/>
                  <a:pt x="301" y="144"/>
                  <a:pt x="312" y="144"/>
                </a:cubicBezTo>
                <a:cubicBezTo>
                  <a:pt x="312" y="133"/>
                  <a:pt x="312" y="123"/>
                  <a:pt x="312" y="112"/>
                </a:cubicBezTo>
                <a:cubicBezTo>
                  <a:pt x="301" y="112"/>
                  <a:pt x="290" y="112"/>
                  <a:pt x="280" y="112"/>
                </a:cubicBezTo>
                <a:cubicBezTo>
                  <a:pt x="280" y="123"/>
                  <a:pt x="280" y="133"/>
                  <a:pt x="280" y="144"/>
                </a:cubicBezTo>
                <a:close/>
                <a:moveTo>
                  <a:pt x="276" y="81"/>
                </a:moveTo>
                <a:cubicBezTo>
                  <a:pt x="276" y="77"/>
                  <a:pt x="276" y="74"/>
                  <a:pt x="276" y="71"/>
                </a:cubicBezTo>
                <a:cubicBezTo>
                  <a:pt x="276" y="70"/>
                  <a:pt x="275" y="69"/>
                  <a:pt x="275" y="68"/>
                </a:cubicBezTo>
                <a:cubicBezTo>
                  <a:pt x="270" y="66"/>
                  <a:pt x="266" y="65"/>
                  <a:pt x="261" y="63"/>
                </a:cubicBezTo>
                <a:cubicBezTo>
                  <a:pt x="260" y="62"/>
                  <a:pt x="259" y="62"/>
                  <a:pt x="259" y="63"/>
                </a:cubicBezTo>
                <a:cubicBezTo>
                  <a:pt x="254" y="65"/>
                  <a:pt x="250" y="66"/>
                  <a:pt x="245" y="68"/>
                </a:cubicBezTo>
                <a:cubicBezTo>
                  <a:pt x="245" y="69"/>
                  <a:pt x="244" y="70"/>
                  <a:pt x="244" y="71"/>
                </a:cubicBezTo>
                <a:cubicBezTo>
                  <a:pt x="244" y="77"/>
                  <a:pt x="244" y="84"/>
                  <a:pt x="244" y="90"/>
                </a:cubicBezTo>
                <a:cubicBezTo>
                  <a:pt x="244" y="91"/>
                  <a:pt x="245" y="92"/>
                  <a:pt x="245" y="93"/>
                </a:cubicBezTo>
                <a:cubicBezTo>
                  <a:pt x="250" y="95"/>
                  <a:pt x="254" y="97"/>
                  <a:pt x="259" y="98"/>
                </a:cubicBezTo>
                <a:cubicBezTo>
                  <a:pt x="259" y="99"/>
                  <a:pt x="261" y="99"/>
                  <a:pt x="261" y="98"/>
                </a:cubicBezTo>
                <a:cubicBezTo>
                  <a:pt x="266" y="97"/>
                  <a:pt x="270" y="95"/>
                  <a:pt x="274" y="93"/>
                </a:cubicBezTo>
                <a:cubicBezTo>
                  <a:pt x="276" y="92"/>
                  <a:pt x="276" y="92"/>
                  <a:pt x="276" y="90"/>
                </a:cubicBezTo>
                <a:cubicBezTo>
                  <a:pt x="276" y="87"/>
                  <a:pt x="276" y="84"/>
                  <a:pt x="276" y="81"/>
                </a:cubicBezTo>
                <a:close/>
                <a:moveTo>
                  <a:pt x="329" y="179"/>
                </a:moveTo>
                <a:cubicBezTo>
                  <a:pt x="329" y="176"/>
                  <a:pt x="330" y="172"/>
                  <a:pt x="329" y="169"/>
                </a:cubicBezTo>
                <a:cubicBezTo>
                  <a:pt x="329" y="168"/>
                  <a:pt x="329" y="167"/>
                  <a:pt x="328" y="166"/>
                </a:cubicBezTo>
                <a:cubicBezTo>
                  <a:pt x="323" y="164"/>
                  <a:pt x="319" y="163"/>
                  <a:pt x="314" y="161"/>
                </a:cubicBezTo>
                <a:cubicBezTo>
                  <a:pt x="314" y="160"/>
                  <a:pt x="313" y="160"/>
                  <a:pt x="312" y="161"/>
                </a:cubicBezTo>
                <a:cubicBezTo>
                  <a:pt x="307" y="162"/>
                  <a:pt x="303" y="164"/>
                  <a:pt x="299" y="166"/>
                </a:cubicBezTo>
                <a:cubicBezTo>
                  <a:pt x="298" y="167"/>
                  <a:pt x="297" y="168"/>
                  <a:pt x="297" y="169"/>
                </a:cubicBezTo>
                <a:cubicBezTo>
                  <a:pt x="297" y="175"/>
                  <a:pt x="297" y="182"/>
                  <a:pt x="297" y="188"/>
                </a:cubicBezTo>
                <a:cubicBezTo>
                  <a:pt x="297" y="190"/>
                  <a:pt x="297" y="190"/>
                  <a:pt x="299" y="191"/>
                </a:cubicBezTo>
                <a:cubicBezTo>
                  <a:pt x="303" y="193"/>
                  <a:pt x="307" y="195"/>
                  <a:pt x="312" y="196"/>
                </a:cubicBezTo>
                <a:cubicBezTo>
                  <a:pt x="312" y="197"/>
                  <a:pt x="314" y="197"/>
                  <a:pt x="314" y="197"/>
                </a:cubicBezTo>
                <a:cubicBezTo>
                  <a:pt x="319" y="195"/>
                  <a:pt x="323" y="193"/>
                  <a:pt x="328" y="191"/>
                </a:cubicBezTo>
                <a:cubicBezTo>
                  <a:pt x="329" y="190"/>
                  <a:pt x="329" y="190"/>
                  <a:pt x="329" y="188"/>
                </a:cubicBezTo>
                <a:cubicBezTo>
                  <a:pt x="329" y="185"/>
                  <a:pt x="329" y="182"/>
                  <a:pt x="329" y="179"/>
                </a:cubicBezTo>
                <a:close/>
                <a:moveTo>
                  <a:pt x="189" y="188"/>
                </a:moveTo>
                <a:cubicBezTo>
                  <a:pt x="189" y="184"/>
                  <a:pt x="189" y="181"/>
                  <a:pt x="189" y="178"/>
                </a:cubicBezTo>
                <a:cubicBezTo>
                  <a:pt x="189" y="177"/>
                  <a:pt x="189" y="176"/>
                  <a:pt x="188" y="175"/>
                </a:cubicBezTo>
                <a:cubicBezTo>
                  <a:pt x="183" y="173"/>
                  <a:pt x="179" y="171"/>
                  <a:pt x="174" y="170"/>
                </a:cubicBezTo>
                <a:cubicBezTo>
                  <a:pt x="173" y="169"/>
                  <a:pt x="172" y="169"/>
                  <a:pt x="172" y="170"/>
                </a:cubicBezTo>
                <a:cubicBezTo>
                  <a:pt x="167" y="172"/>
                  <a:pt x="163" y="173"/>
                  <a:pt x="158" y="175"/>
                </a:cubicBezTo>
                <a:cubicBezTo>
                  <a:pt x="158" y="176"/>
                  <a:pt x="157" y="177"/>
                  <a:pt x="157" y="178"/>
                </a:cubicBezTo>
                <a:cubicBezTo>
                  <a:pt x="157" y="184"/>
                  <a:pt x="157" y="191"/>
                  <a:pt x="157" y="197"/>
                </a:cubicBezTo>
                <a:cubicBezTo>
                  <a:pt x="157" y="198"/>
                  <a:pt x="158" y="199"/>
                  <a:pt x="159" y="200"/>
                </a:cubicBezTo>
                <a:cubicBezTo>
                  <a:pt x="163" y="202"/>
                  <a:pt x="167" y="204"/>
                  <a:pt x="172" y="205"/>
                </a:cubicBezTo>
                <a:cubicBezTo>
                  <a:pt x="172" y="206"/>
                  <a:pt x="174" y="206"/>
                  <a:pt x="175" y="205"/>
                </a:cubicBezTo>
                <a:cubicBezTo>
                  <a:pt x="179" y="204"/>
                  <a:pt x="183" y="202"/>
                  <a:pt x="188" y="200"/>
                </a:cubicBezTo>
                <a:cubicBezTo>
                  <a:pt x="188" y="199"/>
                  <a:pt x="189" y="198"/>
                  <a:pt x="189" y="197"/>
                </a:cubicBezTo>
                <a:cubicBezTo>
                  <a:pt x="189" y="194"/>
                  <a:pt x="189" y="191"/>
                  <a:pt x="189" y="188"/>
                </a:cubicBezTo>
                <a:close/>
                <a:moveTo>
                  <a:pt x="129" y="270"/>
                </a:moveTo>
                <a:cubicBezTo>
                  <a:pt x="129" y="273"/>
                  <a:pt x="129" y="276"/>
                  <a:pt x="129" y="279"/>
                </a:cubicBezTo>
                <a:cubicBezTo>
                  <a:pt x="129" y="281"/>
                  <a:pt x="130" y="282"/>
                  <a:pt x="131" y="282"/>
                </a:cubicBezTo>
                <a:cubicBezTo>
                  <a:pt x="135" y="284"/>
                  <a:pt x="140" y="286"/>
                  <a:pt x="144" y="288"/>
                </a:cubicBezTo>
                <a:cubicBezTo>
                  <a:pt x="145" y="288"/>
                  <a:pt x="146" y="288"/>
                  <a:pt x="147" y="288"/>
                </a:cubicBezTo>
                <a:cubicBezTo>
                  <a:pt x="151" y="286"/>
                  <a:pt x="156" y="284"/>
                  <a:pt x="160" y="282"/>
                </a:cubicBezTo>
                <a:cubicBezTo>
                  <a:pt x="161" y="282"/>
                  <a:pt x="162" y="281"/>
                  <a:pt x="162" y="279"/>
                </a:cubicBezTo>
                <a:cubicBezTo>
                  <a:pt x="162" y="273"/>
                  <a:pt x="162" y="267"/>
                  <a:pt x="162" y="260"/>
                </a:cubicBezTo>
                <a:cubicBezTo>
                  <a:pt x="162" y="259"/>
                  <a:pt x="161" y="258"/>
                  <a:pt x="160" y="257"/>
                </a:cubicBezTo>
                <a:cubicBezTo>
                  <a:pt x="156" y="256"/>
                  <a:pt x="151" y="254"/>
                  <a:pt x="147" y="252"/>
                </a:cubicBezTo>
                <a:cubicBezTo>
                  <a:pt x="146" y="252"/>
                  <a:pt x="145" y="252"/>
                  <a:pt x="144" y="252"/>
                </a:cubicBezTo>
                <a:cubicBezTo>
                  <a:pt x="140" y="254"/>
                  <a:pt x="135" y="256"/>
                  <a:pt x="131" y="257"/>
                </a:cubicBezTo>
                <a:cubicBezTo>
                  <a:pt x="129" y="258"/>
                  <a:pt x="129" y="259"/>
                  <a:pt x="129" y="260"/>
                </a:cubicBezTo>
                <a:cubicBezTo>
                  <a:pt x="129" y="263"/>
                  <a:pt x="129" y="267"/>
                  <a:pt x="129" y="270"/>
                </a:cubicBezTo>
                <a:close/>
                <a:moveTo>
                  <a:pt x="144" y="87"/>
                </a:moveTo>
                <a:cubicBezTo>
                  <a:pt x="144" y="84"/>
                  <a:pt x="144" y="80"/>
                  <a:pt x="144" y="77"/>
                </a:cubicBezTo>
                <a:cubicBezTo>
                  <a:pt x="144" y="76"/>
                  <a:pt x="144" y="75"/>
                  <a:pt x="142" y="75"/>
                </a:cubicBezTo>
                <a:cubicBezTo>
                  <a:pt x="138" y="73"/>
                  <a:pt x="134" y="71"/>
                  <a:pt x="130" y="69"/>
                </a:cubicBezTo>
                <a:cubicBezTo>
                  <a:pt x="129" y="69"/>
                  <a:pt x="128" y="69"/>
                  <a:pt x="127" y="69"/>
                </a:cubicBezTo>
                <a:cubicBezTo>
                  <a:pt x="122" y="71"/>
                  <a:pt x="118" y="73"/>
                  <a:pt x="113" y="75"/>
                </a:cubicBezTo>
                <a:cubicBezTo>
                  <a:pt x="113" y="75"/>
                  <a:pt x="112" y="76"/>
                  <a:pt x="112" y="77"/>
                </a:cubicBezTo>
                <a:cubicBezTo>
                  <a:pt x="112" y="84"/>
                  <a:pt x="112" y="90"/>
                  <a:pt x="112" y="97"/>
                </a:cubicBezTo>
                <a:cubicBezTo>
                  <a:pt x="112" y="98"/>
                  <a:pt x="113" y="99"/>
                  <a:pt x="113" y="99"/>
                </a:cubicBezTo>
                <a:cubicBezTo>
                  <a:pt x="118" y="101"/>
                  <a:pt x="122" y="103"/>
                  <a:pt x="127" y="105"/>
                </a:cubicBezTo>
                <a:cubicBezTo>
                  <a:pt x="127" y="105"/>
                  <a:pt x="129" y="105"/>
                  <a:pt x="129" y="105"/>
                </a:cubicBezTo>
                <a:cubicBezTo>
                  <a:pt x="134" y="103"/>
                  <a:pt x="138" y="101"/>
                  <a:pt x="143" y="99"/>
                </a:cubicBezTo>
                <a:cubicBezTo>
                  <a:pt x="143" y="99"/>
                  <a:pt x="144" y="97"/>
                  <a:pt x="144" y="97"/>
                </a:cubicBezTo>
                <a:cubicBezTo>
                  <a:pt x="144" y="93"/>
                  <a:pt x="144" y="90"/>
                  <a:pt x="144" y="87"/>
                </a:cubicBezTo>
                <a:close/>
                <a:moveTo>
                  <a:pt x="284" y="281"/>
                </a:moveTo>
                <a:cubicBezTo>
                  <a:pt x="277" y="268"/>
                  <a:pt x="271" y="255"/>
                  <a:pt x="264" y="242"/>
                </a:cubicBezTo>
                <a:cubicBezTo>
                  <a:pt x="258" y="255"/>
                  <a:pt x="252" y="268"/>
                  <a:pt x="245" y="281"/>
                </a:cubicBezTo>
                <a:cubicBezTo>
                  <a:pt x="258" y="281"/>
                  <a:pt x="271" y="281"/>
                  <a:pt x="284" y="281"/>
                </a:cubicBezTo>
                <a:close/>
                <a:moveTo>
                  <a:pt x="155" y="114"/>
                </a:moveTo>
                <a:cubicBezTo>
                  <a:pt x="148" y="127"/>
                  <a:pt x="142" y="140"/>
                  <a:pt x="136" y="152"/>
                </a:cubicBezTo>
                <a:cubicBezTo>
                  <a:pt x="149" y="152"/>
                  <a:pt x="161" y="152"/>
                  <a:pt x="174" y="152"/>
                </a:cubicBezTo>
                <a:cubicBezTo>
                  <a:pt x="168" y="140"/>
                  <a:pt x="161" y="127"/>
                  <a:pt x="155" y="114"/>
                </a:cubicBezTo>
                <a:close/>
                <a:moveTo>
                  <a:pt x="205" y="235"/>
                </a:moveTo>
                <a:cubicBezTo>
                  <a:pt x="205" y="228"/>
                  <a:pt x="199" y="222"/>
                  <a:pt x="191" y="222"/>
                </a:cubicBezTo>
                <a:cubicBezTo>
                  <a:pt x="184" y="222"/>
                  <a:pt x="178" y="228"/>
                  <a:pt x="178" y="235"/>
                </a:cubicBezTo>
                <a:cubicBezTo>
                  <a:pt x="178" y="243"/>
                  <a:pt x="184" y="249"/>
                  <a:pt x="191" y="249"/>
                </a:cubicBezTo>
                <a:cubicBezTo>
                  <a:pt x="199" y="249"/>
                  <a:pt x="205" y="243"/>
                  <a:pt x="205" y="235"/>
                </a:cubicBezTo>
                <a:close/>
                <a:moveTo>
                  <a:pt x="203" y="98"/>
                </a:moveTo>
                <a:cubicBezTo>
                  <a:pt x="203" y="91"/>
                  <a:pt x="197" y="85"/>
                  <a:pt x="190" y="85"/>
                </a:cubicBezTo>
                <a:cubicBezTo>
                  <a:pt x="182" y="85"/>
                  <a:pt x="176" y="91"/>
                  <a:pt x="176" y="98"/>
                </a:cubicBezTo>
                <a:cubicBezTo>
                  <a:pt x="176" y="106"/>
                  <a:pt x="182" y="112"/>
                  <a:pt x="190" y="112"/>
                </a:cubicBezTo>
                <a:cubicBezTo>
                  <a:pt x="197" y="112"/>
                  <a:pt x="203" y="106"/>
                  <a:pt x="203" y="98"/>
                </a:cubicBezTo>
                <a:close/>
                <a:moveTo>
                  <a:pt x="109" y="142"/>
                </a:moveTo>
                <a:cubicBezTo>
                  <a:pt x="109" y="134"/>
                  <a:pt x="103" y="128"/>
                  <a:pt x="95" y="128"/>
                </a:cubicBezTo>
                <a:cubicBezTo>
                  <a:pt x="88" y="128"/>
                  <a:pt x="82" y="134"/>
                  <a:pt x="82" y="142"/>
                </a:cubicBezTo>
                <a:cubicBezTo>
                  <a:pt x="82" y="149"/>
                  <a:pt x="88" y="156"/>
                  <a:pt x="95" y="155"/>
                </a:cubicBezTo>
                <a:cubicBezTo>
                  <a:pt x="103" y="155"/>
                  <a:pt x="109" y="149"/>
                  <a:pt x="109" y="142"/>
                </a:cubicBezTo>
                <a:close/>
                <a:moveTo>
                  <a:pt x="314" y="224"/>
                </a:moveTo>
                <a:cubicBezTo>
                  <a:pt x="314" y="216"/>
                  <a:pt x="308" y="210"/>
                  <a:pt x="301" y="210"/>
                </a:cubicBezTo>
                <a:cubicBezTo>
                  <a:pt x="293" y="210"/>
                  <a:pt x="287" y="217"/>
                  <a:pt x="287" y="224"/>
                </a:cubicBezTo>
                <a:cubicBezTo>
                  <a:pt x="287" y="231"/>
                  <a:pt x="293" y="238"/>
                  <a:pt x="301" y="238"/>
                </a:cubicBezTo>
                <a:cubicBezTo>
                  <a:pt x="308" y="238"/>
                  <a:pt x="314" y="232"/>
                  <a:pt x="314" y="224"/>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57" name="TextBox 56"/>
          <p:cNvSpPr txBox="1"/>
          <p:nvPr/>
        </p:nvSpPr>
        <p:spPr bwMode="gray">
          <a:xfrm>
            <a:off x="7318515" y="426310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Systems Management</a:t>
            </a:r>
          </a:p>
        </p:txBody>
      </p:sp>
      <p:grpSp>
        <p:nvGrpSpPr>
          <p:cNvPr id="92" name="Group 413"/>
          <p:cNvGrpSpPr>
            <a:grpSpLocks noChangeAspect="1"/>
          </p:cNvGrpSpPr>
          <p:nvPr/>
        </p:nvGrpSpPr>
        <p:grpSpPr bwMode="gray">
          <a:xfrm>
            <a:off x="6965812" y="4325641"/>
            <a:ext cx="285702" cy="255970"/>
            <a:chOff x="6728356" y="704065"/>
            <a:chExt cx="1098526" cy="984212"/>
          </a:xfrm>
          <a:solidFill>
            <a:schemeClr val="tx2"/>
          </a:solidFill>
        </p:grpSpPr>
        <p:sp>
          <p:nvSpPr>
            <p:cNvPr id="93" name="object 45"/>
            <p:cNvSpPr/>
            <p:nvPr/>
          </p:nvSpPr>
          <p:spPr bwMode="gray">
            <a:xfrm>
              <a:off x="6728356" y="704065"/>
              <a:ext cx="1098526" cy="984212"/>
            </a:xfrm>
            <a:custGeom>
              <a:avLst/>
              <a:gdLst/>
              <a:ahLst/>
              <a:cxnLst/>
              <a:rect l="l" t="t" r="r" b="b"/>
              <a:pathLst>
                <a:path w="1208379" h="1115440">
                  <a:moveTo>
                    <a:pt x="278853" y="743623"/>
                  </a:moveTo>
                  <a:lnTo>
                    <a:pt x="278853" y="92951"/>
                  </a:lnTo>
                  <a:lnTo>
                    <a:pt x="185902" y="0"/>
                  </a:lnTo>
                  <a:lnTo>
                    <a:pt x="185902" y="790105"/>
                  </a:lnTo>
                  <a:lnTo>
                    <a:pt x="557720" y="976007"/>
                  </a:lnTo>
                  <a:lnTo>
                    <a:pt x="588670" y="883043"/>
                  </a:lnTo>
                  <a:lnTo>
                    <a:pt x="1208379" y="743623"/>
                  </a:lnTo>
                  <a:lnTo>
                    <a:pt x="278853" y="743623"/>
                  </a:lnTo>
                  <a:close/>
                </a:path>
                <a:path w="1208379" h="1115440">
                  <a:moveTo>
                    <a:pt x="1487258" y="976007"/>
                  </a:moveTo>
                  <a:lnTo>
                    <a:pt x="1301343" y="790105"/>
                  </a:lnTo>
                  <a:lnTo>
                    <a:pt x="1301343" y="0"/>
                  </a:lnTo>
                  <a:lnTo>
                    <a:pt x="185902" y="0"/>
                  </a:lnTo>
                  <a:lnTo>
                    <a:pt x="278853" y="92951"/>
                  </a:lnTo>
                  <a:lnTo>
                    <a:pt x="1208379" y="92951"/>
                  </a:lnTo>
                  <a:lnTo>
                    <a:pt x="1208379" y="743623"/>
                  </a:lnTo>
                  <a:lnTo>
                    <a:pt x="588670" y="883043"/>
                  </a:lnTo>
                  <a:lnTo>
                    <a:pt x="898486" y="883043"/>
                  </a:lnTo>
                  <a:lnTo>
                    <a:pt x="929538" y="976007"/>
                  </a:lnTo>
                  <a:lnTo>
                    <a:pt x="557720" y="976007"/>
                  </a:lnTo>
                  <a:lnTo>
                    <a:pt x="185902" y="790105"/>
                  </a:lnTo>
                  <a:lnTo>
                    <a:pt x="0" y="976007"/>
                  </a:lnTo>
                  <a:lnTo>
                    <a:pt x="6640" y="1018668"/>
                  </a:lnTo>
                  <a:lnTo>
                    <a:pt x="25186" y="1055991"/>
                  </a:lnTo>
                  <a:lnTo>
                    <a:pt x="53576" y="1085905"/>
                  </a:lnTo>
                  <a:lnTo>
                    <a:pt x="89749" y="1106340"/>
                  </a:lnTo>
                  <a:lnTo>
                    <a:pt x="131642" y="1115227"/>
                  </a:lnTo>
                  <a:lnTo>
                    <a:pt x="139433" y="1115440"/>
                  </a:lnTo>
                  <a:lnTo>
                    <a:pt x="1347825" y="1115440"/>
                  </a:lnTo>
                  <a:lnTo>
                    <a:pt x="1390467" y="1108795"/>
                  </a:lnTo>
                  <a:lnTo>
                    <a:pt x="1427786" y="1090237"/>
                  </a:lnTo>
                  <a:lnTo>
                    <a:pt x="1457707" y="1061837"/>
                  </a:lnTo>
                  <a:lnTo>
                    <a:pt x="1478152" y="1025665"/>
                  </a:lnTo>
                  <a:lnTo>
                    <a:pt x="1487045" y="983792"/>
                  </a:lnTo>
                  <a:lnTo>
                    <a:pt x="1487258" y="976007"/>
                  </a:lnTo>
                  <a:close/>
                </a:path>
              </a:pathLst>
            </a:custGeom>
            <a:grpFill/>
            <a:ln w="3175" cmpd="sng">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94" name="object 46"/>
            <p:cNvSpPr/>
            <p:nvPr/>
          </p:nvSpPr>
          <p:spPr bwMode="gray">
            <a:xfrm>
              <a:off x="7346538" y="876856"/>
              <a:ext cx="307963" cy="391970"/>
            </a:xfrm>
            <a:custGeom>
              <a:avLst/>
              <a:gdLst/>
              <a:ahLst/>
              <a:cxnLst/>
              <a:rect l="l" t="t" r="r" b="b"/>
              <a:pathLst>
                <a:path w="338759" h="444233">
                  <a:moveTo>
                    <a:pt x="123863" y="444233"/>
                  </a:moveTo>
                  <a:lnTo>
                    <a:pt x="214883" y="444233"/>
                  </a:lnTo>
                  <a:lnTo>
                    <a:pt x="214883" y="91020"/>
                  </a:lnTo>
                  <a:lnTo>
                    <a:pt x="338759" y="91020"/>
                  </a:lnTo>
                  <a:lnTo>
                    <a:pt x="338759" y="0"/>
                  </a:lnTo>
                  <a:lnTo>
                    <a:pt x="0" y="0"/>
                  </a:lnTo>
                  <a:lnTo>
                    <a:pt x="0" y="91020"/>
                  </a:lnTo>
                  <a:lnTo>
                    <a:pt x="123863" y="91020"/>
                  </a:lnTo>
                  <a:lnTo>
                    <a:pt x="123863" y="444233"/>
                  </a:lnTo>
                  <a:close/>
                </a:path>
              </a:pathLst>
            </a:custGeom>
            <a:grpFill/>
            <a:ln w="3175" cmpd="sng">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95" name="object 47"/>
            <p:cNvSpPr/>
            <p:nvPr/>
          </p:nvSpPr>
          <p:spPr bwMode="gray">
            <a:xfrm>
              <a:off x="7181192" y="876480"/>
              <a:ext cx="82745" cy="392351"/>
            </a:xfrm>
            <a:custGeom>
              <a:avLst/>
              <a:gdLst/>
              <a:ahLst/>
              <a:cxnLst/>
              <a:rect l="l" t="t" r="r" b="b"/>
              <a:pathLst>
                <a:path w="91020" h="444665">
                  <a:moveTo>
                    <a:pt x="0" y="444665"/>
                  </a:moveTo>
                  <a:lnTo>
                    <a:pt x="91020" y="444665"/>
                  </a:lnTo>
                  <a:lnTo>
                    <a:pt x="91020" y="0"/>
                  </a:lnTo>
                  <a:lnTo>
                    <a:pt x="0" y="0"/>
                  </a:lnTo>
                  <a:lnTo>
                    <a:pt x="0" y="444665"/>
                  </a:lnTo>
                  <a:close/>
                </a:path>
              </a:pathLst>
            </a:custGeom>
            <a:grpFill/>
            <a:ln w="3175" cmpd="sng">
              <a:solidFill>
                <a:srgbClr val="FFFFFF"/>
              </a:solid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96" name="object 2"/>
            <p:cNvSpPr txBox="1"/>
            <p:nvPr/>
          </p:nvSpPr>
          <p:spPr bwMode="gray">
            <a:xfrm>
              <a:off x="7181192" y="876480"/>
              <a:ext cx="82745" cy="392351"/>
            </a:xfrm>
            <a:prstGeom prst="rect">
              <a:avLst/>
            </a:prstGeom>
            <a:grpFill/>
            <a:ln w="3175" cmpd="sng">
              <a:noFill/>
            </a:ln>
          </p:spPr>
          <p:txBody>
            <a:bodyPr wrap="square" lIns="0" tIns="0" rIns="0" bIns="0" rtlCol="0">
              <a:noAutofit/>
            </a:bodyPr>
            <a:lstStyle/>
            <a:p>
              <a:pPr marL="22794">
                <a:lnSpc>
                  <a:spcPts val="897"/>
                </a:lnSpc>
              </a:pPr>
              <a:endParaRPr sz="1200" dirty="0">
                <a:solidFill>
                  <a:srgbClr val="A52641">
                    <a:lumMod val="50000"/>
                  </a:srgbClr>
                </a:solidFill>
                <a:cs typeface="Arial" pitchFamily="34" charset="0"/>
              </a:endParaRPr>
            </a:p>
          </p:txBody>
        </p:sp>
      </p:grpSp>
      <p:sp>
        <p:nvSpPr>
          <p:cNvPr id="53" name="TextBox 52"/>
          <p:cNvSpPr txBox="1"/>
          <p:nvPr/>
        </p:nvSpPr>
        <p:spPr bwMode="gray">
          <a:xfrm>
            <a:off x="7318515" y="2598292"/>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Analytics and Big Data</a:t>
            </a:r>
          </a:p>
        </p:txBody>
      </p:sp>
      <p:grpSp>
        <p:nvGrpSpPr>
          <p:cNvPr id="58" name="Group 318"/>
          <p:cNvGrpSpPr>
            <a:grpSpLocks noChangeAspect="1"/>
          </p:cNvGrpSpPr>
          <p:nvPr/>
        </p:nvGrpSpPr>
        <p:grpSpPr bwMode="gray">
          <a:xfrm>
            <a:off x="7012894" y="2690830"/>
            <a:ext cx="340210" cy="320022"/>
            <a:chOff x="-767123" y="1712128"/>
            <a:chExt cx="721489" cy="678679"/>
          </a:xfrm>
          <a:solidFill>
            <a:schemeClr val="tx2"/>
          </a:solidFill>
        </p:grpSpPr>
        <p:sp>
          <p:nvSpPr>
            <p:cNvPr id="59" name="Freeform 1685"/>
            <p:cNvSpPr>
              <a:spLocks noEditPoints="1"/>
            </p:cNvSpPr>
            <p:nvPr/>
          </p:nvSpPr>
          <p:spPr bwMode="gray">
            <a:xfrm>
              <a:off x="-767123" y="1712128"/>
              <a:ext cx="721489" cy="678679"/>
            </a:xfrm>
            <a:custGeom>
              <a:avLst/>
              <a:gdLst/>
              <a:ahLst/>
              <a:cxnLst>
                <a:cxn ang="0">
                  <a:pos x="103" y="188"/>
                </a:cxn>
                <a:cxn ang="0">
                  <a:pos x="0" y="188"/>
                </a:cxn>
                <a:cxn ang="0">
                  <a:pos x="0" y="0"/>
                </a:cxn>
                <a:cxn ang="0">
                  <a:pos x="188" y="0"/>
                </a:cxn>
                <a:cxn ang="0">
                  <a:pos x="188" y="125"/>
                </a:cxn>
                <a:cxn ang="0">
                  <a:pos x="212" y="128"/>
                </a:cxn>
                <a:cxn ang="0">
                  <a:pos x="264" y="231"/>
                </a:cxn>
                <a:cxn ang="0">
                  <a:pos x="271" y="246"/>
                </a:cxn>
                <a:cxn ang="0">
                  <a:pos x="289" y="258"/>
                </a:cxn>
                <a:cxn ang="0">
                  <a:pos x="341" y="296"/>
                </a:cxn>
                <a:cxn ang="0">
                  <a:pos x="348" y="323"/>
                </a:cxn>
                <a:cxn ang="0">
                  <a:pos x="319" y="323"/>
                </a:cxn>
                <a:cxn ang="0">
                  <a:pos x="268" y="276"/>
                </a:cxn>
                <a:cxn ang="0">
                  <a:pos x="256" y="263"/>
                </a:cxn>
                <a:cxn ang="0">
                  <a:pos x="241" y="260"/>
                </a:cxn>
                <a:cxn ang="0">
                  <a:pos x="142" y="254"/>
                </a:cxn>
                <a:cxn ang="0">
                  <a:pos x="135" y="157"/>
                </a:cxn>
                <a:cxn ang="0">
                  <a:pos x="164" y="130"/>
                </a:cxn>
                <a:cxn ang="0">
                  <a:pos x="154" y="132"/>
                </a:cxn>
                <a:cxn ang="0">
                  <a:pos x="141" y="120"/>
                </a:cxn>
                <a:cxn ang="0">
                  <a:pos x="139" y="114"/>
                </a:cxn>
                <a:cxn ang="0">
                  <a:pos x="138" y="71"/>
                </a:cxn>
                <a:cxn ang="0">
                  <a:pos x="143" y="62"/>
                </a:cxn>
                <a:cxn ang="0">
                  <a:pos x="153" y="38"/>
                </a:cxn>
                <a:cxn ang="0">
                  <a:pos x="130" y="24"/>
                </a:cxn>
                <a:cxn ang="0">
                  <a:pos x="114" y="45"/>
                </a:cxn>
                <a:cxn ang="0">
                  <a:pos x="108" y="56"/>
                </a:cxn>
                <a:cxn ang="0">
                  <a:pos x="82" y="73"/>
                </a:cxn>
                <a:cxn ang="0">
                  <a:pos x="57" y="89"/>
                </a:cxn>
                <a:cxn ang="0">
                  <a:pos x="44" y="85"/>
                </a:cxn>
                <a:cxn ang="0">
                  <a:pos x="23" y="96"/>
                </a:cxn>
                <a:cxn ang="0">
                  <a:pos x="27" y="119"/>
                </a:cxn>
                <a:cxn ang="0">
                  <a:pos x="52" y="121"/>
                </a:cxn>
                <a:cxn ang="0">
                  <a:pos x="66" y="120"/>
                </a:cxn>
                <a:cxn ang="0">
                  <a:pos x="101" y="134"/>
                </a:cxn>
                <a:cxn ang="0">
                  <a:pos x="114" y="147"/>
                </a:cxn>
                <a:cxn ang="0">
                  <a:pos x="119" y="155"/>
                </a:cxn>
                <a:cxn ang="0">
                  <a:pos x="103" y="188"/>
                </a:cxn>
                <a:cxn ang="0">
                  <a:pos x="147" y="234"/>
                </a:cxn>
                <a:cxn ang="0">
                  <a:pos x="206" y="261"/>
                </a:cxn>
                <a:cxn ang="0">
                  <a:pos x="255" y="212"/>
                </a:cxn>
                <a:cxn ang="0">
                  <a:pos x="232" y="154"/>
                </a:cxn>
                <a:cxn ang="0">
                  <a:pos x="232" y="234"/>
                </a:cxn>
                <a:cxn ang="0">
                  <a:pos x="147" y="234"/>
                </a:cxn>
                <a:cxn ang="0">
                  <a:pos x="202" y="173"/>
                </a:cxn>
                <a:cxn ang="0">
                  <a:pos x="200" y="162"/>
                </a:cxn>
                <a:cxn ang="0">
                  <a:pos x="166" y="147"/>
                </a:cxn>
                <a:cxn ang="0">
                  <a:pos x="138" y="178"/>
                </a:cxn>
                <a:cxn ang="0">
                  <a:pos x="140" y="191"/>
                </a:cxn>
                <a:cxn ang="0">
                  <a:pos x="178" y="207"/>
                </a:cxn>
                <a:cxn ang="0">
                  <a:pos x="202" y="173"/>
                </a:cxn>
              </a:cxnLst>
              <a:rect l="0" t="0" r="r" b="b"/>
              <a:pathLst>
                <a:path w="355" h="332">
                  <a:moveTo>
                    <a:pt x="103" y="188"/>
                  </a:moveTo>
                  <a:cubicBezTo>
                    <a:pt x="70" y="188"/>
                    <a:pt x="35" y="188"/>
                    <a:pt x="0" y="188"/>
                  </a:cubicBezTo>
                  <a:cubicBezTo>
                    <a:pt x="0" y="125"/>
                    <a:pt x="0" y="63"/>
                    <a:pt x="0" y="0"/>
                  </a:cubicBezTo>
                  <a:cubicBezTo>
                    <a:pt x="63" y="0"/>
                    <a:pt x="125" y="0"/>
                    <a:pt x="188" y="0"/>
                  </a:cubicBezTo>
                  <a:cubicBezTo>
                    <a:pt x="188" y="42"/>
                    <a:pt x="188" y="83"/>
                    <a:pt x="188" y="125"/>
                  </a:cubicBezTo>
                  <a:cubicBezTo>
                    <a:pt x="197" y="126"/>
                    <a:pt x="205" y="126"/>
                    <a:pt x="212" y="128"/>
                  </a:cubicBezTo>
                  <a:cubicBezTo>
                    <a:pt x="259" y="139"/>
                    <a:pt x="283" y="187"/>
                    <a:pt x="264" y="231"/>
                  </a:cubicBezTo>
                  <a:cubicBezTo>
                    <a:pt x="260" y="241"/>
                    <a:pt x="261" y="242"/>
                    <a:pt x="271" y="246"/>
                  </a:cubicBezTo>
                  <a:cubicBezTo>
                    <a:pt x="277" y="249"/>
                    <a:pt x="283" y="254"/>
                    <a:pt x="289" y="258"/>
                  </a:cubicBezTo>
                  <a:cubicBezTo>
                    <a:pt x="307" y="270"/>
                    <a:pt x="324" y="283"/>
                    <a:pt x="341" y="296"/>
                  </a:cubicBezTo>
                  <a:cubicBezTo>
                    <a:pt x="353" y="304"/>
                    <a:pt x="355" y="314"/>
                    <a:pt x="348" y="323"/>
                  </a:cubicBezTo>
                  <a:cubicBezTo>
                    <a:pt x="340" y="332"/>
                    <a:pt x="329" y="332"/>
                    <a:pt x="319" y="323"/>
                  </a:cubicBezTo>
                  <a:cubicBezTo>
                    <a:pt x="302" y="308"/>
                    <a:pt x="284" y="292"/>
                    <a:pt x="268" y="276"/>
                  </a:cubicBezTo>
                  <a:cubicBezTo>
                    <a:pt x="263" y="272"/>
                    <a:pt x="260" y="267"/>
                    <a:pt x="256" y="263"/>
                  </a:cubicBezTo>
                  <a:cubicBezTo>
                    <a:pt x="252" y="257"/>
                    <a:pt x="248" y="254"/>
                    <a:pt x="241" y="260"/>
                  </a:cubicBezTo>
                  <a:cubicBezTo>
                    <a:pt x="212" y="283"/>
                    <a:pt x="169" y="280"/>
                    <a:pt x="142" y="254"/>
                  </a:cubicBezTo>
                  <a:cubicBezTo>
                    <a:pt x="116" y="228"/>
                    <a:pt x="113" y="186"/>
                    <a:pt x="135" y="157"/>
                  </a:cubicBezTo>
                  <a:cubicBezTo>
                    <a:pt x="143" y="146"/>
                    <a:pt x="155" y="138"/>
                    <a:pt x="164" y="130"/>
                  </a:cubicBezTo>
                  <a:cubicBezTo>
                    <a:pt x="162" y="130"/>
                    <a:pt x="157" y="131"/>
                    <a:pt x="154" y="132"/>
                  </a:cubicBezTo>
                  <a:cubicBezTo>
                    <a:pt x="149" y="128"/>
                    <a:pt x="145" y="124"/>
                    <a:pt x="141" y="120"/>
                  </a:cubicBezTo>
                  <a:cubicBezTo>
                    <a:pt x="140" y="119"/>
                    <a:pt x="139" y="116"/>
                    <a:pt x="139" y="114"/>
                  </a:cubicBezTo>
                  <a:cubicBezTo>
                    <a:pt x="138" y="100"/>
                    <a:pt x="138" y="85"/>
                    <a:pt x="138" y="71"/>
                  </a:cubicBezTo>
                  <a:cubicBezTo>
                    <a:pt x="138" y="68"/>
                    <a:pt x="141" y="64"/>
                    <a:pt x="143" y="62"/>
                  </a:cubicBezTo>
                  <a:cubicBezTo>
                    <a:pt x="152" y="57"/>
                    <a:pt x="156" y="47"/>
                    <a:pt x="153" y="38"/>
                  </a:cubicBezTo>
                  <a:cubicBezTo>
                    <a:pt x="150" y="28"/>
                    <a:pt x="140" y="23"/>
                    <a:pt x="130" y="24"/>
                  </a:cubicBezTo>
                  <a:cubicBezTo>
                    <a:pt x="121" y="26"/>
                    <a:pt x="112" y="36"/>
                    <a:pt x="114" y="45"/>
                  </a:cubicBezTo>
                  <a:cubicBezTo>
                    <a:pt x="115" y="51"/>
                    <a:pt x="113" y="54"/>
                    <a:pt x="108" y="56"/>
                  </a:cubicBezTo>
                  <a:cubicBezTo>
                    <a:pt x="100" y="62"/>
                    <a:pt x="91" y="68"/>
                    <a:pt x="82" y="73"/>
                  </a:cubicBezTo>
                  <a:cubicBezTo>
                    <a:pt x="73" y="79"/>
                    <a:pt x="65" y="84"/>
                    <a:pt x="57" y="89"/>
                  </a:cubicBezTo>
                  <a:cubicBezTo>
                    <a:pt x="52" y="88"/>
                    <a:pt x="48" y="85"/>
                    <a:pt x="44" y="85"/>
                  </a:cubicBezTo>
                  <a:cubicBezTo>
                    <a:pt x="34" y="83"/>
                    <a:pt x="27" y="87"/>
                    <a:pt x="23" y="96"/>
                  </a:cubicBezTo>
                  <a:cubicBezTo>
                    <a:pt x="19" y="104"/>
                    <a:pt x="21" y="113"/>
                    <a:pt x="27" y="119"/>
                  </a:cubicBezTo>
                  <a:cubicBezTo>
                    <a:pt x="34" y="125"/>
                    <a:pt x="45" y="127"/>
                    <a:pt x="52" y="121"/>
                  </a:cubicBezTo>
                  <a:cubicBezTo>
                    <a:pt x="57" y="117"/>
                    <a:pt x="61" y="117"/>
                    <a:pt x="66" y="120"/>
                  </a:cubicBezTo>
                  <a:cubicBezTo>
                    <a:pt x="77" y="125"/>
                    <a:pt x="89" y="130"/>
                    <a:pt x="101" y="134"/>
                  </a:cubicBezTo>
                  <a:cubicBezTo>
                    <a:pt x="107" y="137"/>
                    <a:pt x="113" y="139"/>
                    <a:pt x="114" y="147"/>
                  </a:cubicBezTo>
                  <a:cubicBezTo>
                    <a:pt x="115" y="150"/>
                    <a:pt x="118" y="152"/>
                    <a:pt x="119" y="155"/>
                  </a:cubicBezTo>
                  <a:cubicBezTo>
                    <a:pt x="114" y="166"/>
                    <a:pt x="109" y="177"/>
                    <a:pt x="103" y="188"/>
                  </a:cubicBezTo>
                  <a:close/>
                  <a:moveTo>
                    <a:pt x="147" y="234"/>
                  </a:moveTo>
                  <a:cubicBezTo>
                    <a:pt x="158" y="255"/>
                    <a:pt x="184" y="264"/>
                    <a:pt x="206" y="261"/>
                  </a:cubicBezTo>
                  <a:cubicBezTo>
                    <a:pt x="230" y="257"/>
                    <a:pt x="251" y="236"/>
                    <a:pt x="255" y="212"/>
                  </a:cubicBezTo>
                  <a:cubicBezTo>
                    <a:pt x="259" y="189"/>
                    <a:pt x="250" y="164"/>
                    <a:pt x="232" y="154"/>
                  </a:cubicBezTo>
                  <a:cubicBezTo>
                    <a:pt x="232" y="181"/>
                    <a:pt x="232" y="207"/>
                    <a:pt x="232" y="234"/>
                  </a:cubicBezTo>
                  <a:cubicBezTo>
                    <a:pt x="204" y="234"/>
                    <a:pt x="176" y="234"/>
                    <a:pt x="147" y="234"/>
                  </a:cubicBezTo>
                  <a:close/>
                  <a:moveTo>
                    <a:pt x="202" y="173"/>
                  </a:moveTo>
                  <a:cubicBezTo>
                    <a:pt x="202" y="170"/>
                    <a:pt x="201" y="166"/>
                    <a:pt x="200" y="162"/>
                  </a:cubicBezTo>
                  <a:cubicBezTo>
                    <a:pt x="194" y="146"/>
                    <a:pt x="179" y="139"/>
                    <a:pt x="166" y="147"/>
                  </a:cubicBezTo>
                  <a:cubicBezTo>
                    <a:pt x="153" y="154"/>
                    <a:pt x="143" y="164"/>
                    <a:pt x="138" y="178"/>
                  </a:cubicBezTo>
                  <a:cubicBezTo>
                    <a:pt x="137" y="182"/>
                    <a:pt x="138" y="188"/>
                    <a:pt x="140" y="191"/>
                  </a:cubicBezTo>
                  <a:cubicBezTo>
                    <a:pt x="147" y="205"/>
                    <a:pt x="163" y="211"/>
                    <a:pt x="178" y="207"/>
                  </a:cubicBezTo>
                  <a:cubicBezTo>
                    <a:pt x="192" y="204"/>
                    <a:pt x="202" y="190"/>
                    <a:pt x="202"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800" dirty="0">
                <a:solidFill>
                  <a:srgbClr val="A52641">
                    <a:lumMod val="50000"/>
                  </a:srgbClr>
                </a:solidFill>
                <a:cs typeface="Arial" pitchFamily="34" charset="0"/>
              </a:endParaRPr>
            </a:p>
          </p:txBody>
        </p:sp>
        <p:sp>
          <p:nvSpPr>
            <p:cNvPr id="60" name="Freeform 1686"/>
            <p:cNvSpPr>
              <a:spLocks/>
            </p:cNvSpPr>
            <p:nvPr/>
          </p:nvSpPr>
          <p:spPr bwMode="gray">
            <a:xfrm>
              <a:off x="-650948" y="1828301"/>
              <a:ext cx="152859" cy="146740"/>
            </a:xfrm>
            <a:custGeom>
              <a:avLst/>
              <a:gdLst/>
              <a:ahLst/>
              <a:cxnLst>
                <a:cxn ang="0">
                  <a:pos x="53" y="72"/>
                </a:cxn>
                <a:cxn ang="0">
                  <a:pos x="9" y="54"/>
                </a:cxn>
                <a:cxn ang="0">
                  <a:pos x="7" y="35"/>
                </a:cxn>
                <a:cxn ang="0">
                  <a:pos x="56" y="4"/>
                </a:cxn>
                <a:cxn ang="0">
                  <a:pos x="72" y="12"/>
                </a:cxn>
                <a:cxn ang="0">
                  <a:pos x="72" y="58"/>
                </a:cxn>
                <a:cxn ang="0">
                  <a:pos x="53" y="72"/>
                </a:cxn>
              </a:cxnLst>
              <a:rect l="0" t="0" r="r" b="b"/>
              <a:pathLst>
                <a:path w="73" h="72">
                  <a:moveTo>
                    <a:pt x="53" y="72"/>
                  </a:moveTo>
                  <a:cubicBezTo>
                    <a:pt x="39" y="66"/>
                    <a:pt x="24" y="60"/>
                    <a:pt x="9" y="54"/>
                  </a:cubicBezTo>
                  <a:cubicBezTo>
                    <a:pt x="1" y="50"/>
                    <a:pt x="0" y="40"/>
                    <a:pt x="7" y="35"/>
                  </a:cubicBezTo>
                  <a:cubicBezTo>
                    <a:pt x="24" y="25"/>
                    <a:pt x="40" y="14"/>
                    <a:pt x="56" y="4"/>
                  </a:cubicBezTo>
                  <a:cubicBezTo>
                    <a:pt x="63" y="0"/>
                    <a:pt x="72" y="4"/>
                    <a:pt x="72" y="12"/>
                  </a:cubicBezTo>
                  <a:cubicBezTo>
                    <a:pt x="73" y="28"/>
                    <a:pt x="72" y="44"/>
                    <a:pt x="72" y="58"/>
                  </a:cubicBezTo>
                  <a:cubicBezTo>
                    <a:pt x="66" y="63"/>
                    <a:pt x="60" y="67"/>
                    <a:pt x="53" y="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2800" dirty="0">
                <a:solidFill>
                  <a:srgbClr val="A52641">
                    <a:lumMod val="50000"/>
                  </a:srgbClr>
                </a:solidFill>
                <a:cs typeface="Arial" pitchFamily="34" charset="0"/>
              </a:endParaRPr>
            </a:p>
          </p:txBody>
        </p:sp>
      </p:grpSp>
      <p:grpSp>
        <p:nvGrpSpPr>
          <p:cNvPr id="6" name="Group 5"/>
          <p:cNvGrpSpPr/>
          <p:nvPr/>
        </p:nvGrpSpPr>
        <p:grpSpPr>
          <a:xfrm>
            <a:off x="1060450" y="1663624"/>
            <a:ext cx="10071100" cy="694524"/>
            <a:chOff x="2226672" y="1635710"/>
            <a:chExt cx="7856477" cy="694524"/>
          </a:xfrm>
          <a:solidFill>
            <a:schemeClr val="accent3"/>
          </a:solidFill>
        </p:grpSpPr>
        <p:sp>
          <p:nvSpPr>
            <p:cNvPr id="208" name="Content Placeholder 2"/>
            <p:cNvSpPr txBox="1">
              <a:spLocks/>
            </p:cNvSpPr>
            <p:nvPr/>
          </p:nvSpPr>
          <p:spPr bwMode="gray">
            <a:xfrm>
              <a:off x="8063549" y="1635710"/>
              <a:ext cx="2019600" cy="694524"/>
            </a:xfrm>
            <a:prstGeom prst="parallelogram">
              <a:avLst/>
            </a:prstGeom>
            <a:solidFill>
              <a:schemeClr val="accent4"/>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r>
                <a:rPr lang="en-US" sz="2400" dirty="0">
                  <a:solidFill>
                    <a:srgbClr val="FFFFFF"/>
                  </a:solidFill>
                </a:rPr>
                <a:t>Hybrid</a:t>
              </a:r>
            </a:p>
          </p:txBody>
        </p:sp>
        <p:sp>
          <p:nvSpPr>
            <p:cNvPr id="211" name="Content Placeholder 2"/>
            <p:cNvSpPr txBox="1">
              <a:spLocks/>
            </p:cNvSpPr>
            <p:nvPr/>
          </p:nvSpPr>
          <p:spPr bwMode="gray">
            <a:xfrm>
              <a:off x="2226672" y="1637834"/>
              <a:ext cx="2019600" cy="691627"/>
            </a:xfrm>
            <a:prstGeom prst="parallelogram">
              <a:avLst/>
            </a:prstGeom>
            <a:solidFill>
              <a:schemeClr val="accent5"/>
            </a:solidFill>
          </p:spPr>
          <p:txBody>
            <a:bodyPr vert="horz" lIns="0" tIns="0" rIns="0" bIns="0" rtlCol="0" anchor="ctr" anchorCtr="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spcBef>
                  <a:spcPts val="0"/>
                </a:spcBef>
                <a:spcAft>
                  <a:spcPts val="600"/>
                </a:spcAft>
                <a:buClr>
                  <a:srgbClr val="58595B">
                    <a:lumMod val="60000"/>
                    <a:lumOff val="40000"/>
                  </a:srgbClr>
                </a:buClr>
                <a:buNone/>
              </a:pPr>
              <a:r>
                <a:rPr lang="en-US" sz="2400" dirty="0">
                  <a:solidFill>
                    <a:srgbClr val="FFFFFF"/>
                  </a:solidFill>
                </a:rPr>
                <a:t>Comprehensive</a:t>
              </a:r>
            </a:p>
          </p:txBody>
        </p:sp>
        <p:sp>
          <p:nvSpPr>
            <p:cNvPr id="212" name="Content Placeholder 2"/>
            <p:cNvSpPr txBox="1">
              <a:spLocks/>
            </p:cNvSpPr>
            <p:nvPr/>
          </p:nvSpPr>
          <p:spPr bwMode="gray">
            <a:xfrm>
              <a:off x="4172298" y="1640274"/>
              <a:ext cx="2019600" cy="688300"/>
            </a:xfrm>
            <a:prstGeom prst="parallelogram">
              <a:avLst/>
            </a:prstGeom>
            <a:solidFill>
              <a:srgbClr val="F80000"/>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r>
                <a:rPr lang="en-US" sz="2400" dirty="0">
                  <a:solidFill>
                    <a:srgbClr val="FFFFFF"/>
                  </a:solidFill>
                </a:rPr>
                <a:t>Open</a:t>
              </a:r>
            </a:p>
          </p:txBody>
        </p:sp>
        <p:sp>
          <p:nvSpPr>
            <p:cNvPr id="213" name="Content Placeholder 2"/>
            <p:cNvSpPr txBox="1">
              <a:spLocks/>
            </p:cNvSpPr>
            <p:nvPr/>
          </p:nvSpPr>
          <p:spPr bwMode="gray">
            <a:xfrm>
              <a:off x="6117924" y="1635710"/>
              <a:ext cx="2019600" cy="694524"/>
            </a:xfrm>
            <a:prstGeom prst="parallelogram">
              <a:avLst/>
            </a:prstGeom>
            <a:solidFill>
              <a:schemeClr val="accent3"/>
            </a:solidFill>
          </p:spPr>
          <p:txBody>
            <a:bodyPr vert="horz" lIns="0" tIns="0" rIns="0" bIns="0" rtlCol="0" anchor="ctr" anchorCtr="0">
              <a:noAutofit/>
            </a:bodyPr>
            <a:lstStyle>
              <a:defPPr>
                <a:defRPr lang="en-US"/>
              </a:defPPr>
              <a:lvl1pPr indent="0" algn="ctr">
                <a:lnSpc>
                  <a:spcPct val="90000"/>
                </a:lnSpc>
                <a:spcBef>
                  <a:spcPts val="0"/>
                </a:spcBef>
                <a:spcAft>
                  <a:spcPts val="600"/>
                </a:spcAft>
                <a:buClr>
                  <a:srgbClr val="58595B">
                    <a:lumMod val="60000"/>
                    <a:lumOff val="40000"/>
                  </a:srgbClr>
                </a:buClr>
                <a:buFont typeface="Arial" panose="020B0604020202020204" pitchFamily="34" charset="0"/>
                <a:buNone/>
                <a:defRPr>
                  <a:solidFill>
                    <a:schemeClr val="bg1"/>
                  </a:solidFill>
                </a:defRPr>
              </a:lvl1pPr>
              <a:lvl2pPr marL="502920" indent="-228600">
                <a:lnSpc>
                  <a:spcPct val="90000"/>
                </a:lnSpc>
                <a:spcBef>
                  <a:spcPts val="800"/>
                </a:spcBef>
                <a:buClr>
                  <a:schemeClr val="tx1">
                    <a:lumMod val="60000"/>
                    <a:lumOff val="40000"/>
                  </a:schemeClr>
                </a:buClr>
                <a:buFont typeface="Arial" panose="020B0604020202020204" pitchFamily="34" charset="0"/>
                <a:buChar char="–"/>
                <a:defRPr sz="2400"/>
              </a:lvl2pPr>
              <a:lvl3pPr marL="731520" indent="-182880">
                <a:lnSpc>
                  <a:spcPct val="90000"/>
                </a:lnSpc>
                <a:spcBef>
                  <a:spcPts val="600"/>
                </a:spcBef>
                <a:buClr>
                  <a:schemeClr val="tx1">
                    <a:lumMod val="60000"/>
                    <a:lumOff val="40000"/>
                  </a:schemeClr>
                </a:buClr>
                <a:buFont typeface="Arial" panose="020B0604020202020204" pitchFamily="34" charset="0"/>
                <a:buChar char="•"/>
                <a:defRPr sz="2000"/>
              </a:lvl3pPr>
              <a:lvl4pPr marL="960120" indent="-182880">
                <a:lnSpc>
                  <a:spcPct val="90000"/>
                </a:lnSpc>
                <a:spcBef>
                  <a:spcPts val="600"/>
                </a:spcBef>
                <a:buClr>
                  <a:schemeClr val="tx1">
                    <a:lumMod val="60000"/>
                    <a:lumOff val="40000"/>
                  </a:schemeClr>
                </a:buClr>
                <a:buFont typeface="Arial" panose="020B0604020202020204" pitchFamily="34" charset="0"/>
                <a:buChar char="–"/>
              </a:lvl4pPr>
              <a:lvl5pPr marL="1188720" indent="-182880">
                <a:lnSpc>
                  <a:spcPct val="90000"/>
                </a:lnSpc>
                <a:spcBef>
                  <a:spcPts val="600"/>
                </a:spcBef>
                <a:buClr>
                  <a:schemeClr val="tx1">
                    <a:lumMod val="60000"/>
                    <a:lumOff val="40000"/>
                  </a:schemeClr>
                </a:buClr>
                <a:buFont typeface="Arial" panose="020B0604020202020204" pitchFamily="34" charset="0"/>
                <a:buChar char="•"/>
                <a:defRPr sz="1600"/>
              </a:lvl5pPr>
              <a:lvl6pPr marL="1417320" indent="-182880">
                <a:lnSpc>
                  <a:spcPct val="90000"/>
                </a:lnSpc>
                <a:spcBef>
                  <a:spcPts val="600"/>
                </a:spcBef>
                <a:buClr>
                  <a:schemeClr val="tx1">
                    <a:lumMod val="60000"/>
                    <a:lumOff val="40000"/>
                  </a:schemeClr>
                </a:buClr>
                <a:buFont typeface="Arial" panose="020B0604020202020204" pitchFamily="34" charset="0"/>
                <a:buChar char="–"/>
                <a:defRPr sz="1600"/>
              </a:lvl6pPr>
              <a:lvl7pPr marL="1645920" indent="-182880">
                <a:lnSpc>
                  <a:spcPct val="90000"/>
                </a:lnSpc>
                <a:spcBef>
                  <a:spcPts val="600"/>
                </a:spcBef>
                <a:buClr>
                  <a:schemeClr val="tx1">
                    <a:lumMod val="60000"/>
                    <a:lumOff val="40000"/>
                  </a:schemeClr>
                </a:buClr>
                <a:buFont typeface="Arial" panose="020B0604020202020204" pitchFamily="34" charset="0"/>
                <a:buChar char="•"/>
                <a:defRPr sz="1600"/>
              </a:lvl7pPr>
              <a:lvl8pPr marL="1874520" indent="-182880">
                <a:lnSpc>
                  <a:spcPct val="90000"/>
                </a:lnSpc>
                <a:spcBef>
                  <a:spcPts val="600"/>
                </a:spcBef>
                <a:buClr>
                  <a:schemeClr val="tx1">
                    <a:lumMod val="60000"/>
                    <a:lumOff val="40000"/>
                  </a:schemeClr>
                </a:buClr>
                <a:buFont typeface="Arial" panose="020B0604020202020204" pitchFamily="34" charset="0"/>
                <a:buChar char="–"/>
                <a:defRPr sz="1600"/>
              </a:lvl8pPr>
              <a:lvl9pPr marL="2103120" indent="-182880">
                <a:lnSpc>
                  <a:spcPct val="90000"/>
                </a:lnSpc>
                <a:spcBef>
                  <a:spcPts val="600"/>
                </a:spcBef>
                <a:buClr>
                  <a:schemeClr val="tx1">
                    <a:lumMod val="60000"/>
                    <a:lumOff val="40000"/>
                  </a:schemeClr>
                </a:buClr>
                <a:buFont typeface="Arial" panose="020B0604020202020204" pitchFamily="34" charset="0"/>
                <a:buChar char="•"/>
                <a:defRPr sz="1600"/>
              </a:lvl9pPr>
            </a:lstStyle>
            <a:p>
              <a:r>
                <a:rPr lang="en-US" sz="2400" dirty="0">
                  <a:solidFill>
                    <a:srgbClr val="FFFFFF"/>
                  </a:solidFill>
                </a:rPr>
                <a:t>Integrated</a:t>
              </a:r>
            </a:p>
          </p:txBody>
        </p:sp>
      </p:grpSp>
      <p:grpSp>
        <p:nvGrpSpPr>
          <p:cNvPr id="2" name="Group 1"/>
          <p:cNvGrpSpPr/>
          <p:nvPr/>
        </p:nvGrpSpPr>
        <p:grpSpPr>
          <a:xfrm>
            <a:off x="6628367" y="2612274"/>
            <a:ext cx="237597" cy="1824957"/>
            <a:chOff x="5019458" y="3254025"/>
            <a:chExt cx="237597" cy="1659052"/>
          </a:xfrm>
        </p:grpSpPr>
        <p:cxnSp>
          <p:nvCxnSpPr>
            <p:cNvPr id="178" name="Straight Connector 177"/>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30" name="Freeform 3"/>
          <p:cNvSpPr>
            <a:spLocks noChangeAspect="1" noChangeArrowheads="1"/>
          </p:cNvSpPr>
          <p:nvPr/>
        </p:nvSpPr>
        <p:spPr bwMode="auto">
          <a:xfrm>
            <a:off x="10959448" y="4477780"/>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endParaRPr lang="en-US" dirty="0">
              <a:solidFill>
                <a:srgbClr val="58595B"/>
              </a:solidFill>
            </a:endParaRPr>
          </a:p>
        </p:txBody>
      </p:sp>
      <p:sp>
        <p:nvSpPr>
          <p:cNvPr id="131" name="TextBox 130"/>
          <p:cNvSpPr txBox="1"/>
          <p:nvPr/>
        </p:nvSpPr>
        <p:spPr bwMode="gray">
          <a:xfrm>
            <a:off x="1227529" y="4720191"/>
            <a:ext cx="929770"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r>
              <a:rPr lang="en-US" sz="1800" b="0" dirty="0">
                <a:solidFill>
                  <a:srgbClr val="58595B"/>
                </a:solidFill>
              </a:rPr>
              <a:t>Oracle Data Center</a:t>
            </a:r>
          </a:p>
        </p:txBody>
      </p:sp>
      <p:sp>
        <p:nvSpPr>
          <p:cNvPr id="132" name="Freeform 3"/>
          <p:cNvSpPr>
            <a:spLocks noChangeAspect="1" noChangeArrowheads="1"/>
          </p:cNvSpPr>
          <p:nvPr/>
        </p:nvSpPr>
        <p:spPr bwMode="auto">
          <a:xfrm>
            <a:off x="638831" y="4489325"/>
            <a:ext cx="539105" cy="30324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tx1">
              <a:lumMod val="50000"/>
            </a:schemeClr>
          </a:solidFill>
          <a:ln>
            <a:noFill/>
          </a:ln>
          <a:effectLst/>
          <a:extLst/>
        </p:spPr>
        <p:txBody>
          <a:bodyPr wrap="none" anchor="ctr"/>
          <a:lstStyle/>
          <a:p>
            <a:endParaRPr lang="en-US" dirty="0">
              <a:solidFill>
                <a:srgbClr val="58595B"/>
              </a:solidFill>
            </a:endParaRPr>
          </a:p>
        </p:txBody>
      </p:sp>
      <p:sp>
        <p:nvSpPr>
          <p:cNvPr id="133" name="Freeform 7"/>
          <p:cNvSpPr>
            <a:spLocks noChangeAspect="1" noChangeArrowheads="1"/>
          </p:cNvSpPr>
          <p:nvPr/>
        </p:nvSpPr>
        <p:spPr bwMode="auto">
          <a:xfrm flipH="1">
            <a:off x="545897" y="4852807"/>
            <a:ext cx="704791" cy="682766"/>
          </a:xfrm>
          <a:custGeom>
            <a:avLst/>
            <a:gdLst>
              <a:gd name="T0" fmla="*/ 104 w 2964"/>
              <a:gd name="T1" fmla="*/ 2407 h 2871"/>
              <a:gd name="T2" fmla="*/ 1181 w 2964"/>
              <a:gd name="T3" fmla="*/ 938 h 2871"/>
              <a:gd name="T4" fmla="*/ 1181 w 2964"/>
              <a:gd name="T5" fmla="*/ 892 h 2871"/>
              <a:gd name="T6" fmla="*/ 822 w 2964"/>
              <a:gd name="T7" fmla="*/ 1169 h 2871"/>
              <a:gd name="T8" fmla="*/ 1320 w 2964"/>
              <a:gd name="T9" fmla="*/ 1054 h 2871"/>
              <a:gd name="T10" fmla="*/ 509 w 2964"/>
              <a:gd name="T11" fmla="*/ 1077 h 2871"/>
              <a:gd name="T12" fmla="*/ 1320 w 2964"/>
              <a:gd name="T13" fmla="*/ 649 h 2871"/>
              <a:gd name="T14" fmla="*/ 1320 w 2964"/>
              <a:gd name="T15" fmla="*/ 706 h 2871"/>
              <a:gd name="T16" fmla="*/ 822 w 2964"/>
              <a:gd name="T17" fmla="*/ 996 h 2871"/>
              <a:gd name="T18" fmla="*/ 938 w 2964"/>
              <a:gd name="T19" fmla="*/ 961 h 2871"/>
              <a:gd name="T20" fmla="*/ 984 w 2964"/>
              <a:gd name="T21" fmla="*/ 869 h 2871"/>
              <a:gd name="T22" fmla="*/ 359 w 2964"/>
              <a:gd name="T23" fmla="*/ 1228 h 2871"/>
              <a:gd name="T24" fmla="*/ 243 w 2964"/>
              <a:gd name="T25" fmla="*/ 1251 h 2871"/>
              <a:gd name="T26" fmla="*/ 104 w 2964"/>
              <a:gd name="T27" fmla="*/ 1193 h 2871"/>
              <a:gd name="T28" fmla="*/ 197 w 2964"/>
              <a:gd name="T29" fmla="*/ 1169 h 2871"/>
              <a:gd name="T30" fmla="*/ 104 w 2964"/>
              <a:gd name="T31" fmla="*/ 1089 h 2871"/>
              <a:gd name="T32" fmla="*/ 509 w 2964"/>
              <a:gd name="T33" fmla="*/ 1239 h 2871"/>
              <a:gd name="T34" fmla="*/ 509 w 2964"/>
              <a:gd name="T35" fmla="*/ 1285 h 2871"/>
              <a:gd name="T36" fmla="*/ 104 w 2964"/>
              <a:gd name="T37" fmla="*/ 1494 h 2871"/>
              <a:gd name="T38" fmla="*/ 509 w 2964"/>
              <a:gd name="T39" fmla="*/ 1401 h 2871"/>
              <a:gd name="T40" fmla="*/ 104 w 2964"/>
              <a:gd name="T41" fmla="*/ 2119 h 2871"/>
              <a:gd name="T42" fmla="*/ 509 w 2964"/>
              <a:gd name="T43" fmla="*/ 2223 h 2871"/>
              <a:gd name="T44" fmla="*/ 509 w 2964"/>
              <a:gd name="T45" fmla="*/ 2268 h 2871"/>
              <a:gd name="T46" fmla="*/ 104 w 2964"/>
              <a:gd name="T47" fmla="*/ 1783 h 2871"/>
              <a:gd name="T48" fmla="*/ 509 w 2964"/>
              <a:gd name="T49" fmla="*/ 1737 h 2871"/>
              <a:gd name="T50" fmla="*/ 822 w 2964"/>
              <a:gd name="T51" fmla="*/ 1922 h 2871"/>
              <a:gd name="T52" fmla="*/ 2280 w 2964"/>
              <a:gd name="T53" fmla="*/ 2015 h 2871"/>
              <a:gd name="T54" fmla="*/ 2280 w 2964"/>
              <a:gd name="T55" fmla="*/ 2073 h 2871"/>
              <a:gd name="T56" fmla="*/ 1679 w 2964"/>
              <a:gd name="T57" fmla="*/ 1610 h 2871"/>
              <a:gd name="T58" fmla="*/ 2280 w 2964"/>
              <a:gd name="T59" fmla="*/ 1540 h 2871"/>
              <a:gd name="T60" fmla="*/ 1679 w 2964"/>
              <a:gd name="T61" fmla="*/ 1447 h 2871"/>
              <a:gd name="T62" fmla="*/ 2280 w 2964"/>
              <a:gd name="T63" fmla="*/ 822 h 2871"/>
              <a:gd name="T64" fmla="*/ 2280 w 2964"/>
              <a:gd name="T65" fmla="*/ 880 h 2871"/>
              <a:gd name="T66" fmla="*/ 1679 w 2964"/>
              <a:gd name="T67" fmla="*/ 2245 h 2871"/>
              <a:gd name="T68" fmla="*/ 2280 w 2964"/>
              <a:gd name="T69" fmla="*/ 2257 h 2871"/>
              <a:gd name="T70" fmla="*/ 1528 w 2964"/>
              <a:gd name="T71" fmla="*/ 440 h 2871"/>
              <a:gd name="T72" fmla="*/ 695 w 2964"/>
              <a:gd name="T73" fmla="*/ 741 h 2871"/>
              <a:gd name="T74" fmla="*/ 0 w 2964"/>
              <a:gd name="T75" fmla="*/ 2570 h 2871"/>
              <a:gd name="T76" fmla="*/ 695 w 2964"/>
              <a:gd name="T77" fmla="*/ 2662 h 2871"/>
              <a:gd name="T78" fmla="*/ 1528 w 2964"/>
              <a:gd name="T79" fmla="*/ 2766 h 2871"/>
              <a:gd name="T80" fmla="*/ 2963 w 2964"/>
              <a:gd name="T81" fmla="*/ 324 h 2871"/>
              <a:gd name="T82" fmla="*/ 58 w 2964"/>
              <a:gd name="T83" fmla="*/ 2511 h 2871"/>
              <a:gd name="T84" fmla="*/ 579 w 2964"/>
              <a:gd name="T85" fmla="*/ 2558 h 2871"/>
              <a:gd name="T86" fmla="*/ 776 w 2964"/>
              <a:gd name="T87" fmla="*/ 695 h 2871"/>
              <a:gd name="T88" fmla="*/ 2384 w 2964"/>
              <a:gd name="T89" fmla="*/ 2755 h 2871"/>
              <a:gd name="T90" fmla="*/ 2384 w 2964"/>
              <a:gd name="T91" fmla="*/ 116 h 2871"/>
              <a:gd name="T92" fmla="*/ 1679 w 2964"/>
              <a:gd name="T93" fmla="*/ 2465 h 2871"/>
              <a:gd name="T94" fmla="*/ 2280 w 2964"/>
              <a:gd name="T95" fmla="*/ 2488 h 2871"/>
              <a:gd name="T96" fmla="*/ 822 w 2964"/>
              <a:gd name="T97" fmla="*/ 2454 h 2871"/>
              <a:gd name="T98" fmla="*/ 1320 w 2964"/>
              <a:gd name="T99" fmla="*/ 1251 h 2871"/>
              <a:gd name="T100" fmla="*/ 1320 w 2964"/>
              <a:gd name="T101" fmla="*/ 1494 h 2871"/>
              <a:gd name="T102" fmla="*/ 1679 w 2964"/>
              <a:gd name="T103" fmla="*/ 753 h 2871"/>
              <a:gd name="T104" fmla="*/ 1817 w 2964"/>
              <a:gd name="T105" fmla="*/ 706 h 2871"/>
              <a:gd name="T106" fmla="*/ 822 w 2964"/>
              <a:gd name="T107" fmla="*/ 2107 h 2871"/>
              <a:gd name="T108" fmla="*/ 1320 w 2964"/>
              <a:gd name="T109" fmla="*/ 2234 h 2871"/>
              <a:gd name="T110" fmla="*/ 1320 w 2964"/>
              <a:gd name="T111" fmla="*/ 2292 h 2871"/>
              <a:gd name="T112" fmla="*/ 2049 w 2964"/>
              <a:gd name="T113" fmla="*/ 556 h 2871"/>
              <a:gd name="T114" fmla="*/ 2049 w 2964"/>
              <a:gd name="T115" fmla="*/ 799 h 2871"/>
              <a:gd name="T116" fmla="*/ 1679 w 2964"/>
              <a:gd name="T117" fmla="*/ 591 h 2871"/>
              <a:gd name="T118" fmla="*/ 2107 w 2964"/>
              <a:gd name="T119" fmla="*/ 683 h 2871"/>
              <a:gd name="T120" fmla="*/ 2107 w 2964"/>
              <a:gd name="T121" fmla="*/ 626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4" h="2871">
                <a:moveTo>
                  <a:pt x="509" y="2384"/>
                </a:moveTo>
                <a:lnTo>
                  <a:pt x="104" y="2372"/>
                </a:lnTo>
                <a:lnTo>
                  <a:pt x="104" y="2407"/>
                </a:lnTo>
                <a:lnTo>
                  <a:pt x="509" y="2431"/>
                </a:lnTo>
                <a:lnTo>
                  <a:pt x="509" y="2384"/>
                </a:lnTo>
                <a:close/>
                <a:moveTo>
                  <a:pt x="1181" y="938"/>
                </a:moveTo>
                <a:lnTo>
                  <a:pt x="1320" y="903"/>
                </a:lnTo>
                <a:lnTo>
                  <a:pt x="1320" y="845"/>
                </a:lnTo>
                <a:lnTo>
                  <a:pt x="1181" y="892"/>
                </a:lnTo>
                <a:lnTo>
                  <a:pt x="1181" y="938"/>
                </a:lnTo>
                <a:close/>
                <a:moveTo>
                  <a:pt x="1320" y="1054"/>
                </a:moveTo>
                <a:lnTo>
                  <a:pt x="822" y="1169"/>
                </a:lnTo>
                <a:lnTo>
                  <a:pt x="822" y="1216"/>
                </a:lnTo>
                <a:lnTo>
                  <a:pt x="1320" y="1100"/>
                </a:lnTo>
                <a:lnTo>
                  <a:pt x="1320" y="1054"/>
                </a:lnTo>
                <a:close/>
                <a:moveTo>
                  <a:pt x="394" y="1158"/>
                </a:moveTo>
                <a:lnTo>
                  <a:pt x="509" y="1123"/>
                </a:lnTo>
                <a:lnTo>
                  <a:pt x="509" y="1077"/>
                </a:lnTo>
                <a:lnTo>
                  <a:pt x="394" y="1112"/>
                </a:lnTo>
                <a:lnTo>
                  <a:pt x="394" y="1158"/>
                </a:lnTo>
                <a:close/>
                <a:moveTo>
                  <a:pt x="1320" y="649"/>
                </a:moveTo>
                <a:lnTo>
                  <a:pt x="822" y="811"/>
                </a:lnTo>
                <a:lnTo>
                  <a:pt x="822" y="857"/>
                </a:lnTo>
                <a:lnTo>
                  <a:pt x="1320" y="706"/>
                </a:lnTo>
                <a:lnTo>
                  <a:pt x="1320" y="649"/>
                </a:lnTo>
                <a:close/>
                <a:moveTo>
                  <a:pt x="938" y="961"/>
                </a:moveTo>
                <a:lnTo>
                  <a:pt x="822" y="996"/>
                </a:lnTo>
                <a:lnTo>
                  <a:pt x="822" y="1042"/>
                </a:lnTo>
                <a:lnTo>
                  <a:pt x="938" y="1008"/>
                </a:lnTo>
                <a:lnTo>
                  <a:pt x="938" y="961"/>
                </a:lnTo>
                <a:close/>
                <a:moveTo>
                  <a:pt x="1123" y="1031"/>
                </a:moveTo>
                <a:lnTo>
                  <a:pt x="1123" y="834"/>
                </a:lnTo>
                <a:lnTo>
                  <a:pt x="984" y="869"/>
                </a:lnTo>
                <a:lnTo>
                  <a:pt x="984" y="1065"/>
                </a:lnTo>
                <a:lnTo>
                  <a:pt x="1123" y="1031"/>
                </a:lnTo>
                <a:close/>
                <a:moveTo>
                  <a:pt x="359" y="1228"/>
                </a:moveTo>
                <a:lnTo>
                  <a:pt x="359" y="1065"/>
                </a:lnTo>
                <a:lnTo>
                  <a:pt x="243" y="1100"/>
                </a:lnTo>
                <a:lnTo>
                  <a:pt x="243" y="1251"/>
                </a:lnTo>
                <a:lnTo>
                  <a:pt x="359" y="1228"/>
                </a:lnTo>
                <a:close/>
                <a:moveTo>
                  <a:pt x="197" y="1169"/>
                </a:moveTo>
                <a:lnTo>
                  <a:pt x="104" y="1193"/>
                </a:lnTo>
                <a:lnTo>
                  <a:pt x="104" y="1239"/>
                </a:lnTo>
                <a:lnTo>
                  <a:pt x="197" y="1204"/>
                </a:lnTo>
                <a:lnTo>
                  <a:pt x="197" y="1169"/>
                </a:lnTo>
                <a:close/>
                <a:moveTo>
                  <a:pt x="509" y="915"/>
                </a:moveTo>
                <a:lnTo>
                  <a:pt x="104" y="1054"/>
                </a:lnTo>
                <a:lnTo>
                  <a:pt x="104" y="1089"/>
                </a:lnTo>
                <a:lnTo>
                  <a:pt x="509" y="961"/>
                </a:lnTo>
                <a:lnTo>
                  <a:pt x="509" y="915"/>
                </a:lnTo>
                <a:close/>
                <a:moveTo>
                  <a:pt x="509" y="1239"/>
                </a:moveTo>
                <a:lnTo>
                  <a:pt x="104" y="1343"/>
                </a:lnTo>
                <a:lnTo>
                  <a:pt x="104" y="1378"/>
                </a:lnTo>
                <a:lnTo>
                  <a:pt x="509" y="1285"/>
                </a:lnTo>
                <a:lnTo>
                  <a:pt x="509" y="1239"/>
                </a:lnTo>
                <a:close/>
                <a:moveTo>
                  <a:pt x="509" y="1401"/>
                </a:moveTo>
                <a:lnTo>
                  <a:pt x="104" y="1494"/>
                </a:lnTo>
                <a:lnTo>
                  <a:pt x="104" y="1679"/>
                </a:lnTo>
                <a:lnTo>
                  <a:pt x="509" y="1610"/>
                </a:lnTo>
                <a:lnTo>
                  <a:pt x="509" y="1401"/>
                </a:lnTo>
                <a:close/>
                <a:moveTo>
                  <a:pt x="509" y="2061"/>
                </a:moveTo>
                <a:lnTo>
                  <a:pt x="104" y="2073"/>
                </a:lnTo>
                <a:lnTo>
                  <a:pt x="104" y="2119"/>
                </a:lnTo>
                <a:lnTo>
                  <a:pt x="509" y="2107"/>
                </a:lnTo>
                <a:lnTo>
                  <a:pt x="509" y="2061"/>
                </a:lnTo>
                <a:close/>
                <a:moveTo>
                  <a:pt x="509" y="2223"/>
                </a:moveTo>
                <a:lnTo>
                  <a:pt x="104" y="2223"/>
                </a:lnTo>
                <a:lnTo>
                  <a:pt x="104" y="2257"/>
                </a:lnTo>
                <a:lnTo>
                  <a:pt x="509" y="2268"/>
                </a:lnTo>
                <a:lnTo>
                  <a:pt x="509" y="2223"/>
                </a:lnTo>
                <a:close/>
                <a:moveTo>
                  <a:pt x="509" y="1737"/>
                </a:moveTo>
                <a:lnTo>
                  <a:pt x="104" y="1783"/>
                </a:lnTo>
                <a:lnTo>
                  <a:pt x="104" y="1969"/>
                </a:lnTo>
                <a:lnTo>
                  <a:pt x="509" y="1934"/>
                </a:lnTo>
                <a:lnTo>
                  <a:pt x="509" y="1737"/>
                </a:lnTo>
                <a:close/>
                <a:moveTo>
                  <a:pt x="1320" y="1644"/>
                </a:moveTo>
                <a:lnTo>
                  <a:pt x="822" y="1702"/>
                </a:lnTo>
                <a:lnTo>
                  <a:pt x="822" y="1922"/>
                </a:lnTo>
                <a:lnTo>
                  <a:pt x="1320" y="1899"/>
                </a:lnTo>
                <a:lnTo>
                  <a:pt x="1320" y="1644"/>
                </a:lnTo>
                <a:close/>
                <a:moveTo>
                  <a:pt x="2280" y="2015"/>
                </a:moveTo>
                <a:lnTo>
                  <a:pt x="1679" y="2038"/>
                </a:lnTo>
                <a:lnTo>
                  <a:pt x="1679" y="2096"/>
                </a:lnTo>
                <a:lnTo>
                  <a:pt x="2280" y="2073"/>
                </a:lnTo>
                <a:lnTo>
                  <a:pt x="2280" y="2015"/>
                </a:lnTo>
                <a:close/>
                <a:moveTo>
                  <a:pt x="2280" y="1540"/>
                </a:moveTo>
                <a:lnTo>
                  <a:pt x="1679" y="1610"/>
                </a:lnTo>
                <a:lnTo>
                  <a:pt x="1679" y="1876"/>
                </a:lnTo>
                <a:lnTo>
                  <a:pt x="2280" y="1841"/>
                </a:lnTo>
                <a:lnTo>
                  <a:pt x="2280" y="1540"/>
                </a:lnTo>
                <a:close/>
                <a:moveTo>
                  <a:pt x="2280" y="1054"/>
                </a:moveTo>
                <a:lnTo>
                  <a:pt x="1679" y="1181"/>
                </a:lnTo>
                <a:lnTo>
                  <a:pt x="1679" y="1447"/>
                </a:lnTo>
                <a:lnTo>
                  <a:pt x="2280" y="1355"/>
                </a:lnTo>
                <a:lnTo>
                  <a:pt x="2280" y="1054"/>
                </a:lnTo>
                <a:close/>
                <a:moveTo>
                  <a:pt x="2280" y="822"/>
                </a:moveTo>
                <a:lnTo>
                  <a:pt x="1679" y="961"/>
                </a:lnTo>
                <a:lnTo>
                  <a:pt x="1679" y="1019"/>
                </a:lnTo>
                <a:lnTo>
                  <a:pt x="2280" y="880"/>
                </a:lnTo>
                <a:lnTo>
                  <a:pt x="2280" y="822"/>
                </a:lnTo>
                <a:close/>
                <a:moveTo>
                  <a:pt x="2280" y="2257"/>
                </a:moveTo>
                <a:lnTo>
                  <a:pt x="1679" y="2245"/>
                </a:lnTo>
                <a:lnTo>
                  <a:pt x="1679" y="2303"/>
                </a:lnTo>
                <a:lnTo>
                  <a:pt x="2280" y="2315"/>
                </a:lnTo>
                <a:lnTo>
                  <a:pt x="2280" y="2257"/>
                </a:lnTo>
                <a:close/>
                <a:moveTo>
                  <a:pt x="2384" y="0"/>
                </a:moveTo>
                <a:lnTo>
                  <a:pt x="1528" y="324"/>
                </a:lnTo>
                <a:lnTo>
                  <a:pt x="1528" y="440"/>
                </a:lnTo>
                <a:lnTo>
                  <a:pt x="1401" y="371"/>
                </a:lnTo>
                <a:lnTo>
                  <a:pt x="695" y="637"/>
                </a:lnTo>
                <a:lnTo>
                  <a:pt x="695" y="741"/>
                </a:lnTo>
                <a:lnTo>
                  <a:pt x="579" y="683"/>
                </a:lnTo>
                <a:lnTo>
                  <a:pt x="0" y="903"/>
                </a:lnTo>
                <a:lnTo>
                  <a:pt x="0" y="2570"/>
                </a:lnTo>
                <a:lnTo>
                  <a:pt x="579" y="2650"/>
                </a:lnTo>
                <a:lnTo>
                  <a:pt x="695" y="2627"/>
                </a:lnTo>
                <a:lnTo>
                  <a:pt x="695" y="2662"/>
                </a:lnTo>
                <a:lnTo>
                  <a:pt x="1401" y="2743"/>
                </a:lnTo>
                <a:lnTo>
                  <a:pt x="1528" y="2720"/>
                </a:lnTo>
                <a:lnTo>
                  <a:pt x="1528" y="2766"/>
                </a:lnTo>
                <a:lnTo>
                  <a:pt x="2384" y="2870"/>
                </a:lnTo>
                <a:lnTo>
                  <a:pt x="2963" y="2766"/>
                </a:lnTo>
                <a:lnTo>
                  <a:pt x="2963" y="324"/>
                </a:lnTo>
                <a:lnTo>
                  <a:pt x="2384" y="0"/>
                </a:lnTo>
                <a:close/>
                <a:moveTo>
                  <a:pt x="579" y="2558"/>
                </a:moveTo>
                <a:lnTo>
                  <a:pt x="58" y="2511"/>
                </a:lnTo>
                <a:lnTo>
                  <a:pt x="58" y="950"/>
                </a:lnTo>
                <a:lnTo>
                  <a:pt x="579" y="765"/>
                </a:lnTo>
                <a:lnTo>
                  <a:pt x="579" y="2558"/>
                </a:lnTo>
                <a:close/>
                <a:moveTo>
                  <a:pt x="1401" y="2650"/>
                </a:moveTo>
                <a:lnTo>
                  <a:pt x="776" y="2581"/>
                </a:lnTo>
                <a:lnTo>
                  <a:pt x="776" y="695"/>
                </a:lnTo>
                <a:lnTo>
                  <a:pt x="1401" y="475"/>
                </a:lnTo>
                <a:lnTo>
                  <a:pt x="1401" y="2650"/>
                </a:lnTo>
                <a:close/>
                <a:moveTo>
                  <a:pt x="2384" y="2755"/>
                </a:moveTo>
                <a:lnTo>
                  <a:pt x="1621" y="2674"/>
                </a:lnTo>
                <a:lnTo>
                  <a:pt x="1621" y="394"/>
                </a:lnTo>
                <a:lnTo>
                  <a:pt x="2384" y="116"/>
                </a:lnTo>
                <a:lnTo>
                  <a:pt x="2384" y="2755"/>
                </a:lnTo>
                <a:close/>
                <a:moveTo>
                  <a:pt x="2280" y="2488"/>
                </a:moveTo>
                <a:lnTo>
                  <a:pt x="1679" y="2465"/>
                </a:lnTo>
                <a:lnTo>
                  <a:pt x="1679" y="2523"/>
                </a:lnTo>
                <a:lnTo>
                  <a:pt x="2280" y="2558"/>
                </a:lnTo>
                <a:lnTo>
                  <a:pt x="2280" y="2488"/>
                </a:lnTo>
                <a:close/>
                <a:moveTo>
                  <a:pt x="1320" y="2431"/>
                </a:moveTo>
                <a:lnTo>
                  <a:pt x="822" y="2407"/>
                </a:lnTo>
                <a:lnTo>
                  <a:pt x="822" y="2454"/>
                </a:lnTo>
                <a:lnTo>
                  <a:pt x="1320" y="2488"/>
                </a:lnTo>
                <a:lnTo>
                  <a:pt x="1320" y="2431"/>
                </a:lnTo>
                <a:close/>
                <a:moveTo>
                  <a:pt x="1320" y="1251"/>
                </a:moveTo>
                <a:lnTo>
                  <a:pt x="822" y="1343"/>
                </a:lnTo>
                <a:lnTo>
                  <a:pt x="822" y="1575"/>
                </a:lnTo>
                <a:lnTo>
                  <a:pt x="1320" y="1494"/>
                </a:lnTo>
                <a:lnTo>
                  <a:pt x="1320" y="1251"/>
                </a:lnTo>
                <a:close/>
                <a:moveTo>
                  <a:pt x="1817" y="706"/>
                </a:moveTo>
                <a:lnTo>
                  <a:pt x="1679" y="753"/>
                </a:lnTo>
                <a:lnTo>
                  <a:pt x="1679" y="811"/>
                </a:lnTo>
                <a:lnTo>
                  <a:pt x="1817" y="765"/>
                </a:lnTo>
                <a:lnTo>
                  <a:pt x="1817" y="706"/>
                </a:lnTo>
                <a:close/>
                <a:moveTo>
                  <a:pt x="1320" y="2038"/>
                </a:moveTo>
                <a:lnTo>
                  <a:pt x="822" y="2061"/>
                </a:lnTo>
                <a:lnTo>
                  <a:pt x="822" y="2107"/>
                </a:lnTo>
                <a:lnTo>
                  <a:pt x="1320" y="2096"/>
                </a:lnTo>
                <a:lnTo>
                  <a:pt x="1320" y="2038"/>
                </a:lnTo>
                <a:close/>
                <a:moveTo>
                  <a:pt x="1320" y="2234"/>
                </a:moveTo>
                <a:lnTo>
                  <a:pt x="822" y="2234"/>
                </a:lnTo>
                <a:lnTo>
                  <a:pt x="822" y="2280"/>
                </a:lnTo>
                <a:lnTo>
                  <a:pt x="1320" y="2292"/>
                </a:lnTo>
                <a:lnTo>
                  <a:pt x="1320" y="2234"/>
                </a:lnTo>
                <a:close/>
                <a:moveTo>
                  <a:pt x="2049" y="799"/>
                </a:moveTo>
                <a:lnTo>
                  <a:pt x="2049" y="556"/>
                </a:lnTo>
                <a:lnTo>
                  <a:pt x="1876" y="602"/>
                </a:lnTo>
                <a:lnTo>
                  <a:pt x="1876" y="834"/>
                </a:lnTo>
                <a:lnTo>
                  <a:pt x="2049" y="799"/>
                </a:lnTo>
                <a:close/>
                <a:moveTo>
                  <a:pt x="2280" y="336"/>
                </a:moveTo>
                <a:lnTo>
                  <a:pt x="1679" y="533"/>
                </a:lnTo>
                <a:lnTo>
                  <a:pt x="1679" y="591"/>
                </a:lnTo>
                <a:lnTo>
                  <a:pt x="2280" y="406"/>
                </a:lnTo>
                <a:lnTo>
                  <a:pt x="2280" y="336"/>
                </a:lnTo>
                <a:close/>
                <a:moveTo>
                  <a:pt x="2107" y="683"/>
                </a:moveTo>
                <a:lnTo>
                  <a:pt x="2280" y="637"/>
                </a:lnTo>
                <a:lnTo>
                  <a:pt x="2280" y="579"/>
                </a:lnTo>
                <a:lnTo>
                  <a:pt x="2107" y="626"/>
                </a:lnTo>
                <a:lnTo>
                  <a:pt x="2107" y="683"/>
                </a:lnTo>
                <a:close/>
              </a:path>
            </a:pathLst>
          </a:custGeom>
          <a:solidFill>
            <a:schemeClr val="tx1">
              <a:lumMod val="50000"/>
            </a:schemeClr>
          </a:solidFill>
          <a:ln>
            <a:noFill/>
          </a:ln>
          <a:effectLst/>
          <a:extLst/>
        </p:spPr>
        <p:txBody>
          <a:bodyPr wrap="none" anchor="ctr"/>
          <a:lstStyle/>
          <a:p>
            <a:endParaRPr lang="en-US" dirty="0">
              <a:solidFill>
                <a:srgbClr val="58595B"/>
              </a:solidFill>
            </a:endParaRPr>
          </a:p>
        </p:txBody>
      </p:sp>
      <p:sp>
        <p:nvSpPr>
          <p:cNvPr id="134" name="Rectangle 133"/>
          <p:cNvSpPr/>
          <p:nvPr/>
        </p:nvSpPr>
        <p:spPr bwMode="gray">
          <a:xfrm>
            <a:off x="264795" y="3917799"/>
            <a:ext cx="1352716" cy="590931"/>
          </a:xfrm>
          <a:prstGeom prst="rect">
            <a:avLst/>
          </a:prstGeom>
        </p:spPr>
        <p:txBody>
          <a:bodyPr wrap="square">
            <a:spAutoFit/>
          </a:bodyPr>
          <a:lstStyle/>
          <a:p>
            <a:pPr algn="ctr">
              <a:lnSpc>
                <a:spcPct val="90000"/>
              </a:lnSpc>
              <a:defRPr/>
            </a:pPr>
            <a:r>
              <a:rPr lang="en-US" dirty="0">
                <a:solidFill>
                  <a:srgbClr val="58595B"/>
                </a:solidFill>
                <a:cs typeface="Arial" pitchFamily="34" charset="0"/>
              </a:rPr>
              <a:t>Oracle Public Cloud</a:t>
            </a:r>
          </a:p>
        </p:txBody>
      </p:sp>
      <p:sp>
        <p:nvSpPr>
          <p:cNvPr id="135" name="Freeform 134"/>
          <p:cNvSpPr>
            <a:spLocks noChangeAspect="1" noEditPoints="1"/>
          </p:cNvSpPr>
          <p:nvPr/>
        </p:nvSpPr>
        <p:spPr bwMode="gray">
          <a:xfrm>
            <a:off x="10910386" y="4819237"/>
            <a:ext cx="637226" cy="68352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chemeClr val="tx1">
              <a:lumMod val="50000"/>
            </a:schemeClr>
          </a:solidFill>
          <a:ln w="3175" cmpd="sng">
            <a:noFill/>
            <a:round/>
            <a:headEnd/>
            <a:tailEnd/>
          </a:ln>
        </p:spPr>
        <p:txBody>
          <a:bodyPr vert="horz" wrap="square" lIns="121883" tIns="60941" rIns="121883" bIns="6094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399" dirty="0">
              <a:solidFill>
                <a:srgbClr val="FFFFFF"/>
              </a:solidFill>
            </a:endParaRPr>
          </a:p>
        </p:txBody>
      </p:sp>
      <p:sp>
        <p:nvSpPr>
          <p:cNvPr id="136" name="TextBox 135"/>
          <p:cNvSpPr txBox="1"/>
          <p:nvPr/>
        </p:nvSpPr>
        <p:spPr bwMode="gray">
          <a:xfrm>
            <a:off x="10133818" y="4750059"/>
            <a:ext cx="810999" cy="844847"/>
          </a:xfrm>
          <a:prstGeom prst="rect">
            <a:avLst/>
          </a:prstGeom>
        </p:spPr>
        <p:txBody>
          <a:bodyPr wrap="square">
            <a:spAutoFit/>
          </a:bodyPr>
          <a:lstStyle>
            <a:defPPr>
              <a:defRPr lang="en-US"/>
            </a:defPPr>
            <a:lvl1pPr>
              <a:lnSpc>
                <a:spcPct val="90000"/>
              </a:lnSpc>
              <a:defRPr sz="1200" b="1">
                <a:solidFill>
                  <a:srgbClr val="5F5F5F"/>
                </a:solidFill>
                <a:cs typeface="Arial" pitchFamily="34" charset="0"/>
              </a:defRPr>
            </a:lvl1pPr>
          </a:lstStyle>
          <a:p>
            <a:pPr algn="r"/>
            <a:r>
              <a:rPr lang="en-US" sz="1800" b="0" dirty="0">
                <a:solidFill>
                  <a:srgbClr val="58595B"/>
                </a:solidFill>
              </a:rPr>
              <a:t>Your Data Center</a:t>
            </a:r>
          </a:p>
        </p:txBody>
      </p:sp>
      <p:sp>
        <p:nvSpPr>
          <p:cNvPr id="137" name="Rectangle 136"/>
          <p:cNvSpPr/>
          <p:nvPr/>
        </p:nvSpPr>
        <p:spPr bwMode="gray">
          <a:xfrm>
            <a:off x="10467652" y="3901346"/>
            <a:ext cx="1522696" cy="612000"/>
          </a:xfrm>
          <a:prstGeom prst="rect">
            <a:avLst/>
          </a:prstGeom>
        </p:spPr>
        <p:txBody>
          <a:bodyPr wrap="square">
            <a:spAutoFit/>
          </a:bodyPr>
          <a:lstStyle/>
          <a:p>
            <a:pPr algn="ctr">
              <a:lnSpc>
                <a:spcPct val="90000"/>
              </a:lnSpc>
              <a:defRPr/>
            </a:pPr>
            <a:r>
              <a:rPr lang="en-US" dirty="0">
                <a:solidFill>
                  <a:srgbClr val="58595B"/>
                </a:solidFill>
                <a:cs typeface="Arial" pitchFamily="34" charset="0"/>
              </a:rPr>
              <a:t>Oracle Cloud at Customer</a:t>
            </a:r>
          </a:p>
        </p:txBody>
      </p:sp>
      <p:grpSp>
        <p:nvGrpSpPr>
          <p:cNvPr id="138" name="Group 137"/>
          <p:cNvGrpSpPr/>
          <p:nvPr/>
        </p:nvGrpSpPr>
        <p:grpSpPr>
          <a:xfrm>
            <a:off x="2514247" y="2612274"/>
            <a:ext cx="237597" cy="1824957"/>
            <a:chOff x="5019458" y="3254025"/>
            <a:chExt cx="237597" cy="1659052"/>
          </a:xfrm>
        </p:grpSpPr>
        <p:cxnSp>
          <p:nvCxnSpPr>
            <p:cNvPr id="139" name="Straight Connector 138"/>
            <p:cNvCxnSpPr/>
            <p:nvPr/>
          </p:nvCxnSpPr>
          <p:spPr>
            <a:xfrm>
              <a:off x="5021186" y="3254025"/>
              <a:ext cx="0" cy="1657666"/>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5019458" y="3409560"/>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5019458" y="3910732"/>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5019458" y="4411905"/>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5019458" y="4913077"/>
              <a:ext cx="237597" cy="0"/>
            </a:xfrm>
            <a:prstGeom prst="line">
              <a:avLst/>
            </a:prstGeom>
            <a:ln w="12700" cmpd="sng">
              <a:solidFill>
                <a:schemeClr val="bg1">
                  <a:lumMod val="5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53" name="TextBox 152"/>
          <p:cNvSpPr txBox="1"/>
          <p:nvPr/>
        </p:nvSpPr>
        <p:spPr bwMode="gray">
          <a:xfrm>
            <a:off x="3285750" y="3714198"/>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Enterprise Integration</a:t>
            </a:r>
          </a:p>
        </p:txBody>
      </p:sp>
      <p:grpSp>
        <p:nvGrpSpPr>
          <p:cNvPr id="154" name="Group 399"/>
          <p:cNvGrpSpPr>
            <a:grpSpLocks noChangeAspect="1"/>
          </p:cNvGrpSpPr>
          <p:nvPr/>
        </p:nvGrpSpPr>
        <p:grpSpPr bwMode="gray">
          <a:xfrm>
            <a:off x="2914671" y="3720098"/>
            <a:ext cx="339928" cy="262683"/>
            <a:chOff x="1429813" y="1867477"/>
            <a:chExt cx="632500" cy="403941"/>
          </a:xfrm>
          <a:solidFill>
            <a:schemeClr val="tx2"/>
          </a:solidFill>
        </p:grpSpPr>
        <p:sp>
          <p:nvSpPr>
            <p:cNvPr id="155" name="Freeform 1469"/>
            <p:cNvSpPr>
              <a:spLocks/>
            </p:cNvSpPr>
            <p:nvPr/>
          </p:nvSpPr>
          <p:spPr bwMode="gray">
            <a:xfrm>
              <a:off x="1647734" y="1867477"/>
              <a:ext cx="201974" cy="159451"/>
            </a:xfrm>
            <a:custGeom>
              <a:avLst/>
              <a:gdLst/>
              <a:ahLst/>
              <a:cxnLst>
                <a:cxn ang="0">
                  <a:pos x="0" y="91"/>
                </a:cxn>
                <a:cxn ang="0">
                  <a:pos x="0" y="0"/>
                </a:cxn>
                <a:cxn ang="0">
                  <a:pos x="33" y="0"/>
                </a:cxn>
                <a:cxn ang="0">
                  <a:pos x="39" y="4"/>
                </a:cxn>
                <a:cxn ang="0">
                  <a:pos x="52" y="11"/>
                </a:cxn>
                <a:cxn ang="0">
                  <a:pos x="100" y="11"/>
                </a:cxn>
                <a:cxn ang="0">
                  <a:pos x="113" y="24"/>
                </a:cxn>
                <a:cxn ang="0">
                  <a:pos x="113" y="91"/>
                </a:cxn>
                <a:cxn ang="0">
                  <a:pos x="0" y="91"/>
                </a:cxn>
              </a:cxnLst>
              <a:rect l="0" t="0" r="r" b="b"/>
              <a:pathLst>
                <a:path w="113" h="91">
                  <a:moveTo>
                    <a:pt x="0" y="91"/>
                  </a:moveTo>
                  <a:cubicBezTo>
                    <a:pt x="0" y="61"/>
                    <a:pt x="0" y="31"/>
                    <a:pt x="0" y="0"/>
                  </a:cubicBezTo>
                  <a:cubicBezTo>
                    <a:pt x="11" y="0"/>
                    <a:pt x="22" y="0"/>
                    <a:pt x="33" y="0"/>
                  </a:cubicBezTo>
                  <a:cubicBezTo>
                    <a:pt x="35" y="1"/>
                    <a:pt x="38" y="3"/>
                    <a:pt x="39" y="4"/>
                  </a:cubicBezTo>
                  <a:cubicBezTo>
                    <a:pt x="41" y="11"/>
                    <a:pt x="46" y="11"/>
                    <a:pt x="52" y="11"/>
                  </a:cubicBezTo>
                  <a:cubicBezTo>
                    <a:pt x="68" y="11"/>
                    <a:pt x="84" y="11"/>
                    <a:pt x="100" y="11"/>
                  </a:cubicBezTo>
                  <a:cubicBezTo>
                    <a:pt x="111" y="11"/>
                    <a:pt x="113" y="14"/>
                    <a:pt x="113" y="24"/>
                  </a:cubicBezTo>
                  <a:cubicBezTo>
                    <a:pt x="113" y="46"/>
                    <a:pt x="113" y="68"/>
                    <a:pt x="113" y="91"/>
                  </a:cubicBezTo>
                  <a:cubicBezTo>
                    <a:pt x="75" y="91"/>
                    <a:pt x="38"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164" name="Freeform 1470"/>
            <p:cNvSpPr>
              <a:spLocks/>
            </p:cNvSpPr>
            <p:nvPr/>
          </p:nvSpPr>
          <p:spPr bwMode="gray">
            <a:xfrm>
              <a:off x="1429813" y="2106651"/>
              <a:ext cx="207288" cy="164767"/>
            </a:xfrm>
            <a:custGeom>
              <a:avLst/>
              <a:gdLst/>
              <a:ahLst/>
              <a:cxnLst>
                <a:cxn ang="0">
                  <a:pos x="0" y="0"/>
                </a:cxn>
                <a:cxn ang="0">
                  <a:pos x="35" y="0"/>
                </a:cxn>
                <a:cxn ang="0">
                  <a:pos x="40" y="3"/>
                </a:cxn>
                <a:cxn ang="0">
                  <a:pos x="54" y="10"/>
                </a:cxn>
                <a:cxn ang="0">
                  <a:pos x="101" y="10"/>
                </a:cxn>
                <a:cxn ang="0">
                  <a:pos x="115" y="24"/>
                </a:cxn>
                <a:cxn ang="0">
                  <a:pos x="115" y="91"/>
                </a:cxn>
                <a:cxn ang="0">
                  <a:pos x="105" y="92"/>
                </a:cxn>
                <a:cxn ang="0">
                  <a:pos x="10" y="92"/>
                </a:cxn>
                <a:cxn ang="0">
                  <a:pos x="0" y="83"/>
                </a:cxn>
                <a:cxn ang="0">
                  <a:pos x="0" y="0"/>
                </a:cxn>
              </a:cxnLst>
              <a:rect l="0" t="0" r="r" b="b"/>
              <a:pathLst>
                <a:path w="115" h="92">
                  <a:moveTo>
                    <a:pt x="0" y="0"/>
                  </a:moveTo>
                  <a:cubicBezTo>
                    <a:pt x="13" y="0"/>
                    <a:pt x="24" y="0"/>
                    <a:pt x="35" y="0"/>
                  </a:cubicBezTo>
                  <a:cubicBezTo>
                    <a:pt x="36" y="1"/>
                    <a:pt x="39" y="2"/>
                    <a:pt x="40" y="3"/>
                  </a:cubicBezTo>
                  <a:cubicBezTo>
                    <a:pt x="42" y="10"/>
                    <a:pt x="48" y="10"/>
                    <a:pt x="54" y="10"/>
                  </a:cubicBezTo>
                  <a:cubicBezTo>
                    <a:pt x="70" y="10"/>
                    <a:pt x="85" y="10"/>
                    <a:pt x="101" y="10"/>
                  </a:cubicBezTo>
                  <a:cubicBezTo>
                    <a:pt x="112" y="10"/>
                    <a:pt x="115" y="13"/>
                    <a:pt x="115" y="24"/>
                  </a:cubicBezTo>
                  <a:cubicBezTo>
                    <a:pt x="115" y="46"/>
                    <a:pt x="115" y="68"/>
                    <a:pt x="115" y="91"/>
                  </a:cubicBezTo>
                  <a:cubicBezTo>
                    <a:pt x="111" y="91"/>
                    <a:pt x="108" y="92"/>
                    <a:pt x="105" y="92"/>
                  </a:cubicBezTo>
                  <a:cubicBezTo>
                    <a:pt x="74" y="92"/>
                    <a:pt x="42" y="92"/>
                    <a:pt x="10" y="92"/>
                  </a:cubicBezTo>
                  <a:cubicBezTo>
                    <a:pt x="3" y="92"/>
                    <a:pt x="0" y="90"/>
                    <a:pt x="0" y="83"/>
                  </a:cubicBezTo>
                  <a:cubicBezTo>
                    <a:pt x="1" y="56"/>
                    <a:pt x="0" y="2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176" name="Freeform 1471"/>
            <p:cNvSpPr>
              <a:spLocks/>
            </p:cNvSpPr>
            <p:nvPr/>
          </p:nvSpPr>
          <p:spPr bwMode="gray">
            <a:xfrm>
              <a:off x="1860339" y="2106651"/>
              <a:ext cx="201974" cy="164767"/>
            </a:xfrm>
            <a:custGeom>
              <a:avLst/>
              <a:gdLst/>
              <a:ahLst/>
              <a:cxnLst>
                <a:cxn ang="0">
                  <a:pos x="0" y="91"/>
                </a:cxn>
                <a:cxn ang="0">
                  <a:pos x="0" y="0"/>
                </a:cxn>
                <a:cxn ang="0">
                  <a:pos x="33" y="1"/>
                </a:cxn>
                <a:cxn ang="0">
                  <a:pos x="37" y="3"/>
                </a:cxn>
                <a:cxn ang="0">
                  <a:pos x="55" y="10"/>
                </a:cxn>
                <a:cxn ang="0">
                  <a:pos x="99" y="10"/>
                </a:cxn>
                <a:cxn ang="0">
                  <a:pos x="113" y="24"/>
                </a:cxn>
                <a:cxn ang="0">
                  <a:pos x="113" y="84"/>
                </a:cxn>
                <a:cxn ang="0">
                  <a:pos x="106" y="92"/>
                </a:cxn>
                <a:cxn ang="0">
                  <a:pos x="3" y="91"/>
                </a:cxn>
                <a:cxn ang="0">
                  <a:pos x="0" y="91"/>
                </a:cxn>
              </a:cxnLst>
              <a:rect l="0" t="0" r="r" b="b"/>
              <a:pathLst>
                <a:path w="113" h="92">
                  <a:moveTo>
                    <a:pt x="0" y="91"/>
                  </a:moveTo>
                  <a:cubicBezTo>
                    <a:pt x="0" y="61"/>
                    <a:pt x="0" y="31"/>
                    <a:pt x="0" y="0"/>
                  </a:cubicBezTo>
                  <a:cubicBezTo>
                    <a:pt x="11" y="0"/>
                    <a:pt x="22" y="0"/>
                    <a:pt x="33" y="1"/>
                  </a:cubicBezTo>
                  <a:cubicBezTo>
                    <a:pt x="35" y="1"/>
                    <a:pt x="37" y="2"/>
                    <a:pt x="37" y="3"/>
                  </a:cubicBezTo>
                  <a:cubicBezTo>
                    <a:pt x="40" y="12"/>
                    <a:pt x="48" y="10"/>
                    <a:pt x="55" y="10"/>
                  </a:cubicBezTo>
                  <a:cubicBezTo>
                    <a:pt x="70" y="10"/>
                    <a:pt x="84" y="10"/>
                    <a:pt x="99" y="10"/>
                  </a:cubicBezTo>
                  <a:cubicBezTo>
                    <a:pt x="109" y="10"/>
                    <a:pt x="113" y="14"/>
                    <a:pt x="113" y="24"/>
                  </a:cubicBezTo>
                  <a:cubicBezTo>
                    <a:pt x="113" y="44"/>
                    <a:pt x="113" y="64"/>
                    <a:pt x="113" y="84"/>
                  </a:cubicBezTo>
                  <a:cubicBezTo>
                    <a:pt x="113" y="88"/>
                    <a:pt x="113" y="92"/>
                    <a:pt x="106" y="92"/>
                  </a:cubicBezTo>
                  <a:cubicBezTo>
                    <a:pt x="72" y="92"/>
                    <a:pt x="38" y="92"/>
                    <a:pt x="3" y="91"/>
                  </a:cubicBezTo>
                  <a:cubicBezTo>
                    <a:pt x="2" y="91"/>
                    <a:pt x="1" y="91"/>
                    <a:pt x="0" y="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186" name="Freeform 1472"/>
            <p:cNvSpPr>
              <a:spLocks/>
            </p:cNvSpPr>
            <p:nvPr/>
          </p:nvSpPr>
          <p:spPr bwMode="gray">
            <a:xfrm>
              <a:off x="1738091" y="2064131"/>
              <a:ext cx="21260" cy="79727"/>
            </a:xfrm>
            <a:custGeom>
              <a:avLst/>
              <a:gdLst/>
              <a:ahLst/>
              <a:cxnLst>
                <a:cxn ang="0">
                  <a:pos x="0" y="22"/>
                </a:cxn>
                <a:cxn ang="0">
                  <a:pos x="1" y="7"/>
                </a:cxn>
                <a:cxn ang="0">
                  <a:pos x="6" y="0"/>
                </a:cxn>
                <a:cxn ang="0">
                  <a:pos x="12" y="6"/>
                </a:cxn>
                <a:cxn ang="0">
                  <a:pos x="12" y="38"/>
                </a:cxn>
                <a:cxn ang="0">
                  <a:pos x="7" y="46"/>
                </a:cxn>
                <a:cxn ang="0">
                  <a:pos x="1" y="38"/>
                </a:cxn>
                <a:cxn ang="0">
                  <a:pos x="0" y="22"/>
                </a:cxn>
              </a:cxnLst>
              <a:rect l="0" t="0" r="r" b="b"/>
              <a:pathLst>
                <a:path w="13" h="46">
                  <a:moveTo>
                    <a:pt x="0" y="22"/>
                  </a:moveTo>
                  <a:cubicBezTo>
                    <a:pt x="0" y="17"/>
                    <a:pt x="0" y="12"/>
                    <a:pt x="1" y="7"/>
                  </a:cubicBezTo>
                  <a:cubicBezTo>
                    <a:pt x="1" y="4"/>
                    <a:pt x="4" y="2"/>
                    <a:pt x="6" y="0"/>
                  </a:cubicBezTo>
                  <a:cubicBezTo>
                    <a:pt x="8" y="2"/>
                    <a:pt x="12" y="4"/>
                    <a:pt x="12" y="6"/>
                  </a:cubicBezTo>
                  <a:cubicBezTo>
                    <a:pt x="13" y="17"/>
                    <a:pt x="13" y="28"/>
                    <a:pt x="12" y="38"/>
                  </a:cubicBezTo>
                  <a:cubicBezTo>
                    <a:pt x="12" y="41"/>
                    <a:pt x="9" y="43"/>
                    <a:pt x="7" y="46"/>
                  </a:cubicBezTo>
                  <a:cubicBezTo>
                    <a:pt x="5" y="43"/>
                    <a:pt x="1" y="41"/>
                    <a:pt x="1" y="38"/>
                  </a:cubicBezTo>
                  <a:cubicBezTo>
                    <a:pt x="0" y="33"/>
                    <a:pt x="0" y="28"/>
                    <a:pt x="0"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192" name="Freeform 1473"/>
            <p:cNvSpPr>
              <a:spLocks/>
            </p:cNvSpPr>
            <p:nvPr/>
          </p:nvSpPr>
          <p:spPr bwMode="gray">
            <a:xfrm>
              <a:off x="1663678" y="2159801"/>
              <a:ext cx="79727" cy="53151"/>
            </a:xfrm>
            <a:custGeom>
              <a:avLst/>
              <a:gdLst/>
              <a:ahLst/>
              <a:cxnLst>
                <a:cxn ang="0">
                  <a:pos x="44" y="10"/>
                </a:cxn>
                <a:cxn ang="0">
                  <a:pos x="37" y="13"/>
                </a:cxn>
                <a:cxn ang="0">
                  <a:pos x="10" y="28"/>
                </a:cxn>
                <a:cxn ang="0">
                  <a:pos x="0" y="27"/>
                </a:cxn>
                <a:cxn ang="0">
                  <a:pos x="4" y="19"/>
                </a:cxn>
                <a:cxn ang="0">
                  <a:pos x="31" y="3"/>
                </a:cxn>
                <a:cxn ang="0">
                  <a:pos x="41" y="7"/>
                </a:cxn>
                <a:cxn ang="0">
                  <a:pos x="44" y="10"/>
                </a:cxn>
              </a:cxnLst>
              <a:rect l="0" t="0" r="r" b="b"/>
              <a:pathLst>
                <a:path w="44" h="29">
                  <a:moveTo>
                    <a:pt x="44" y="10"/>
                  </a:moveTo>
                  <a:cubicBezTo>
                    <a:pt x="42" y="11"/>
                    <a:pt x="39" y="12"/>
                    <a:pt x="37" y="13"/>
                  </a:cubicBezTo>
                  <a:cubicBezTo>
                    <a:pt x="28" y="18"/>
                    <a:pt x="19" y="24"/>
                    <a:pt x="10" y="28"/>
                  </a:cubicBezTo>
                  <a:cubicBezTo>
                    <a:pt x="7" y="29"/>
                    <a:pt x="3" y="28"/>
                    <a:pt x="0" y="27"/>
                  </a:cubicBezTo>
                  <a:cubicBezTo>
                    <a:pt x="1" y="24"/>
                    <a:pt x="2" y="20"/>
                    <a:pt x="4" y="19"/>
                  </a:cubicBezTo>
                  <a:cubicBezTo>
                    <a:pt x="13" y="13"/>
                    <a:pt x="22" y="8"/>
                    <a:pt x="31" y="3"/>
                  </a:cubicBezTo>
                  <a:cubicBezTo>
                    <a:pt x="36" y="0"/>
                    <a:pt x="41" y="2"/>
                    <a:pt x="41" y="7"/>
                  </a:cubicBezTo>
                  <a:cubicBezTo>
                    <a:pt x="42" y="8"/>
                    <a:pt x="43" y="9"/>
                    <a:pt x="44"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sp>
          <p:nvSpPr>
            <p:cNvPr id="193" name="Freeform 1474"/>
            <p:cNvSpPr>
              <a:spLocks/>
            </p:cNvSpPr>
            <p:nvPr/>
          </p:nvSpPr>
          <p:spPr bwMode="gray">
            <a:xfrm>
              <a:off x="1759352" y="2159801"/>
              <a:ext cx="74410" cy="53151"/>
            </a:xfrm>
            <a:custGeom>
              <a:avLst/>
              <a:gdLst/>
              <a:ahLst/>
              <a:cxnLst>
                <a:cxn ang="0">
                  <a:pos x="42" y="25"/>
                </a:cxn>
                <a:cxn ang="0">
                  <a:pos x="32" y="28"/>
                </a:cxn>
                <a:cxn ang="0">
                  <a:pos x="2" y="10"/>
                </a:cxn>
                <a:cxn ang="0">
                  <a:pos x="0" y="3"/>
                </a:cxn>
                <a:cxn ang="0">
                  <a:pos x="7" y="0"/>
                </a:cxn>
                <a:cxn ang="0">
                  <a:pos x="38" y="18"/>
                </a:cxn>
                <a:cxn ang="0">
                  <a:pos x="42" y="25"/>
                </a:cxn>
              </a:cxnLst>
              <a:rect l="0" t="0" r="r" b="b"/>
              <a:pathLst>
                <a:path w="42" h="29">
                  <a:moveTo>
                    <a:pt x="42" y="25"/>
                  </a:moveTo>
                  <a:cubicBezTo>
                    <a:pt x="38" y="26"/>
                    <a:pt x="34" y="29"/>
                    <a:pt x="32" y="28"/>
                  </a:cubicBezTo>
                  <a:cubicBezTo>
                    <a:pt x="22" y="23"/>
                    <a:pt x="12" y="17"/>
                    <a:pt x="2" y="10"/>
                  </a:cubicBezTo>
                  <a:cubicBezTo>
                    <a:pt x="0" y="9"/>
                    <a:pt x="0" y="5"/>
                    <a:pt x="0" y="3"/>
                  </a:cubicBezTo>
                  <a:cubicBezTo>
                    <a:pt x="1" y="1"/>
                    <a:pt x="6" y="0"/>
                    <a:pt x="7" y="0"/>
                  </a:cubicBezTo>
                  <a:cubicBezTo>
                    <a:pt x="18" y="6"/>
                    <a:pt x="28" y="12"/>
                    <a:pt x="38" y="18"/>
                  </a:cubicBezTo>
                  <a:cubicBezTo>
                    <a:pt x="39" y="19"/>
                    <a:pt x="40" y="21"/>
                    <a:pt x="42"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3200" dirty="0">
                <a:solidFill>
                  <a:srgbClr val="A52641">
                    <a:lumMod val="50000"/>
                  </a:srgbClr>
                </a:solidFill>
                <a:cs typeface="Arial" pitchFamily="34" charset="0"/>
              </a:endParaRPr>
            </a:p>
          </p:txBody>
        </p:sp>
      </p:grpSp>
      <p:sp>
        <p:nvSpPr>
          <p:cNvPr id="196" name="TextBox 195"/>
          <p:cNvSpPr txBox="1"/>
          <p:nvPr/>
        </p:nvSpPr>
        <p:spPr bwMode="gray">
          <a:xfrm>
            <a:off x="3285750" y="4263107"/>
            <a:ext cx="2880000" cy="307777"/>
          </a:xfrm>
          <a:prstGeom prst="rect">
            <a:avLst/>
          </a:prstGeom>
          <a:noFill/>
          <a:ln w="9525">
            <a:noFill/>
            <a:miter lim="800000"/>
            <a:headEnd/>
            <a:tailEnd/>
          </a:ln>
          <a:effectLst/>
        </p:spPr>
        <p:txBody>
          <a:bodyPr wrap="square" lIns="91400" tIns="0" rIns="91400" bIns="0" anchor="ctr" anchorCtr="0">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r>
              <a:rPr lang="en-US" sz="2000" cap="none" dirty="0">
                <a:solidFill>
                  <a:srgbClr val="58595B"/>
                </a:solidFill>
              </a:rPr>
              <a:t>Data Integration</a:t>
            </a:r>
          </a:p>
        </p:txBody>
      </p:sp>
      <p:grpSp>
        <p:nvGrpSpPr>
          <p:cNvPr id="197" name="Group 7"/>
          <p:cNvGrpSpPr>
            <a:grpSpLocks noChangeAspect="1"/>
          </p:cNvGrpSpPr>
          <p:nvPr/>
        </p:nvGrpSpPr>
        <p:grpSpPr bwMode="gray">
          <a:xfrm>
            <a:off x="2862303" y="4216263"/>
            <a:ext cx="446684" cy="326730"/>
            <a:chOff x="1094290" y="670039"/>
            <a:chExt cx="1319542" cy="965195"/>
          </a:xfrm>
          <a:solidFill>
            <a:schemeClr val="tx2"/>
          </a:solidFill>
        </p:grpSpPr>
        <p:sp>
          <p:nvSpPr>
            <p:cNvPr id="198" name="object 104"/>
            <p:cNvSpPr/>
            <p:nvPr/>
          </p:nvSpPr>
          <p:spPr bwMode="gray">
            <a:xfrm>
              <a:off x="1453999" y="1357749"/>
              <a:ext cx="425380" cy="201029"/>
            </a:xfrm>
            <a:custGeom>
              <a:avLst/>
              <a:gdLst/>
              <a:ahLst/>
              <a:cxnLst/>
              <a:rect l="l" t="t" r="r" b="b"/>
              <a:pathLst>
                <a:path w="467918" h="227833">
                  <a:moveTo>
                    <a:pt x="445049" y="101270"/>
                  </a:moveTo>
                  <a:lnTo>
                    <a:pt x="467918" y="99382"/>
                  </a:lnTo>
                  <a:lnTo>
                    <a:pt x="445839" y="5845"/>
                  </a:lnTo>
                  <a:lnTo>
                    <a:pt x="440626" y="6172"/>
                  </a:lnTo>
                  <a:lnTo>
                    <a:pt x="431736" y="6197"/>
                  </a:lnTo>
                  <a:lnTo>
                    <a:pt x="425056" y="0"/>
                  </a:lnTo>
                  <a:lnTo>
                    <a:pt x="423075" y="102750"/>
                  </a:lnTo>
                  <a:lnTo>
                    <a:pt x="445049" y="101270"/>
                  </a:lnTo>
                  <a:close/>
                </a:path>
                <a:path w="467918" h="227833">
                  <a:moveTo>
                    <a:pt x="5107" y="47264"/>
                  </a:moveTo>
                  <a:lnTo>
                    <a:pt x="26020" y="63708"/>
                  </a:lnTo>
                  <a:lnTo>
                    <a:pt x="40990" y="70629"/>
                  </a:lnTo>
                  <a:lnTo>
                    <a:pt x="58411" y="76747"/>
                  </a:lnTo>
                  <a:lnTo>
                    <a:pt x="77865" y="82113"/>
                  </a:lnTo>
                  <a:lnTo>
                    <a:pt x="98933" y="86776"/>
                  </a:lnTo>
                  <a:lnTo>
                    <a:pt x="121198" y="90785"/>
                  </a:lnTo>
                  <a:lnTo>
                    <a:pt x="144241" y="94189"/>
                  </a:lnTo>
                  <a:lnTo>
                    <a:pt x="167644" y="97039"/>
                  </a:lnTo>
                  <a:lnTo>
                    <a:pt x="190989" y="99382"/>
                  </a:lnTo>
                  <a:lnTo>
                    <a:pt x="213857" y="101270"/>
                  </a:lnTo>
                  <a:lnTo>
                    <a:pt x="235830" y="102750"/>
                  </a:lnTo>
                  <a:lnTo>
                    <a:pt x="256489" y="103873"/>
                  </a:lnTo>
                  <a:lnTo>
                    <a:pt x="275418" y="104688"/>
                  </a:lnTo>
                  <a:lnTo>
                    <a:pt x="292197" y="105244"/>
                  </a:lnTo>
                  <a:lnTo>
                    <a:pt x="306408" y="105591"/>
                  </a:lnTo>
                  <a:lnTo>
                    <a:pt x="341269" y="105777"/>
                  </a:lnTo>
                  <a:lnTo>
                    <a:pt x="352494" y="105591"/>
                  </a:lnTo>
                  <a:lnTo>
                    <a:pt x="366705" y="105244"/>
                  </a:lnTo>
                  <a:lnTo>
                    <a:pt x="383485" y="104688"/>
                  </a:lnTo>
                  <a:lnTo>
                    <a:pt x="402414" y="103873"/>
                  </a:lnTo>
                  <a:lnTo>
                    <a:pt x="423075" y="102750"/>
                  </a:lnTo>
                  <a:lnTo>
                    <a:pt x="425056" y="0"/>
                  </a:lnTo>
                  <a:lnTo>
                    <a:pt x="424561" y="-8039"/>
                  </a:lnTo>
                  <a:lnTo>
                    <a:pt x="424053" y="-16408"/>
                  </a:lnTo>
                  <a:lnTo>
                    <a:pt x="430415" y="-23596"/>
                  </a:lnTo>
                  <a:lnTo>
                    <a:pt x="438784" y="-24104"/>
                  </a:lnTo>
                  <a:lnTo>
                    <a:pt x="455817" y="-25245"/>
                  </a:lnTo>
                  <a:lnTo>
                    <a:pt x="472040" y="-26536"/>
                  </a:lnTo>
                  <a:lnTo>
                    <a:pt x="487464" y="-27978"/>
                  </a:lnTo>
                  <a:lnTo>
                    <a:pt x="502097" y="-29572"/>
                  </a:lnTo>
                  <a:lnTo>
                    <a:pt x="515948" y="-31320"/>
                  </a:lnTo>
                  <a:lnTo>
                    <a:pt x="529026" y="-33223"/>
                  </a:lnTo>
                  <a:lnTo>
                    <a:pt x="541339" y="-35283"/>
                  </a:lnTo>
                  <a:lnTo>
                    <a:pt x="552897" y="-37501"/>
                  </a:lnTo>
                  <a:lnTo>
                    <a:pt x="563709" y="-39878"/>
                  </a:lnTo>
                  <a:lnTo>
                    <a:pt x="573783" y="-42416"/>
                  </a:lnTo>
                  <a:lnTo>
                    <a:pt x="583129" y="-45116"/>
                  </a:lnTo>
                  <a:lnTo>
                    <a:pt x="591755" y="-47980"/>
                  </a:lnTo>
                  <a:lnTo>
                    <a:pt x="604151" y="-52692"/>
                  </a:lnTo>
                  <a:lnTo>
                    <a:pt x="612940" y="-48818"/>
                  </a:lnTo>
                  <a:lnTo>
                    <a:pt x="615962" y="-41008"/>
                  </a:lnTo>
                  <a:lnTo>
                    <a:pt x="618985" y="-33197"/>
                  </a:lnTo>
                  <a:lnTo>
                    <a:pt x="615099" y="-24409"/>
                  </a:lnTo>
                  <a:lnTo>
                    <a:pt x="607288" y="-21386"/>
                  </a:lnTo>
                  <a:lnTo>
                    <a:pt x="598792" y="-18302"/>
                  </a:lnTo>
                  <a:lnTo>
                    <a:pt x="589715" y="-15395"/>
                  </a:lnTo>
                  <a:lnTo>
                    <a:pt x="580037" y="-12661"/>
                  </a:lnTo>
                  <a:lnTo>
                    <a:pt x="569738" y="-10097"/>
                  </a:lnTo>
                  <a:lnTo>
                    <a:pt x="558798" y="-7700"/>
                  </a:lnTo>
                  <a:lnTo>
                    <a:pt x="547198" y="-5468"/>
                  </a:lnTo>
                  <a:lnTo>
                    <a:pt x="534918" y="-3396"/>
                  </a:lnTo>
                  <a:lnTo>
                    <a:pt x="521938" y="-1481"/>
                  </a:lnTo>
                  <a:lnTo>
                    <a:pt x="508238" y="279"/>
                  </a:lnTo>
                  <a:lnTo>
                    <a:pt x="493798" y="1888"/>
                  </a:lnTo>
                  <a:lnTo>
                    <a:pt x="478598" y="3350"/>
                  </a:lnTo>
                  <a:lnTo>
                    <a:pt x="462618" y="4668"/>
                  </a:lnTo>
                  <a:lnTo>
                    <a:pt x="445839" y="5845"/>
                  </a:lnTo>
                  <a:lnTo>
                    <a:pt x="467918" y="99382"/>
                  </a:lnTo>
                  <a:lnTo>
                    <a:pt x="491264" y="97039"/>
                  </a:lnTo>
                  <a:lnTo>
                    <a:pt x="514668" y="94189"/>
                  </a:lnTo>
                  <a:lnTo>
                    <a:pt x="537713" y="90785"/>
                  </a:lnTo>
                  <a:lnTo>
                    <a:pt x="559980" y="86776"/>
                  </a:lnTo>
                  <a:lnTo>
                    <a:pt x="581050" y="82113"/>
                  </a:lnTo>
                  <a:lnTo>
                    <a:pt x="600506" y="76747"/>
                  </a:lnTo>
                  <a:lnTo>
                    <a:pt x="617928" y="70629"/>
                  </a:lnTo>
                  <a:lnTo>
                    <a:pt x="632900" y="63708"/>
                  </a:lnTo>
                  <a:lnTo>
                    <a:pt x="645003" y="55937"/>
                  </a:lnTo>
                  <a:lnTo>
                    <a:pt x="653817" y="47264"/>
                  </a:lnTo>
                  <a:lnTo>
                    <a:pt x="658926" y="37642"/>
                  </a:lnTo>
                  <a:lnTo>
                    <a:pt x="658926" y="-125082"/>
                  </a:lnTo>
                  <a:lnTo>
                    <a:pt x="653452" y="-118953"/>
                  </a:lnTo>
                  <a:lnTo>
                    <a:pt x="646441" y="-113180"/>
                  </a:lnTo>
                  <a:lnTo>
                    <a:pt x="615886" y="-97825"/>
                  </a:lnTo>
                  <a:lnTo>
                    <a:pt x="587278" y="-89057"/>
                  </a:lnTo>
                  <a:lnTo>
                    <a:pt x="556006" y="-82105"/>
                  </a:lnTo>
                  <a:lnTo>
                    <a:pt x="523870" y="-76659"/>
                  </a:lnTo>
                  <a:lnTo>
                    <a:pt x="500805" y="-73538"/>
                  </a:lnTo>
                  <a:lnTo>
                    <a:pt x="476572" y="-70835"/>
                  </a:lnTo>
                  <a:lnTo>
                    <a:pt x="451295" y="-68563"/>
                  </a:lnTo>
                  <a:lnTo>
                    <a:pt x="425099" y="-66729"/>
                  </a:lnTo>
                  <a:lnTo>
                    <a:pt x="398108" y="-65346"/>
                  </a:lnTo>
                  <a:lnTo>
                    <a:pt x="370446" y="-64421"/>
                  </a:lnTo>
                  <a:lnTo>
                    <a:pt x="342237" y="-63967"/>
                  </a:lnTo>
                  <a:lnTo>
                    <a:pt x="315189" y="-63979"/>
                  </a:lnTo>
                  <a:lnTo>
                    <a:pt x="287005" y="-64458"/>
                  </a:lnTo>
                  <a:lnTo>
                    <a:pt x="259375" y="-65406"/>
                  </a:lnTo>
                  <a:lnTo>
                    <a:pt x="232423" y="-66814"/>
                  </a:lnTo>
                  <a:lnTo>
                    <a:pt x="206272" y="-68670"/>
                  </a:lnTo>
                  <a:lnTo>
                    <a:pt x="181047" y="-70966"/>
                  </a:lnTo>
                  <a:lnTo>
                    <a:pt x="156872" y="-73690"/>
                  </a:lnTo>
                  <a:lnTo>
                    <a:pt x="133872" y="-76833"/>
                  </a:lnTo>
                  <a:lnTo>
                    <a:pt x="112170" y="-80385"/>
                  </a:lnTo>
                  <a:lnTo>
                    <a:pt x="84677" y="-85912"/>
                  </a:lnTo>
                  <a:lnTo>
                    <a:pt x="53411" y="-94267"/>
                  </a:lnTo>
                  <a:lnTo>
                    <a:pt x="28873" y="-103722"/>
                  </a:lnTo>
                  <a:lnTo>
                    <a:pt x="4146" y="-120262"/>
                  </a:lnTo>
                  <a:lnTo>
                    <a:pt x="0" y="-125082"/>
                  </a:lnTo>
                  <a:lnTo>
                    <a:pt x="0" y="37642"/>
                  </a:lnTo>
                  <a:lnTo>
                    <a:pt x="5107" y="47264"/>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199" name="object 105"/>
            <p:cNvSpPr/>
            <p:nvPr/>
          </p:nvSpPr>
          <p:spPr bwMode="gray">
            <a:xfrm>
              <a:off x="1453991" y="1431566"/>
              <a:ext cx="599035" cy="203668"/>
            </a:xfrm>
            <a:custGeom>
              <a:avLst/>
              <a:gdLst/>
              <a:ahLst/>
              <a:cxnLst/>
              <a:rect l="l" t="t" r="r" b="b"/>
              <a:pathLst>
                <a:path w="658939" h="230824">
                  <a:moveTo>
                    <a:pt x="0" y="0"/>
                  </a:moveTo>
                  <a:lnTo>
                    <a:pt x="0" y="155054"/>
                  </a:lnTo>
                  <a:lnTo>
                    <a:pt x="2292" y="165758"/>
                  </a:lnTo>
                  <a:lnTo>
                    <a:pt x="19242" y="184049"/>
                  </a:lnTo>
                  <a:lnTo>
                    <a:pt x="32971" y="191747"/>
                  </a:lnTo>
                  <a:lnTo>
                    <a:pt x="49585" y="198552"/>
                  </a:lnTo>
                  <a:lnTo>
                    <a:pt x="68619" y="204519"/>
                  </a:lnTo>
                  <a:lnTo>
                    <a:pt x="89610" y="209705"/>
                  </a:lnTo>
                  <a:lnTo>
                    <a:pt x="112094" y="214163"/>
                  </a:lnTo>
                  <a:lnTo>
                    <a:pt x="135606" y="217948"/>
                  </a:lnTo>
                  <a:lnTo>
                    <a:pt x="159683" y="221116"/>
                  </a:lnTo>
                  <a:lnTo>
                    <a:pt x="183861" y="223721"/>
                  </a:lnTo>
                  <a:lnTo>
                    <a:pt x="207676" y="225819"/>
                  </a:lnTo>
                  <a:lnTo>
                    <a:pt x="230665" y="227464"/>
                  </a:lnTo>
                  <a:lnTo>
                    <a:pt x="252362" y="228712"/>
                  </a:lnTo>
                  <a:lnTo>
                    <a:pt x="272305" y="229617"/>
                  </a:lnTo>
                  <a:lnTo>
                    <a:pt x="290029" y="230234"/>
                  </a:lnTo>
                  <a:lnTo>
                    <a:pt x="305071" y="230618"/>
                  </a:lnTo>
                  <a:lnTo>
                    <a:pt x="341956" y="230824"/>
                  </a:lnTo>
                  <a:lnTo>
                    <a:pt x="353851" y="230618"/>
                  </a:lnTo>
                  <a:lnTo>
                    <a:pt x="368893" y="230234"/>
                  </a:lnTo>
                  <a:lnTo>
                    <a:pt x="386617" y="229617"/>
                  </a:lnTo>
                  <a:lnTo>
                    <a:pt x="406561" y="228712"/>
                  </a:lnTo>
                  <a:lnTo>
                    <a:pt x="428259" y="227464"/>
                  </a:lnTo>
                  <a:lnTo>
                    <a:pt x="424065" y="108673"/>
                  </a:lnTo>
                  <a:lnTo>
                    <a:pt x="430415" y="101472"/>
                  </a:lnTo>
                  <a:lnTo>
                    <a:pt x="438785" y="100964"/>
                  </a:lnTo>
                  <a:lnTo>
                    <a:pt x="455823" y="99812"/>
                  </a:lnTo>
                  <a:lnTo>
                    <a:pt x="472051" y="98513"/>
                  </a:lnTo>
                  <a:lnTo>
                    <a:pt x="487479" y="97065"/>
                  </a:lnTo>
                  <a:lnTo>
                    <a:pt x="502115" y="95467"/>
                  </a:lnTo>
                  <a:lnTo>
                    <a:pt x="515967" y="93718"/>
                  </a:lnTo>
                  <a:lnTo>
                    <a:pt x="529046" y="91815"/>
                  </a:lnTo>
                  <a:lnTo>
                    <a:pt x="541360" y="89758"/>
                  </a:lnTo>
                  <a:lnTo>
                    <a:pt x="552917" y="87544"/>
                  </a:lnTo>
                  <a:lnTo>
                    <a:pt x="563728" y="85173"/>
                  </a:lnTo>
                  <a:lnTo>
                    <a:pt x="573801" y="82643"/>
                  </a:lnTo>
                  <a:lnTo>
                    <a:pt x="583144" y="79952"/>
                  </a:lnTo>
                  <a:lnTo>
                    <a:pt x="591768" y="77099"/>
                  </a:lnTo>
                  <a:lnTo>
                    <a:pt x="604189" y="72389"/>
                  </a:lnTo>
                  <a:lnTo>
                    <a:pt x="612978" y="76276"/>
                  </a:lnTo>
                  <a:lnTo>
                    <a:pt x="615975" y="84099"/>
                  </a:lnTo>
                  <a:lnTo>
                    <a:pt x="618998" y="91922"/>
                  </a:lnTo>
                  <a:lnTo>
                    <a:pt x="615099" y="100698"/>
                  </a:lnTo>
                  <a:lnTo>
                    <a:pt x="607275" y="103708"/>
                  </a:lnTo>
                  <a:lnTo>
                    <a:pt x="598783" y="106782"/>
                  </a:lnTo>
                  <a:lnTo>
                    <a:pt x="589708" y="109680"/>
                  </a:lnTo>
                  <a:lnTo>
                    <a:pt x="580032" y="112405"/>
                  </a:lnTo>
                  <a:lnTo>
                    <a:pt x="569734" y="114962"/>
                  </a:lnTo>
                  <a:lnTo>
                    <a:pt x="558795" y="117353"/>
                  </a:lnTo>
                  <a:lnTo>
                    <a:pt x="547195" y="119581"/>
                  </a:lnTo>
                  <a:lnTo>
                    <a:pt x="534913" y="121650"/>
                  </a:lnTo>
                  <a:lnTo>
                    <a:pt x="521931" y="123564"/>
                  </a:lnTo>
                  <a:lnTo>
                    <a:pt x="508228" y="125325"/>
                  </a:lnTo>
                  <a:lnTo>
                    <a:pt x="493784" y="126937"/>
                  </a:lnTo>
                  <a:lnTo>
                    <a:pt x="478580" y="128404"/>
                  </a:lnTo>
                  <a:lnTo>
                    <a:pt x="462595" y="129729"/>
                  </a:lnTo>
                  <a:lnTo>
                    <a:pt x="445810" y="130914"/>
                  </a:lnTo>
                  <a:lnTo>
                    <a:pt x="451249" y="225819"/>
                  </a:lnTo>
                  <a:lnTo>
                    <a:pt x="475065" y="223721"/>
                  </a:lnTo>
                  <a:lnTo>
                    <a:pt x="499244" y="221116"/>
                  </a:lnTo>
                  <a:lnTo>
                    <a:pt x="523323" y="217948"/>
                  </a:lnTo>
                  <a:lnTo>
                    <a:pt x="546837" y="214163"/>
                  </a:lnTo>
                  <a:lnTo>
                    <a:pt x="569322" y="209705"/>
                  </a:lnTo>
                  <a:lnTo>
                    <a:pt x="590314" y="204519"/>
                  </a:lnTo>
                  <a:lnTo>
                    <a:pt x="609350" y="198552"/>
                  </a:lnTo>
                  <a:lnTo>
                    <a:pt x="625965" y="191747"/>
                  </a:lnTo>
                  <a:lnTo>
                    <a:pt x="639695" y="184049"/>
                  </a:lnTo>
                  <a:lnTo>
                    <a:pt x="650077" y="175405"/>
                  </a:lnTo>
                  <a:lnTo>
                    <a:pt x="656646" y="165758"/>
                  </a:lnTo>
                  <a:lnTo>
                    <a:pt x="658939" y="155054"/>
                  </a:lnTo>
                  <a:lnTo>
                    <a:pt x="658939" y="0"/>
                  </a:lnTo>
                  <a:lnTo>
                    <a:pt x="653465" y="6125"/>
                  </a:lnTo>
                  <a:lnTo>
                    <a:pt x="646455" y="11897"/>
                  </a:lnTo>
                  <a:lnTo>
                    <a:pt x="627704" y="22446"/>
                  </a:lnTo>
                  <a:lnTo>
                    <a:pt x="602444" y="31776"/>
                  </a:lnTo>
                  <a:lnTo>
                    <a:pt x="570431" y="40018"/>
                  </a:lnTo>
                  <a:lnTo>
                    <a:pt x="545642" y="44892"/>
                  </a:lnTo>
                  <a:lnTo>
                    <a:pt x="523869" y="48423"/>
                  </a:lnTo>
                  <a:lnTo>
                    <a:pt x="500804" y="51544"/>
                  </a:lnTo>
                  <a:lnTo>
                    <a:pt x="476572" y="54246"/>
                  </a:lnTo>
                  <a:lnTo>
                    <a:pt x="451295" y="56519"/>
                  </a:lnTo>
                  <a:lnTo>
                    <a:pt x="425100" y="58352"/>
                  </a:lnTo>
                  <a:lnTo>
                    <a:pt x="398108" y="59736"/>
                  </a:lnTo>
                  <a:lnTo>
                    <a:pt x="370446" y="60660"/>
                  </a:lnTo>
                  <a:lnTo>
                    <a:pt x="342237" y="61114"/>
                  </a:lnTo>
                  <a:lnTo>
                    <a:pt x="315202" y="61102"/>
                  </a:lnTo>
                  <a:lnTo>
                    <a:pt x="287018" y="60623"/>
                  </a:lnTo>
                  <a:lnTo>
                    <a:pt x="259388" y="59675"/>
                  </a:lnTo>
                  <a:lnTo>
                    <a:pt x="232435" y="58268"/>
                  </a:lnTo>
                  <a:lnTo>
                    <a:pt x="206284" y="56411"/>
                  </a:lnTo>
                  <a:lnTo>
                    <a:pt x="181060" y="54116"/>
                  </a:lnTo>
                  <a:lnTo>
                    <a:pt x="156885" y="51391"/>
                  </a:lnTo>
                  <a:lnTo>
                    <a:pt x="133885" y="48248"/>
                  </a:lnTo>
                  <a:lnTo>
                    <a:pt x="112183" y="44696"/>
                  </a:lnTo>
                  <a:lnTo>
                    <a:pt x="84691" y="39172"/>
                  </a:lnTo>
                  <a:lnTo>
                    <a:pt x="53428" y="30818"/>
                  </a:lnTo>
                  <a:lnTo>
                    <a:pt x="28889" y="21360"/>
                  </a:lnTo>
                  <a:lnTo>
                    <a:pt x="4154" y="4822"/>
                  </a:lnTo>
                  <a:lnTo>
                    <a:pt x="0" y="0"/>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200" name="object 106"/>
            <p:cNvSpPr/>
            <p:nvPr/>
          </p:nvSpPr>
          <p:spPr bwMode="gray">
            <a:xfrm>
              <a:off x="1839505" y="1527454"/>
              <a:ext cx="24712" cy="104815"/>
            </a:xfrm>
            <a:custGeom>
              <a:avLst/>
              <a:gdLst/>
              <a:ahLst/>
              <a:cxnLst/>
              <a:rect l="l" t="t" r="r" b="b"/>
              <a:pathLst>
                <a:path w="27183" h="118790">
                  <a:moveTo>
                    <a:pt x="27183" y="117145"/>
                  </a:moveTo>
                  <a:lnTo>
                    <a:pt x="21744" y="22240"/>
                  </a:lnTo>
                  <a:lnTo>
                    <a:pt x="16586" y="22567"/>
                  </a:lnTo>
                  <a:lnTo>
                    <a:pt x="7683" y="22593"/>
                  </a:lnTo>
                  <a:lnTo>
                    <a:pt x="1003" y="16408"/>
                  </a:lnTo>
                  <a:lnTo>
                    <a:pt x="507" y="8356"/>
                  </a:lnTo>
                  <a:lnTo>
                    <a:pt x="0" y="0"/>
                  </a:lnTo>
                  <a:lnTo>
                    <a:pt x="4194" y="118790"/>
                  </a:lnTo>
                  <a:lnTo>
                    <a:pt x="27183" y="117145"/>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201" name="object 103"/>
            <p:cNvSpPr/>
            <p:nvPr/>
          </p:nvSpPr>
          <p:spPr bwMode="gray">
            <a:xfrm>
              <a:off x="1453999" y="1036004"/>
              <a:ext cx="392487" cy="257520"/>
            </a:xfrm>
            <a:custGeom>
              <a:avLst/>
              <a:gdLst/>
              <a:ahLst/>
              <a:cxnLst/>
              <a:rect l="l" t="t" r="r" b="b"/>
              <a:pathLst>
                <a:path w="431736" h="291856">
                  <a:moveTo>
                    <a:pt x="49585" y="0"/>
                  </a:moveTo>
                  <a:lnTo>
                    <a:pt x="32971" y="6803"/>
                  </a:lnTo>
                  <a:lnTo>
                    <a:pt x="30708" y="43452"/>
                  </a:lnTo>
                  <a:lnTo>
                    <a:pt x="33028" y="40846"/>
                  </a:lnTo>
                  <a:lnTo>
                    <a:pt x="36759" y="38093"/>
                  </a:lnTo>
                  <a:lnTo>
                    <a:pt x="41887" y="35222"/>
                  </a:lnTo>
                  <a:lnTo>
                    <a:pt x="48398" y="32265"/>
                  </a:lnTo>
                  <a:lnTo>
                    <a:pt x="56279" y="29252"/>
                  </a:lnTo>
                  <a:lnTo>
                    <a:pt x="49585" y="0"/>
                  </a:lnTo>
                  <a:close/>
                </a:path>
                <a:path w="431736" h="291856">
                  <a:moveTo>
                    <a:pt x="462605" y="160587"/>
                  </a:moveTo>
                  <a:lnTo>
                    <a:pt x="445820" y="161769"/>
                  </a:lnTo>
                  <a:lnTo>
                    <a:pt x="440639" y="162095"/>
                  </a:lnTo>
                  <a:lnTo>
                    <a:pt x="431736" y="162121"/>
                  </a:lnTo>
                  <a:lnTo>
                    <a:pt x="428247" y="258340"/>
                  </a:lnTo>
                  <a:lnTo>
                    <a:pt x="451236" y="256693"/>
                  </a:lnTo>
                  <a:lnTo>
                    <a:pt x="475052" y="254594"/>
                  </a:lnTo>
                  <a:lnTo>
                    <a:pt x="499232" y="251988"/>
                  </a:lnTo>
                  <a:lnTo>
                    <a:pt x="523310" y="248818"/>
                  </a:lnTo>
                  <a:lnTo>
                    <a:pt x="546824" y="245031"/>
                  </a:lnTo>
                  <a:lnTo>
                    <a:pt x="569309" y="240572"/>
                  </a:lnTo>
                  <a:lnTo>
                    <a:pt x="590301" y="235385"/>
                  </a:lnTo>
                  <a:lnTo>
                    <a:pt x="625952" y="222608"/>
                  </a:lnTo>
                  <a:lnTo>
                    <a:pt x="650064" y="206263"/>
                  </a:lnTo>
                  <a:lnTo>
                    <a:pt x="658926" y="185908"/>
                  </a:lnTo>
                  <a:lnTo>
                    <a:pt x="658926" y="43490"/>
                  </a:lnTo>
                  <a:lnTo>
                    <a:pt x="650064" y="23143"/>
                  </a:lnTo>
                  <a:lnTo>
                    <a:pt x="625952" y="6803"/>
                  </a:lnTo>
                  <a:lnTo>
                    <a:pt x="590301" y="-5966"/>
                  </a:lnTo>
                  <a:lnTo>
                    <a:pt x="569309" y="-11151"/>
                  </a:lnTo>
                  <a:lnTo>
                    <a:pt x="546824" y="-15608"/>
                  </a:lnTo>
                  <a:lnTo>
                    <a:pt x="523310" y="-19393"/>
                  </a:lnTo>
                  <a:lnTo>
                    <a:pt x="499232" y="-22560"/>
                  </a:lnTo>
                  <a:lnTo>
                    <a:pt x="475052" y="-25165"/>
                  </a:lnTo>
                  <a:lnTo>
                    <a:pt x="451236" y="-27262"/>
                  </a:lnTo>
                  <a:lnTo>
                    <a:pt x="428247" y="-28907"/>
                  </a:lnTo>
                  <a:lnTo>
                    <a:pt x="406548" y="-30155"/>
                  </a:lnTo>
                  <a:lnTo>
                    <a:pt x="368880" y="-31676"/>
                  </a:lnTo>
                  <a:lnTo>
                    <a:pt x="341944" y="-32267"/>
                  </a:lnTo>
                  <a:lnTo>
                    <a:pt x="316957" y="-32267"/>
                  </a:lnTo>
                  <a:lnTo>
                    <a:pt x="305063" y="-32060"/>
                  </a:lnTo>
                  <a:lnTo>
                    <a:pt x="272300" y="-31059"/>
                  </a:lnTo>
                  <a:lnTo>
                    <a:pt x="230661" y="-28907"/>
                  </a:lnTo>
                  <a:lnTo>
                    <a:pt x="207673" y="-27262"/>
                  </a:lnTo>
                  <a:lnTo>
                    <a:pt x="183859" y="-25165"/>
                  </a:lnTo>
                  <a:lnTo>
                    <a:pt x="159681" y="-22560"/>
                  </a:lnTo>
                  <a:lnTo>
                    <a:pt x="135605" y="-19393"/>
                  </a:lnTo>
                  <a:lnTo>
                    <a:pt x="112093" y="-15608"/>
                  </a:lnTo>
                  <a:lnTo>
                    <a:pt x="89610" y="-11151"/>
                  </a:lnTo>
                  <a:lnTo>
                    <a:pt x="68619" y="-5966"/>
                  </a:lnTo>
                  <a:lnTo>
                    <a:pt x="49585" y="0"/>
                  </a:lnTo>
                  <a:lnTo>
                    <a:pt x="56279" y="29252"/>
                  </a:lnTo>
                  <a:lnTo>
                    <a:pt x="65515" y="26213"/>
                  </a:lnTo>
                  <a:lnTo>
                    <a:pt x="76094" y="23179"/>
                  </a:lnTo>
                  <a:lnTo>
                    <a:pt x="101221" y="17245"/>
                  </a:lnTo>
                  <a:lnTo>
                    <a:pt x="131551" y="11695"/>
                  </a:lnTo>
                  <a:lnTo>
                    <a:pt x="166972" y="6770"/>
                  </a:lnTo>
                  <a:lnTo>
                    <a:pt x="207375" y="2715"/>
                  </a:lnTo>
                  <a:lnTo>
                    <a:pt x="229410" y="1089"/>
                  </a:lnTo>
                  <a:lnTo>
                    <a:pt x="252648" y="-228"/>
                  </a:lnTo>
                  <a:lnTo>
                    <a:pt x="277077" y="-1206"/>
                  </a:lnTo>
                  <a:lnTo>
                    <a:pt x="302682" y="-1816"/>
                  </a:lnTo>
                  <a:lnTo>
                    <a:pt x="329450" y="-2026"/>
                  </a:lnTo>
                  <a:lnTo>
                    <a:pt x="356223" y="-1816"/>
                  </a:lnTo>
                  <a:lnTo>
                    <a:pt x="381833" y="-1206"/>
                  </a:lnTo>
                  <a:lnTo>
                    <a:pt x="406266" y="-228"/>
                  </a:lnTo>
                  <a:lnTo>
                    <a:pt x="429508" y="1089"/>
                  </a:lnTo>
                  <a:lnTo>
                    <a:pt x="451546" y="2715"/>
                  </a:lnTo>
                  <a:lnTo>
                    <a:pt x="472365" y="4619"/>
                  </a:lnTo>
                  <a:lnTo>
                    <a:pt x="510295" y="9139"/>
                  </a:lnTo>
                  <a:lnTo>
                    <a:pt x="543186" y="14407"/>
                  </a:lnTo>
                  <a:lnTo>
                    <a:pt x="570930" y="20179"/>
                  </a:lnTo>
                  <a:lnTo>
                    <a:pt x="593417" y="26213"/>
                  </a:lnTo>
                  <a:lnTo>
                    <a:pt x="617048" y="35222"/>
                  </a:lnTo>
                  <a:lnTo>
                    <a:pt x="628230" y="43452"/>
                  </a:lnTo>
                  <a:lnTo>
                    <a:pt x="628078" y="43706"/>
                  </a:lnTo>
                  <a:lnTo>
                    <a:pt x="610089" y="54885"/>
                  </a:lnTo>
                  <a:lnTo>
                    <a:pt x="582283" y="63944"/>
                  </a:lnTo>
                  <a:lnTo>
                    <a:pt x="557133" y="69853"/>
                  </a:lnTo>
                  <a:lnTo>
                    <a:pt x="526820" y="75377"/>
                  </a:lnTo>
                  <a:lnTo>
                    <a:pt x="491454" y="80275"/>
                  </a:lnTo>
                  <a:lnTo>
                    <a:pt x="451143" y="84307"/>
                  </a:lnTo>
                  <a:lnTo>
                    <a:pt x="429168" y="85924"/>
                  </a:lnTo>
                  <a:lnTo>
                    <a:pt x="405997" y="87233"/>
                  </a:lnTo>
                  <a:lnTo>
                    <a:pt x="381645" y="88205"/>
                  </a:lnTo>
                  <a:lnTo>
                    <a:pt x="356125" y="88811"/>
                  </a:lnTo>
                  <a:lnTo>
                    <a:pt x="329450" y="89020"/>
                  </a:lnTo>
                  <a:lnTo>
                    <a:pt x="302792" y="88811"/>
                  </a:lnTo>
                  <a:lnTo>
                    <a:pt x="277288" y="88207"/>
                  </a:lnTo>
                  <a:lnTo>
                    <a:pt x="252950" y="87235"/>
                  </a:lnTo>
                  <a:lnTo>
                    <a:pt x="229793" y="85928"/>
                  </a:lnTo>
                  <a:lnTo>
                    <a:pt x="207829" y="84313"/>
                  </a:lnTo>
                  <a:lnTo>
                    <a:pt x="187074" y="82423"/>
                  </a:lnTo>
                  <a:lnTo>
                    <a:pt x="149239" y="77933"/>
                  </a:lnTo>
                  <a:lnTo>
                    <a:pt x="116398" y="72697"/>
                  </a:lnTo>
                  <a:lnTo>
                    <a:pt x="88659" y="66956"/>
                  </a:lnTo>
                  <a:lnTo>
                    <a:pt x="66129" y="60950"/>
                  </a:lnTo>
                  <a:lnTo>
                    <a:pt x="42341" y="51970"/>
                  </a:lnTo>
                  <a:lnTo>
                    <a:pt x="30708" y="43452"/>
                  </a:lnTo>
                  <a:lnTo>
                    <a:pt x="32971" y="6803"/>
                  </a:lnTo>
                  <a:lnTo>
                    <a:pt x="19242" y="14499"/>
                  </a:lnTo>
                  <a:lnTo>
                    <a:pt x="8861" y="23143"/>
                  </a:lnTo>
                  <a:lnTo>
                    <a:pt x="2292" y="32788"/>
                  </a:lnTo>
                  <a:lnTo>
                    <a:pt x="0" y="43490"/>
                  </a:lnTo>
                  <a:lnTo>
                    <a:pt x="0" y="185908"/>
                  </a:lnTo>
                  <a:lnTo>
                    <a:pt x="8861" y="206263"/>
                  </a:lnTo>
                  <a:lnTo>
                    <a:pt x="32971" y="222608"/>
                  </a:lnTo>
                  <a:lnTo>
                    <a:pt x="49585" y="229415"/>
                  </a:lnTo>
                  <a:lnTo>
                    <a:pt x="68619" y="235385"/>
                  </a:lnTo>
                  <a:lnTo>
                    <a:pt x="89610" y="240572"/>
                  </a:lnTo>
                  <a:lnTo>
                    <a:pt x="112093" y="245031"/>
                  </a:lnTo>
                  <a:lnTo>
                    <a:pt x="135605" y="248818"/>
                  </a:lnTo>
                  <a:lnTo>
                    <a:pt x="159681" y="251988"/>
                  </a:lnTo>
                  <a:lnTo>
                    <a:pt x="183859" y="254594"/>
                  </a:lnTo>
                  <a:lnTo>
                    <a:pt x="207673" y="256693"/>
                  </a:lnTo>
                  <a:lnTo>
                    <a:pt x="230661" y="258340"/>
                  </a:lnTo>
                  <a:lnTo>
                    <a:pt x="252358" y="259588"/>
                  </a:lnTo>
                  <a:lnTo>
                    <a:pt x="272300" y="260494"/>
                  </a:lnTo>
                  <a:lnTo>
                    <a:pt x="290023" y="261112"/>
                  </a:lnTo>
                  <a:lnTo>
                    <a:pt x="305063" y="261497"/>
                  </a:lnTo>
                  <a:lnTo>
                    <a:pt x="341944" y="261703"/>
                  </a:lnTo>
                  <a:lnTo>
                    <a:pt x="353839" y="261497"/>
                  </a:lnTo>
                  <a:lnTo>
                    <a:pt x="368880" y="261112"/>
                  </a:lnTo>
                  <a:lnTo>
                    <a:pt x="386605" y="260494"/>
                  </a:lnTo>
                  <a:lnTo>
                    <a:pt x="406548" y="259588"/>
                  </a:lnTo>
                  <a:lnTo>
                    <a:pt x="424053" y="139527"/>
                  </a:lnTo>
                  <a:lnTo>
                    <a:pt x="430415" y="132327"/>
                  </a:lnTo>
                  <a:lnTo>
                    <a:pt x="438772" y="131806"/>
                  </a:lnTo>
                  <a:lnTo>
                    <a:pt x="455811" y="130662"/>
                  </a:lnTo>
                  <a:lnTo>
                    <a:pt x="472041" y="129369"/>
                  </a:lnTo>
                  <a:lnTo>
                    <a:pt x="487469" y="127925"/>
                  </a:lnTo>
                  <a:lnTo>
                    <a:pt x="502105" y="126330"/>
                  </a:lnTo>
                  <a:lnTo>
                    <a:pt x="515958" y="124581"/>
                  </a:lnTo>
                  <a:lnTo>
                    <a:pt x="529037" y="122678"/>
                  </a:lnTo>
                  <a:lnTo>
                    <a:pt x="541350" y="120619"/>
                  </a:lnTo>
                  <a:lnTo>
                    <a:pt x="552907" y="118402"/>
                  </a:lnTo>
                  <a:lnTo>
                    <a:pt x="563717" y="116026"/>
                  </a:lnTo>
                  <a:lnTo>
                    <a:pt x="573788" y="113490"/>
                  </a:lnTo>
                  <a:lnTo>
                    <a:pt x="583130" y="110792"/>
                  </a:lnTo>
                  <a:lnTo>
                    <a:pt x="591750" y="107931"/>
                  </a:lnTo>
                  <a:lnTo>
                    <a:pt x="604177" y="103244"/>
                  </a:lnTo>
                  <a:lnTo>
                    <a:pt x="612952" y="107104"/>
                  </a:lnTo>
                  <a:lnTo>
                    <a:pt x="615962" y="114915"/>
                  </a:lnTo>
                  <a:lnTo>
                    <a:pt x="618985" y="122725"/>
                  </a:lnTo>
                  <a:lnTo>
                    <a:pt x="615099" y="131514"/>
                  </a:lnTo>
                  <a:lnTo>
                    <a:pt x="607275" y="134536"/>
                  </a:lnTo>
                  <a:lnTo>
                    <a:pt x="598786" y="137616"/>
                  </a:lnTo>
                  <a:lnTo>
                    <a:pt x="589714" y="140519"/>
                  </a:lnTo>
                  <a:lnTo>
                    <a:pt x="580040" y="143250"/>
                  </a:lnTo>
                  <a:lnTo>
                    <a:pt x="569744" y="145811"/>
                  </a:lnTo>
                  <a:lnTo>
                    <a:pt x="558805" y="148206"/>
                  </a:lnTo>
                  <a:lnTo>
                    <a:pt x="547206" y="150438"/>
                  </a:lnTo>
                  <a:lnTo>
                    <a:pt x="534925" y="152510"/>
                  </a:lnTo>
                  <a:lnTo>
                    <a:pt x="521942" y="154426"/>
                  </a:lnTo>
                  <a:lnTo>
                    <a:pt x="508239" y="156188"/>
                  </a:lnTo>
                  <a:lnTo>
                    <a:pt x="493795" y="157800"/>
                  </a:lnTo>
                  <a:lnTo>
                    <a:pt x="478590" y="159265"/>
                  </a:lnTo>
                  <a:lnTo>
                    <a:pt x="462605" y="160587"/>
                  </a:lnTo>
                  <a:close/>
                </a:path>
                <a:path w="431736" h="291856">
                  <a:moveTo>
                    <a:pt x="428247" y="258340"/>
                  </a:moveTo>
                  <a:lnTo>
                    <a:pt x="431736" y="162121"/>
                  </a:lnTo>
                  <a:lnTo>
                    <a:pt x="425056" y="155923"/>
                  </a:lnTo>
                  <a:lnTo>
                    <a:pt x="424561" y="147884"/>
                  </a:lnTo>
                  <a:lnTo>
                    <a:pt x="424053" y="139527"/>
                  </a:lnTo>
                  <a:lnTo>
                    <a:pt x="406548" y="259588"/>
                  </a:lnTo>
                  <a:lnTo>
                    <a:pt x="428247" y="258340"/>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202" name="object 102"/>
            <p:cNvSpPr/>
            <p:nvPr/>
          </p:nvSpPr>
          <p:spPr bwMode="gray">
            <a:xfrm>
              <a:off x="2105649" y="1176263"/>
              <a:ext cx="308183" cy="254889"/>
            </a:xfrm>
            <a:custGeom>
              <a:avLst/>
              <a:gdLst/>
              <a:ahLst/>
              <a:cxnLst/>
              <a:rect l="l" t="t" r="r" b="b"/>
              <a:pathLst>
                <a:path w="339001" h="288874">
                  <a:moveTo>
                    <a:pt x="230530" y="0"/>
                  </a:moveTo>
                  <a:lnTo>
                    <a:pt x="129666" y="0"/>
                  </a:lnTo>
                  <a:lnTo>
                    <a:pt x="10452" y="119214"/>
                  </a:lnTo>
                  <a:lnTo>
                    <a:pt x="9093" y="120647"/>
                  </a:lnTo>
                  <a:lnTo>
                    <a:pt x="2352" y="131688"/>
                  </a:lnTo>
                  <a:lnTo>
                    <a:pt x="0" y="144437"/>
                  </a:lnTo>
                  <a:lnTo>
                    <a:pt x="53" y="146396"/>
                  </a:lnTo>
                  <a:lnTo>
                    <a:pt x="3092" y="158970"/>
                  </a:lnTo>
                  <a:lnTo>
                    <a:pt x="10452" y="169646"/>
                  </a:lnTo>
                  <a:lnTo>
                    <a:pt x="129666" y="288874"/>
                  </a:lnTo>
                  <a:lnTo>
                    <a:pt x="230530" y="288874"/>
                  </a:lnTo>
                  <a:lnTo>
                    <a:pt x="121767" y="180098"/>
                  </a:lnTo>
                  <a:lnTo>
                    <a:pt x="339001" y="180098"/>
                  </a:lnTo>
                  <a:lnTo>
                    <a:pt x="339001" y="108775"/>
                  </a:lnTo>
                  <a:lnTo>
                    <a:pt x="121754" y="108775"/>
                  </a:lnTo>
                  <a:lnTo>
                    <a:pt x="230530" y="0"/>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203" name="object 101"/>
            <p:cNvSpPr/>
            <p:nvPr/>
          </p:nvSpPr>
          <p:spPr bwMode="gray">
            <a:xfrm>
              <a:off x="1094290" y="1176263"/>
              <a:ext cx="308194" cy="254889"/>
            </a:xfrm>
            <a:custGeom>
              <a:avLst/>
              <a:gdLst/>
              <a:ahLst/>
              <a:cxnLst/>
              <a:rect l="l" t="t" r="r" b="b"/>
              <a:pathLst>
                <a:path w="339013" h="288874">
                  <a:moveTo>
                    <a:pt x="336656" y="131688"/>
                  </a:moveTo>
                  <a:lnTo>
                    <a:pt x="329917" y="120647"/>
                  </a:lnTo>
                  <a:lnTo>
                    <a:pt x="328561" y="119214"/>
                  </a:lnTo>
                  <a:lnTo>
                    <a:pt x="209346" y="0"/>
                  </a:lnTo>
                  <a:lnTo>
                    <a:pt x="108483" y="0"/>
                  </a:lnTo>
                  <a:lnTo>
                    <a:pt x="217258" y="108775"/>
                  </a:lnTo>
                  <a:lnTo>
                    <a:pt x="0" y="108775"/>
                  </a:lnTo>
                  <a:lnTo>
                    <a:pt x="0" y="180098"/>
                  </a:lnTo>
                  <a:lnTo>
                    <a:pt x="217246" y="180098"/>
                  </a:lnTo>
                  <a:lnTo>
                    <a:pt x="108483" y="288874"/>
                  </a:lnTo>
                  <a:lnTo>
                    <a:pt x="209346" y="288874"/>
                  </a:lnTo>
                  <a:lnTo>
                    <a:pt x="328561" y="169646"/>
                  </a:lnTo>
                  <a:lnTo>
                    <a:pt x="335916" y="158970"/>
                  </a:lnTo>
                  <a:lnTo>
                    <a:pt x="338959" y="146396"/>
                  </a:lnTo>
                  <a:lnTo>
                    <a:pt x="339013" y="144437"/>
                  </a:lnTo>
                  <a:lnTo>
                    <a:pt x="336656" y="131688"/>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sp>
          <p:nvSpPr>
            <p:cNvPr id="204" name="object 100"/>
            <p:cNvSpPr/>
            <p:nvPr/>
          </p:nvSpPr>
          <p:spPr bwMode="gray">
            <a:xfrm>
              <a:off x="1622763" y="670039"/>
              <a:ext cx="262613" cy="299129"/>
            </a:xfrm>
            <a:custGeom>
              <a:avLst/>
              <a:gdLst/>
              <a:ahLst/>
              <a:cxnLst/>
              <a:rect l="l" t="t" r="r" b="b"/>
              <a:pathLst>
                <a:path w="288874" h="339013">
                  <a:moveTo>
                    <a:pt x="180098" y="0"/>
                  </a:moveTo>
                  <a:lnTo>
                    <a:pt x="108775" y="0"/>
                  </a:lnTo>
                  <a:lnTo>
                    <a:pt x="108775" y="217246"/>
                  </a:lnTo>
                  <a:lnTo>
                    <a:pt x="0" y="108483"/>
                  </a:lnTo>
                  <a:lnTo>
                    <a:pt x="0" y="209346"/>
                  </a:lnTo>
                  <a:lnTo>
                    <a:pt x="119227" y="328561"/>
                  </a:lnTo>
                  <a:lnTo>
                    <a:pt x="129904" y="335921"/>
                  </a:lnTo>
                  <a:lnTo>
                    <a:pt x="142477" y="338960"/>
                  </a:lnTo>
                  <a:lnTo>
                    <a:pt x="144437" y="339013"/>
                  </a:lnTo>
                  <a:lnTo>
                    <a:pt x="157185" y="336661"/>
                  </a:lnTo>
                  <a:lnTo>
                    <a:pt x="168226" y="329919"/>
                  </a:lnTo>
                  <a:lnTo>
                    <a:pt x="169659" y="328561"/>
                  </a:lnTo>
                  <a:lnTo>
                    <a:pt x="288874" y="209346"/>
                  </a:lnTo>
                  <a:lnTo>
                    <a:pt x="288874" y="108483"/>
                  </a:lnTo>
                  <a:lnTo>
                    <a:pt x="180098" y="217258"/>
                  </a:lnTo>
                  <a:lnTo>
                    <a:pt x="180098" y="0"/>
                  </a:lnTo>
                  <a:close/>
                </a:path>
              </a:pathLst>
            </a:custGeom>
            <a:grpFill/>
            <a:ln>
              <a:noFill/>
            </a:ln>
          </p:spPr>
          <p:txBody>
            <a:bodyPr wrap="square" lIns="0" tIns="0" rIns="0" bIns="0" rtlCol="0">
              <a:noAutofit/>
            </a:bodyPr>
            <a:lstStyle/>
            <a:p>
              <a:endParaRPr sz="3200" dirty="0">
                <a:solidFill>
                  <a:srgbClr val="A52641">
                    <a:lumMod val="50000"/>
                  </a:srgbClr>
                </a:solidFill>
                <a:cs typeface="Arial" pitchFamily="34" charset="0"/>
              </a:endParaRPr>
            </a:p>
          </p:txBody>
        </p:sp>
      </p:grpSp>
      <p:sp>
        <p:nvSpPr>
          <p:cNvPr id="17" name="Rectangle 16"/>
          <p:cNvSpPr/>
          <p:nvPr/>
        </p:nvSpPr>
        <p:spPr>
          <a:xfrm>
            <a:off x="3209763" y="4917280"/>
            <a:ext cx="5771195" cy="369332"/>
          </a:xfrm>
          <a:prstGeom prst="rect">
            <a:avLst/>
          </a:prstGeom>
        </p:spPr>
        <p:txBody>
          <a:bodyPr wrap="none">
            <a:spAutoFit/>
          </a:bodyPr>
          <a:lstStyle/>
          <a:p>
            <a:pPr algn="ctr">
              <a:lnSpc>
                <a:spcPct val="90000"/>
              </a:lnSpc>
            </a:pPr>
            <a:r>
              <a:rPr lang="en-US" sz="2000" b="1" dirty="0">
                <a:solidFill>
                  <a:srgbClr val="FF0000"/>
                </a:solidFill>
              </a:rPr>
              <a:t>Built on High Performant Oracle Cloud Infrastructure</a:t>
            </a:r>
          </a:p>
        </p:txBody>
      </p:sp>
    </p:spTree>
    <p:extLst>
      <p:ext uri="{BB962C8B-B14F-4D97-AF65-F5344CB8AC3E}">
        <p14:creationId xmlns:p14="http://schemas.microsoft.com/office/powerpoint/2010/main" val="61229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ormAutofit/>
          </a:bodyPr>
          <a:lstStyle/>
          <a:p>
            <a:r>
              <a:rPr lang="en-US" b="1" dirty="0">
                <a:solidFill>
                  <a:schemeClr val="accent1"/>
                </a:solidFill>
              </a:rPr>
              <a:t>References</a:t>
            </a:r>
          </a:p>
        </p:txBody>
      </p:sp>
      <p:sp>
        <p:nvSpPr>
          <p:cNvPr id="3" name="Content Placeholder 2"/>
          <p:cNvSpPr>
            <a:spLocks noGrp="1"/>
          </p:cNvSpPr>
          <p:nvPr>
            <p:ph idx="4294967295"/>
          </p:nvPr>
        </p:nvSpPr>
        <p:spPr>
          <a:xfrm>
            <a:off x="685801" y="1825625"/>
            <a:ext cx="10512425" cy="4351338"/>
          </a:xfrm>
        </p:spPr>
        <p:txBody>
          <a:bodyPr>
            <a:normAutofit/>
          </a:bodyPr>
          <a:lstStyle/>
          <a:p>
            <a:r>
              <a:rPr lang="en-US" dirty="0"/>
              <a:t>Setting Up Agent Documentation</a:t>
            </a:r>
            <a:br>
              <a:rPr lang="en-US" dirty="0"/>
            </a:br>
            <a:r>
              <a:rPr lang="en-US" sz="1999" dirty="0">
                <a:hlinkClick r:id="rId2"/>
              </a:rPr>
              <a:t>https://docs.oracle.com/en/cloud/paas/data-integration-platform-cloud/using/setting-agent.html#GUID-1E5C6E1E-F180-4D79-84F2-0EA97C934F2E</a:t>
            </a:r>
            <a:r>
              <a:rPr lang="en-US" sz="1999" dirty="0"/>
              <a:t> </a:t>
            </a:r>
          </a:p>
          <a:p>
            <a:r>
              <a:rPr lang="en-US" dirty="0"/>
              <a:t>DIPC Certification Matrix</a:t>
            </a:r>
            <a:br>
              <a:rPr lang="en-US" dirty="0"/>
            </a:br>
            <a:r>
              <a:rPr lang="en-US" sz="1999" dirty="0">
                <a:hlinkClick r:id="rId3"/>
              </a:rPr>
              <a:t>https://docs.oracle.com/en/cloud/paas/data-integration-platform-cloud/using/oracle-data-integration-platform-cloud-certifications.html#GUID-9EE4EAF7-556B-4D05-93AB-031C9ECBBB68</a:t>
            </a:r>
            <a:endParaRPr lang="en-US" sz="1999" dirty="0"/>
          </a:p>
          <a:p>
            <a:r>
              <a:rPr lang="en-US" dirty="0"/>
              <a:t>How to get OAuth details? </a:t>
            </a:r>
            <a:br>
              <a:rPr lang="en-US" dirty="0"/>
            </a:br>
            <a:r>
              <a:rPr lang="en-US" sz="1999" dirty="0">
                <a:hlinkClick r:id="rId4"/>
              </a:rPr>
              <a:t>https://blogs.oracle.com/dataintegration/how-to-get-idcs-oauth-details</a:t>
            </a:r>
            <a:r>
              <a:rPr lang="en-US" sz="1999" dirty="0"/>
              <a:t> </a:t>
            </a:r>
          </a:p>
          <a:p>
            <a:endParaRPr lang="en-US" dirty="0"/>
          </a:p>
        </p:txBody>
      </p:sp>
    </p:spTree>
    <p:extLst>
      <p:ext uri="{BB962C8B-B14F-4D97-AF65-F5344CB8AC3E}">
        <p14:creationId xmlns:p14="http://schemas.microsoft.com/office/powerpoint/2010/main" val="311485908"/>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Platform Cloud</a:t>
            </a:r>
          </a:p>
        </p:txBody>
      </p:sp>
      <p:sp>
        <p:nvSpPr>
          <p:cNvPr id="3" name="Text Placeholder 2"/>
          <p:cNvSpPr>
            <a:spLocks noGrp="1"/>
          </p:cNvSpPr>
          <p:nvPr>
            <p:ph type="body" idx="1"/>
          </p:nvPr>
        </p:nvSpPr>
        <p:spPr/>
        <p:txBody>
          <a:bodyPr/>
          <a:lstStyle/>
          <a:p>
            <a:r>
              <a:rPr lang="en-US" dirty="0"/>
              <a:t>Labs</a:t>
            </a:r>
          </a:p>
        </p:txBody>
      </p:sp>
    </p:spTree>
    <p:extLst>
      <p:ext uri="{BB962C8B-B14F-4D97-AF65-F5344CB8AC3E}">
        <p14:creationId xmlns:p14="http://schemas.microsoft.com/office/powerpoint/2010/main" val="12925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Hands on Labs - Logistics</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Total of 9 Labs in this workshop</a:t>
            </a:r>
          </a:p>
          <a:p>
            <a:r>
              <a:rPr lang="en-US" dirty="0"/>
              <a:t>No dependencies between the labs so you can run them in any order</a:t>
            </a:r>
          </a:p>
          <a:p>
            <a:r>
              <a:rPr lang="en-US" dirty="0"/>
              <a:t>However, Its </a:t>
            </a:r>
            <a:r>
              <a:rPr lang="en-US" b="1" u="sng" dirty="0"/>
              <a:t>highly</a:t>
            </a:r>
            <a:r>
              <a:rPr lang="en-US" dirty="0"/>
              <a:t> recommended you go through them in order to get the full experience</a:t>
            </a:r>
          </a:p>
          <a:p>
            <a:r>
              <a:rPr lang="en-US" dirty="0"/>
              <a:t>Take your time to read through the steps before doing them</a:t>
            </a:r>
          </a:p>
          <a:p>
            <a:r>
              <a:rPr lang="en-US" dirty="0"/>
              <a:t>Ask for help if you get stuck or have a question…</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52</a:t>
            </a:fld>
            <a:endParaRPr lang="en-US" dirty="0"/>
          </a:p>
        </p:txBody>
      </p:sp>
    </p:spTree>
    <p:extLst>
      <p:ext uri="{BB962C8B-B14F-4D97-AF65-F5344CB8AC3E}">
        <p14:creationId xmlns:p14="http://schemas.microsoft.com/office/powerpoint/2010/main" val="3169998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100 – Provisioning Services for DIPCS</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normAutofit fontScale="92500" lnSpcReduction="10000"/>
          </a:bodyPr>
          <a:lstStyle/>
          <a:p>
            <a:r>
              <a:rPr lang="en-US" dirty="0"/>
              <a:t>In this lab you will walk through the steps to provision the services required for the Data Integration Platform Cloud Service labs.</a:t>
            </a:r>
          </a:p>
          <a:p>
            <a:r>
              <a:rPr lang="en-US" b="1" u="sng" dirty="0"/>
              <a:t>Do not </a:t>
            </a:r>
            <a:r>
              <a:rPr lang="en-US" dirty="0"/>
              <a:t>actually execute the provisioning process since it takes time (~ 1 hour) for the set of services used by DIPC.</a:t>
            </a:r>
          </a:p>
          <a:p>
            <a:r>
              <a:rPr lang="en-US" dirty="0"/>
              <a:t>This lab is not required as the dependent services have already been provisioned and set up for labs 200 and above.</a:t>
            </a:r>
          </a:p>
          <a:p>
            <a:r>
              <a:rPr lang="en-US" dirty="0"/>
              <a:t>Note that DIPCS at a minimum requires the following services:</a:t>
            </a:r>
          </a:p>
          <a:p>
            <a:pPr lvl="1"/>
            <a:r>
              <a:rPr lang="en-US" dirty="0"/>
              <a:t>1 instance of Database As A Service (for DIPC Repository)</a:t>
            </a:r>
          </a:p>
          <a:p>
            <a:pPr lvl="2"/>
            <a:r>
              <a:rPr lang="en-US" dirty="0"/>
              <a:t>Can also be used as a source and a target</a:t>
            </a:r>
          </a:p>
          <a:p>
            <a:pPr lvl="1"/>
            <a:r>
              <a:rPr lang="en-US" dirty="0"/>
              <a:t>Cloud Storage (Classic) Service </a:t>
            </a:r>
          </a:p>
          <a:p>
            <a:pPr lvl="1"/>
            <a:r>
              <a:rPr lang="en-US" dirty="0"/>
              <a:t>For this workshop we’ve provisioned 2 instances of Database as a Service for the labs to help demonstrate data synchronization</a:t>
            </a:r>
          </a:p>
          <a:p>
            <a:pPr lvl="1"/>
            <a:endParaRPr lang="en-US" dirty="0"/>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53</a:t>
            </a:fld>
            <a:endParaRPr lang="en-US" dirty="0"/>
          </a:p>
        </p:txBody>
      </p:sp>
    </p:spTree>
    <p:extLst>
      <p:ext uri="{BB962C8B-B14F-4D97-AF65-F5344CB8AC3E}">
        <p14:creationId xmlns:p14="http://schemas.microsoft.com/office/powerpoint/2010/main" val="1045439174"/>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200 – Synchronize Elevated Task</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Create connections for the DIPC service to be able to access source and target databases</a:t>
            </a:r>
          </a:p>
          <a:p>
            <a:r>
              <a:rPr lang="en-US" dirty="0"/>
              <a:t>Using the elevated task flow, define a synchronization task to replicate a set of tables between the two databases</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54</a:t>
            </a:fld>
            <a:endParaRPr lang="en-US" dirty="0"/>
          </a:p>
        </p:txBody>
      </p:sp>
    </p:spTree>
    <p:extLst>
      <p:ext uri="{BB962C8B-B14F-4D97-AF65-F5344CB8AC3E}">
        <p14:creationId xmlns:p14="http://schemas.microsoft.com/office/powerpoint/2010/main" val="215891052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300 – Remote Agent Install and Sync on-premise</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Installation of the DIPC remote agent</a:t>
            </a:r>
          </a:p>
          <a:p>
            <a:pPr lvl="1"/>
            <a:r>
              <a:rPr lang="en-US" dirty="0"/>
              <a:t>Used for integration with on-premise databases or 3</a:t>
            </a:r>
            <a:r>
              <a:rPr lang="en-US" baseline="30000" dirty="0"/>
              <a:t>rd</a:t>
            </a:r>
            <a:r>
              <a:rPr lang="en-US" dirty="0"/>
              <a:t> party cloud environments</a:t>
            </a:r>
          </a:p>
          <a:p>
            <a:pPr lvl="1"/>
            <a:r>
              <a:rPr lang="en-US" dirty="0"/>
              <a:t>Allows the placement of executables close to sources and targets</a:t>
            </a:r>
          </a:p>
          <a:p>
            <a:pPr lvl="1"/>
            <a:r>
              <a:rPr lang="en-US" dirty="0"/>
              <a:t>Useful for localized capture and apply of data to ease on-premise to cloud, cloud to cloud, and on-premise to on-premise integrations</a:t>
            </a:r>
          </a:p>
          <a:p>
            <a:r>
              <a:rPr lang="en-US" dirty="0"/>
              <a:t>Build a use case to sync on premise to Database Cloud Service running in Oracle Public Cloud</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55</a:t>
            </a:fld>
            <a:endParaRPr lang="en-US" dirty="0"/>
          </a:p>
        </p:txBody>
      </p:sp>
    </p:spTree>
    <p:extLst>
      <p:ext uri="{BB962C8B-B14F-4D97-AF65-F5344CB8AC3E}">
        <p14:creationId xmlns:p14="http://schemas.microsoft.com/office/powerpoint/2010/main" val="415149549"/>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400 – Migrate on premise databases to the cloud</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56</a:t>
            </a:fld>
            <a:endParaRPr lang="en-US" dirty="0"/>
          </a:p>
        </p:txBody>
      </p:sp>
    </p:spTree>
    <p:extLst>
      <p:ext uri="{BB962C8B-B14F-4D97-AF65-F5344CB8AC3E}">
        <p14:creationId xmlns:p14="http://schemas.microsoft.com/office/powerpoint/2010/main" val="1227939663"/>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500 – Prepare Data</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Take an unstructured set of files and prepare them to a normalized useful data</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57</a:t>
            </a:fld>
            <a:endParaRPr lang="en-US" dirty="0"/>
          </a:p>
        </p:txBody>
      </p:sp>
    </p:spTree>
    <p:extLst>
      <p:ext uri="{BB962C8B-B14F-4D97-AF65-F5344CB8AC3E}">
        <p14:creationId xmlns:p14="http://schemas.microsoft.com/office/powerpoint/2010/main" val="76686783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600 – ODI Execution Task</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58</a:t>
            </a:fld>
            <a:endParaRPr lang="en-US" dirty="0"/>
          </a:p>
        </p:txBody>
      </p:sp>
    </p:spTree>
    <p:extLst>
      <p:ext uri="{BB962C8B-B14F-4D97-AF65-F5344CB8AC3E}">
        <p14:creationId xmlns:p14="http://schemas.microsoft.com/office/powerpoint/2010/main" val="3234287438"/>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700 – Under the covers DIPCS</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TBD</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59</a:t>
            </a:fld>
            <a:endParaRPr lang="en-US" dirty="0"/>
          </a:p>
        </p:txBody>
      </p:sp>
    </p:spTree>
    <p:extLst>
      <p:ext uri="{BB962C8B-B14F-4D97-AF65-F5344CB8AC3E}">
        <p14:creationId xmlns:p14="http://schemas.microsoft.com/office/powerpoint/2010/main" val="361597612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arallelogram 51"/>
          <p:cNvSpPr/>
          <p:nvPr/>
        </p:nvSpPr>
        <p:spPr bwMode="gray">
          <a:xfrm>
            <a:off x="536163" y="2327932"/>
            <a:ext cx="3203999" cy="2876723"/>
          </a:xfrm>
          <a:prstGeom prst="parallelogram">
            <a:avLst/>
          </a:prstGeom>
          <a:solidFill>
            <a:schemeClr val="accent5">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51" name="Title 50"/>
          <p:cNvSpPr>
            <a:spLocks noGrp="1"/>
          </p:cNvSpPr>
          <p:nvPr>
            <p:ph type="title"/>
          </p:nvPr>
        </p:nvSpPr>
        <p:spPr/>
        <p:txBody>
          <a:bodyPr/>
          <a:lstStyle/>
          <a:p>
            <a:r>
              <a:rPr lang="en-US" dirty="0"/>
              <a:t>Oracle Cloud Platform Momentum</a:t>
            </a:r>
          </a:p>
        </p:txBody>
      </p:sp>
      <p:sp>
        <p:nvSpPr>
          <p:cNvPr id="65" name="Rectangle 64"/>
          <p:cNvSpPr/>
          <p:nvPr/>
        </p:nvSpPr>
        <p:spPr>
          <a:xfrm>
            <a:off x="1191285" y="2518944"/>
            <a:ext cx="1868069" cy="656590"/>
          </a:xfrm>
          <a:prstGeom prst="rect">
            <a:avLst/>
          </a:prstGeom>
        </p:spPr>
        <p:txBody>
          <a:bodyPr wrap="none">
            <a:spAutoFit/>
          </a:bodyPr>
          <a:lstStyle/>
          <a:p>
            <a:pPr fontAlgn="base">
              <a:lnSpc>
                <a:spcPct val="90000"/>
              </a:lnSpc>
              <a:spcBef>
                <a:spcPct val="0"/>
              </a:spcBef>
              <a:spcAft>
                <a:spcPct val="0"/>
              </a:spcAft>
            </a:pPr>
            <a:r>
              <a:rPr lang="en-US" sz="4000" b="1" dirty="0">
                <a:solidFill>
                  <a:srgbClr val="A52641">
                    <a:lumMod val="20000"/>
                    <a:lumOff val="80000"/>
                  </a:srgbClr>
                </a:solidFill>
                <a:ea typeface="MS PGothic" pitchFamily="34" charset="-128"/>
                <a:cs typeface="Calibri"/>
              </a:rPr>
              <a:t>14,000</a:t>
            </a:r>
            <a:r>
              <a:rPr lang="en-US" sz="3200" dirty="0">
                <a:solidFill>
                  <a:srgbClr val="A52641">
                    <a:lumMod val="20000"/>
                    <a:lumOff val="80000"/>
                  </a:srgbClr>
                </a:solidFill>
                <a:ea typeface="MS PGothic" pitchFamily="34" charset="-128"/>
                <a:cs typeface="Calibri"/>
              </a:rPr>
              <a:t>+</a:t>
            </a:r>
            <a:endParaRPr lang="en-US" sz="4000" dirty="0">
              <a:solidFill>
                <a:srgbClr val="A52641">
                  <a:lumMod val="20000"/>
                  <a:lumOff val="80000"/>
                </a:srgbClr>
              </a:solidFill>
              <a:ea typeface="MS PGothic" pitchFamily="34" charset="-128"/>
              <a:cs typeface="Calibri"/>
            </a:endParaRPr>
          </a:p>
        </p:txBody>
      </p:sp>
      <p:sp>
        <p:nvSpPr>
          <p:cNvPr id="66" name="Rectangle 65"/>
          <p:cNvSpPr/>
          <p:nvPr/>
        </p:nvSpPr>
        <p:spPr>
          <a:xfrm>
            <a:off x="1146435" y="3116616"/>
            <a:ext cx="1145461" cy="374461"/>
          </a:xfrm>
          <a:prstGeom prst="rect">
            <a:avLst/>
          </a:prstGeom>
        </p:spPr>
        <p:txBody>
          <a:bodyPr wrap="square">
            <a:spAutoFit/>
          </a:bodyPr>
          <a:lstStyle/>
          <a:p>
            <a:pPr fontAlgn="base">
              <a:lnSpc>
                <a:spcPct val="90000"/>
              </a:lnSpc>
              <a:spcBef>
                <a:spcPct val="0"/>
              </a:spcBef>
              <a:spcAft>
                <a:spcPct val="0"/>
              </a:spcAft>
            </a:pPr>
            <a:r>
              <a:rPr lang="en-US" sz="2000" dirty="0">
                <a:solidFill>
                  <a:srgbClr val="FFFFFF"/>
                </a:solidFill>
                <a:ea typeface="MS PGothic" pitchFamily="34" charset="-128"/>
                <a:cs typeface="Calibri"/>
              </a:rPr>
              <a:t>Oracle</a:t>
            </a:r>
            <a:endParaRPr lang="en-US" sz="8000" b="1" dirty="0">
              <a:solidFill>
                <a:srgbClr val="FFFFFF"/>
              </a:solidFill>
              <a:ea typeface="MS PGothic" pitchFamily="34" charset="-128"/>
              <a:cs typeface="Calibri"/>
            </a:endParaRPr>
          </a:p>
        </p:txBody>
      </p:sp>
      <p:sp>
        <p:nvSpPr>
          <p:cNvPr id="76" name="Rectangle 75"/>
          <p:cNvSpPr/>
          <p:nvPr/>
        </p:nvSpPr>
        <p:spPr>
          <a:xfrm>
            <a:off x="989328" y="3880002"/>
            <a:ext cx="1673535" cy="369332"/>
          </a:xfrm>
          <a:prstGeom prst="rect">
            <a:avLst/>
          </a:prstGeom>
        </p:spPr>
        <p:txBody>
          <a:bodyPr wrap="none" lIns="0" tIns="0" rIns="0" bIns="0" anchor="ctr" anchorCtr="0">
            <a:spAutoFit/>
          </a:bodyPr>
          <a:lstStyle/>
          <a:p>
            <a:pPr fontAlgn="base">
              <a:lnSpc>
                <a:spcPct val="80000"/>
              </a:lnSpc>
              <a:spcBef>
                <a:spcPct val="0"/>
              </a:spcBef>
              <a:spcAft>
                <a:spcPct val="0"/>
              </a:spcAft>
            </a:pPr>
            <a:r>
              <a:rPr lang="en-US" sz="3000" kern="0" dirty="0">
                <a:solidFill>
                  <a:srgbClr val="FFFFFF"/>
                </a:solidFill>
                <a:ea typeface="MS PGothic" pitchFamily="34" charset="-128"/>
                <a:cs typeface="Calibri"/>
              </a:rPr>
              <a:t>Customers</a:t>
            </a:r>
          </a:p>
        </p:txBody>
      </p:sp>
      <p:sp>
        <p:nvSpPr>
          <p:cNvPr id="75" name="Parallelogram 74"/>
          <p:cNvSpPr/>
          <p:nvPr/>
        </p:nvSpPr>
        <p:spPr bwMode="gray">
          <a:xfrm>
            <a:off x="5835497" y="2327932"/>
            <a:ext cx="3203999" cy="2873137"/>
          </a:xfrm>
          <a:prstGeom prst="parallelogram">
            <a:avLst/>
          </a:prstGeom>
          <a:solidFill>
            <a:schemeClr val="accent3">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81" name="Rectangle 80"/>
          <p:cNvSpPr/>
          <p:nvPr/>
        </p:nvSpPr>
        <p:spPr>
          <a:xfrm>
            <a:off x="6518143" y="2518944"/>
            <a:ext cx="2185752" cy="656590"/>
          </a:xfrm>
          <a:prstGeom prst="rect">
            <a:avLst/>
          </a:prstGeom>
        </p:spPr>
        <p:txBody>
          <a:bodyPr wrap="none">
            <a:spAutoFit/>
          </a:bodyPr>
          <a:lstStyle/>
          <a:p>
            <a:pPr fontAlgn="base">
              <a:lnSpc>
                <a:spcPct val="90000"/>
              </a:lnSpc>
              <a:spcBef>
                <a:spcPct val="0"/>
              </a:spcBef>
              <a:spcAft>
                <a:spcPct val="0"/>
              </a:spcAft>
            </a:pPr>
            <a:r>
              <a:rPr lang="en-US" sz="3200" dirty="0">
                <a:solidFill>
                  <a:srgbClr val="FF8D14">
                    <a:lumMod val="20000"/>
                    <a:lumOff val="80000"/>
                  </a:srgbClr>
                </a:solidFill>
                <a:ea typeface="MS PGothic" pitchFamily="34" charset="-128"/>
                <a:cs typeface="Calibri"/>
              </a:rPr>
              <a:t>$</a:t>
            </a:r>
            <a:r>
              <a:rPr lang="en-US" sz="4000" b="1" dirty="0">
                <a:solidFill>
                  <a:srgbClr val="FF8D14">
                    <a:lumMod val="20000"/>
                    <a:lumOff val="80000"/>
                  </a:srgbClr>
                </a:solidFill>
                <a:ea typeface="MS PGothic" pitchFamily="34" charset="-128"/>
                <a:cs typeface="Calibri"/>
              </a:rPr>
              <a:t>1.4</a:t>
            </a:r>
            <a:r>
              <a:rPr lang="en-US" dirty="0">
                <a:solidFill>
                  <a:srgbClr val="FF8D14">
                    <a:lumMod val="20000"/>
                    <a:lumOff val="80000"/>
                  </a:srgbClr>
                </a:solidFill>
                <a:ea typeface="MS PGothic" pitchFamily="34" charset="-128"/>
                <a:cs typeface="Calibri"/>
              </a:rPr>
              <a:t> </a:t>
            </a:r>
            <a:r>
              <a:rPr lang="en-US" sz="3200" dirty="0">
                <a:solidFill>
                  <a:srgbClr val="FF8D14">
                    <a:lumMod val="20000"/>
                    <a:lumOff val="80000"/>
                  </a:srgbClr>
                </a:solidFill>
                <a:ea typeface="MS PGothic" pitchFamily="34" charset="-128"/>
                <a:cs typeface="Calibri"/>
              </a:rPr>
              <a:t>Billion</a:t>
            </a:r>
          </a:p>
        </p:txBody>
      </p:sp>
      <p:sp>
        <p:nvSpPr>
          <p:cNvPr id="82" name="Rectangle 81"/>
          <p:cNvSpPr/>
          <p:nvPr/>
        </p:nvSpPr>
        <p:spPr>
          <a:xfrm>
            <a:off x="6445376" y="3116615"/>
            <a:ext cx="2141412" cy="369332"/>
          </a:xfrm>
          <a:prstGeom prst="rect">
            <a:avLst/>
          </a:prstGeom>
        </p:spPr>
        <p:txBody>
          <a:bodyPr wrap="square">
            <a:spAutoFit/>
          </a:bodyPr>
          <a:lstStyle/>
          <a:p>
            <a:pPr fontAlgn="base">
              <a:lnSpc>
                <a:spcPct val="90000"/>
              </a:lnSpc>
              <a:spcBef>
                <a:spcPct val="0"/>
              </a:spcBef>
              <a:spcAft>
                <a:spcPct val="0"/>
              </a:spcAft>
            </a:pPr>
            <a:r>
              <a:rPr lang="en-US" sz="2000" dirty="0">
                <a:solidFill>
                  <a:srgbClr val="FFFFFF"/>
                </a:solidFill>
                <a:ea typeface="MS PGothic" pitchFamily="34" charset="-128"/>
                <a:cs typeface="Calibri"/>
              </a:rPr>
              <a:t>FY17 Oracle Cloud</a:t>
            </a:r>
          </a:p>
        </p:txBody>
      </p:sp>
      <p:sp>
        <p:nvSpPr>
          <p:cNvPr id="83" name="Rectangle 82"/>
          <p:cNvSpPr/>
          <p:nvPr/>
        </p:nvSpPr>
        <p:spPr>
          <a:xfrm>
            <a:off x="6352088" y="3728030"/>
            <a:ext cx="1357744" cy="369332"/>
          </a:xfrm>
          <a:prstGeom prst="rect">
            <a:avLst/>
          </a:prstGeom>
        </p:spPr>
        <p:txBody>
          <a:bodyPr wrap="none" lIns="0" tIns="0" rIns="0" bIns="0" anchor="ctr" anchorCtr="0">
            <a:spAutoFit/>
          </a:bodyPr>
          <a:lstStyle/>
          <a:p>
            <a:pPr fontAlgn="base">
              <a:lnSpc>
                <a:spcPct val="80000"/>
              </a:lnSpc>
              <a:spcBef>
                <a:spcPct val="0"/>
              </a:spcBef>
              <a:spcAft>
                <a:spcPct val="0"/>
              </a:spcAft>
            </a:pPr>
            <a:r>
              <a:rPr lang="en-US" sz="3000" kern="0" dirty="0">
                <a:solidFill>
                  <a:srgbClr val="FFFFFF"/>
                </a:solidFill>
                <a:ea typeface="MS PGothic" pitchFamily="34" charset="-128"/>
                <a:cs typeface="Calibri"/>
              </a:rPr>
              <a:t>Revenue</a:t>
            </a:r>
          </a:p>
        </p:txBody>
      </p:sp>
      <p:sp>
        <p:nvSpPr>
          <p:cNvPr id="84" name="Rectangle 83"/>
          <p:cNvSpPr/>
          <p:nvPr/>
        </p:nvSpPr>
        <p:spPr>
          <a:xfrm>
            <a:off x="6177916" y="4058972"/>
            <a:ext cx="2138461" cy="374461"/>
          </a:xfrm>
          <a:prstGeom prst="rect">
            <a:avLst/>
          </a:prstGeom>
        </p:spPr>
        <p:txBody>
          <a:bodyPr wrap="square">
            <a:spAutoFit/>
          </a:bodyPr>
          <a:lstStyle/>
          <a:p>
            <a:pPr fontAlgn="base">
              <a:lnSpc>
                <a:spcPct val="90000"/>
              </a:lnSpc>
              <a:spcBef>
                <a:spcPct val="0"/>
              </a:spcBef>
              <a:spcAft>
                <a:spcPct val="0"/>
              </a:spcAft>
            </a:pPr>
            <a:r>
              <a:rPr lang="en-US" sz="2000" dirty="0">
                <a:solidFill>
                  <a:srgbClr val="FFFFFF"/>
                </a:solidFill>
                <a:ea typeface="MS PGothic" pitchFamily="34" charset="-128"/>
                <a:cs typeface="Calibri"/>
              </a:rPr>
              <a:t>(60% YoY Growth )</a:t>
            </a:r>
          </a:p>
        </p:txBody>
      </p:sp>
      <p:sp>
        <p:nvSpPr>
          <p:cNvPr id="85" name="Parallelogram 84"/>
          <p:cNvSpPr/>
          <p:nvPr/>
        </p:nvSpPr>
        <p:spPr bwMode="gray">
          <a:xfrm>
            <a:off x="3178903" y="2327932"/>
            <a:ext cx="3203999" cy="2876723"/>
          </a:xfrm>
          <a:prstGeom prst="parallelogram">
            <a:avLst/>
          </a:prstGeom>
          <a:solidFill>
            <a:schemeClr val="accent1">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86" name="Rectangle 85"/>
          <p:cNvSpPr/>
          <p:nvPr/>
        </p:nvSpPr>
        <p:spPr>
          <a:xfrm>
            <a:off x="3868803" y="2518944"/>
            <a:ext cx="1608082" cy="656590"/>
          </a:xfrm>
          <a:prstGeom prst="rect">
            <a:avLst/>
          </a:prstGeom>
        </p:spPr>
        <p:txBody>
          <a:bodyPr wrap="none">
            <a:spAutoFit/>
          </a:bodyPr>
          <a:lstStyle/>
          <a:p>
            <a:pPr fontAlgn="base">
              <a:lnSpc>
                <a:spcPct val="90000"/>
              </a:lnSpc>
              <a:spcBef>
                <a:spcPct val="0"/>
              </a:spcBef>
              <a:spcAft>
                <a:spcPct val="0"/>
              </a:spcAft>
            </a:pPr>
            <a:r>
              <a:rPr lang="en-US" sz="4000" b="1" dirty="0">
                <a:solidFill>
                  <a:srgbClr val="F80000">
                    <a:lumMod val="20000"/>
                    <a:lumOff val="80000"/>
                  </a:srgbClr>
                </a:solidFill>
                <a:ea typeface="MS PGothic" pitchFamily="34" charset="-128"/>
                <a:cs typeface="Calibri"/>
              </a:rPr>
              <a:t>3,000</a:t>
            </a:r>
            <a:r>
              <a:rPr lang="en-US" sz="3200" dirty="0">
                <a:solidFill>
                  <a:srgbClr val="F80000">
                    <a:lumMod val="20000"/>
                    <a:lumOff val="80000"/>
                  </a:srgbClr>
                </a:solidFill>
                <a:ea typeface="MS PGothic" pitchFamily="34" charset="-128"/>
                <a:cs typeface="Calibri"/>
              </a:rPr>
              <a:t>+</a:t>
            </a:r>
          </a:p>
        </p:txBody>
      </p:sp>
      <p:sp>
        <p:nvSpPr>
          <p:cNvPr id="87" name="Rectangle 86"/>
          <p:cNvSpPr/>
          <p:nvPr/>
        </p:nvSpPr>
        <p:spPr>
          <a:xfrm>
            <a:off x="3789124" y="3116616"/>
            <a:ext cx="1532724" cy="374461"/>
          </a:xfrm>
          <a:prstGeom prst="rect">
            <a:avLst/>
          </a:prstGeom>
        </p:spPr>
        <p:txBody>
          <a:bodyPr wrap="square">
            <a:spAutoFit/>
          </a:bodyPr>
          <a:lstStyle/>
          <a:p>
            <a:pPr fontAlgn="base">
              <a:lnSpc>
                <a:spcPct val="90000"/>
              </a:lnSpc>
              <a:spcBef>
                <a:spcPct val="0"/>
              </a:spcBef>
              <a:spcAft>
                <a:spcPct val="0"/>
              </a:spcAft>
            </a:pPr>
            <a:r>
              <a:rPr lang="en-US" sz="2000" dirty="0">
                <a:solidFill>
                  <a:srgbClr val="FFFFFF"/>
                </a:solidFill>
                <a:ea typeface="MS PGothic" pitchFamily="34" charset="-128"/>
                <a:cs typeface="Calibri"/>
              </a:rPr>
              <a:t>Apps in the</a:t>
            </a:r>
          </a:p>
        </p:txBody>
      </p:sp>
      <p:sp>
        <p:nvSpPr>
          <p:cNvPr id="88" name="Rectangle 87"/>
          <p:cNvSpPr/>
          <p:nvPr/>
        </p:nvSpPr>
        <p:spPr>
          <a:xfrm>
            <a:off x="3647763" y="3880002"/>
            <a:ext cx="1968488" cy="369332"/>
          </a:xfrm>
          <a:prstGeom prst="rect">
            <a:avLst/>
          </a:prstGeom>
        </p:spPr>
        <p:txBody>
          <a:bodyPr wrap="none" lIns="0" tIns="0" rIns="0" bIns="0" anchor="ctr" anchorCtr="0">
            <a:spAutoFit/>
          </a:bodyPr>
          <a:lstStyle/>
          <a:p>
            <a:pPr fontAlgn="base">
              <a:lnSpc>
                <a:spcPct val="80000"/>
              </a:lnSpc>
              <a:spcBef>
                <a:spcPct val="0"/>
              </a:spcBef>
              <a:spcAft>
                <a:spcPct val="0"/>
              </a:spcAft>
            </a:pPr>
            <a:r>
              <a:rPr lang="en-US" sz="3000" kern="0" dirty="0">
                <a:solidFill>
                  <a:srgbClr val="FFFFFF"/>
                </a:solidFill>
                <a:ea typeface="MS PGothic" pitchFamily="34" charset="-128"/>
                <a:cs typeface="Calibri"/>
              </a:rPr>
              <a:t>Marketplace</a:t>
            </a:r>
          </a:p>
        </p:txBody>
      </p:sp>
      <p:sp>
        <p:nvSpPr>
          <p:cNvPr id="89" name="Parallelogram 88"/>
          <p:cNvSpPr/>
          <p:nvPr/>
        </p:nvSpPr>
        <p:spPr bwMode="gray">
          <a:xfrm>
            <a:off x="8492091" y="2327932"/>
            <a:ext cx="3203999" cy="2873137"/>
          </a:xfrm>
          <a:prstGeom prst="parallelogram">
            <a:avLst/>
          </a:prstGeom>
          <a:solidFill>
            <a:schemeClr val="accent4">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90" name="Rectangle 89"/>
          <p:cNvSpPr/>
          <p:nvPr/>
        </p:nvSpPr>
        <p:spPr>
          <a:xfrm>
            <a:off x="9180764" y="2518944"/>
            <a:ext cx="1550512" cy="656590"/>
          </a:xfrm>
          <a:prstGeom prst="rect">
            <a:avLst/>
          </a:prstGeom>
        </p:spPr>
        <p:txBody>
          <a:bodyPr wrap="none">
            <a:spAutoFit/>
          </a:bodyPr>
          <a:lstStyle/>
          <a:p>
            <a:pPr fontAlgn="base">
              <a:lnSpc>
                <a:spcPct val="90000"/>
              </a:lnSpc>
              <a:spcBef>
                <a:spcPct val="0"/>
              </a:spcBef>
              <a:spcAft>
                <a:spcPct val="0"/>
              </a:spcAft>
            </a:pPr>
            <a:r>
              <a:rPr lang="en-US" sz="4000" b="1" dirty="0">
                <a:solidFill>
                  <a:srgbClr val="007395">
                    <a:lumMod val="20000"/>
                    <a:lumOff val="80000"/>
                  </a:srgbClr>
                </a:solidFill>
                <a:ea typeface="MS PGothic" pitchFamily="34" charset="-128"/>
                <a:cs typeface="Calibri"/>
              </a:rPr>
              <a:t>10</a:t>
            </a:r>
            <a:r>
              <a:rPr lang="en-US" dirty="0">
                <a:solidFill>
                  <a:srgbClr val="007395">
                    <a:lumMod val="20000"/>
                    <a:lumOff val="80000"/>
                  </a:srgbClr>
                </a:solidFill>
                <a:ea typeface="MS PGothic" pitchFamily="34" charset="-128"/>
                <a:cs typeface="Calibri"/>
              </a:rPr>
              <a:t> </a:t>
            </a:r>
            <a:r>
              <a:rPr lang="en-US" sz="3200" dirty="0">
                <a:solidFill>
                  <a:srgbClr val="007395">
                    <a:lumMod val="20000"/>
                    <a:lumOff val="80000"/>
                  </a:srgbClr>
                </a:solidFill>
                <a:ea typeface="MS PGothic" pitchFamily="34" charset="-128"/>
                <a:cs typeface="Calibri"/>
              </a:rPr>
              <a:t>PaaS</a:t>
            </a:r>
          </a:p>
        </p:txBody>
      </p:sp>
      <p:sp>
        <p:nvSpPr>
          <p:cNvPr id="91" name="Rectangle 90"/>
          <p:cNvSpPr/>
          <p:nvPr/>
        </p:nvSpPr>
        <p:spPr>
          <a:xfrm>
            <a:off x="9069532" y="3116615"/>
            <a:ext cx="2222339" cy="400110"/>
          </a:xfrm>
          <a:prstGeom prst="rect">
            <a:avLst/>
          </a:prstGeom>
        </p:spPr>
        <p:txBody>
          <a:bodyPr wrap="square">
            <a:spAutoFit/>
          </a:bodyPr>
          <a:lstStyle/>
          <a:p>
            <a:pPr fontAlgn="base">
              <a:spcBef>
                <a:spcPct val="0"/>
              </a:spcBef>
              <a:spcAft>
                <a:spcPct val="0"/>
              </a:spcAft>
            </a:pPr>
            <a:r>
              <a:rPr lang="en-US" sz="2000" dirty="0">
                <a:solidFill>
                  <a:srgbClr val="FFFFFF"/>
                </a:solidFill>
                <a:ea typeface="MS PGothic" pitchFamily="34" charset="-128"/>
                <a:cs typeface="Calibri"/>
              </a:rPr>
              <a:t>Categories where</a:t>
            </a:r>
          </a:p>
        </p:txBody>
      </p:sp>
      <p:sp>
        <p:nvSpPr>
          <p:cNvPr id="92" name="Rectangle 91"/>
          <p:cNvSpPr/>
          <p:nvPr/>
        </p:nvSpPr>
        <p:spPr>
          <a:xfrm>
            <a:off x="10199977" y="3486302"/>
            <a:ext cx="1117312" cy="369332"/>
          </a:xfrm>
          <a:prstGeom prst="rect">
            <a:avLst/>
          </a:prstGeom>
        </p:spPr>
        <p:txBody>
          <a:bodyPr wrap="square" lIns="0" tIns="0" rIns="0" bIns="0" anchor="ctr" anchorCtr="0">
            <a:spAutoFit/>
          </a:bodyPr>
          <a:lstStyle/>
          <a:p>
            <a:pPr fontAlgn="base">
              <a:lnSpc>
                <a:spcPct val="80000"/>
              </a:lnSpc>
              <a:spcBef>
                <a:spcPct val="0"/>
              </a:spcBef>
              <a:spcAft>
                <a:spcPct val="0"/>
              </a:spcAft>
            </a:pPr>
            <a:r>
              <a:rPr lang="en-US" sz="3000" kern="0" dirty="0">
                <a:solidFill>
                  <a:srgbClr val="FFFFFF"/>
                </a:solidFill>
                <a:ea typeface="MS PGothic" pitchFamily="34" charset="-128"/>
                <a:cs typeface="Calibri"/>
              </a:rPr>
              <a:t>Leader</a:t>
            </a:r>
          </a:p>
        </p:txBody>
      </p:sp>
      <p:sp>
        <p:nvSpPr>
          <p:cNvPr id="56" name="Rectangle 55"/>
          <p:cNvSpPr/>
          <p:nvPr/>
        </p:nvSpPr>
        <p:spPr>
          <a:xfrm>
            <a:off x="8979600" y="3493362"/>
            <a:ext cx="1259680" cy="400110"/>
          </a:xfrm>
          <a:prstGeom prst="rect">
            <a:avLst/>
          </a:prstGeom>
        </p:spPr>
        <p:txBody>
          <a:bodyPr wrap="none">
            <a:spAutoFit/>
          </a:bodyPr>
          <a:lstStyle/>
          <a:p>
            <a:pPr fontAlgn="base">
              <a:spcBef>
                <a:spcPct val="0"/>
              </a:spcBef>
              <a:spcAft>
                <a:spcPct val="0"/>
              </a:spcAft>
            </a:pPr>
            <a:r>
              <a:rPr lang="en-US" sz="2000" dirty="0">
                <a:solidFill>
                  <a:srgbClr val="FFFFFF"/>
                </a:solidFill>
                <a:ea typeface="MS PGothic" pitchFamily="34" charset="-128"/>
                <a:cs typeface="Calibri"/>
              </a:rPr>
              <a:t>Oracle is a</a:t>
            </a:r>
          </a:p>
        </p:txBody>
      </p:sp>
      <p:sp>
        <p:nvSpPr>
          <p:cNvPr id="57" name="Rectangle 56"/>
          <p:cNvSpPr/>
          <p:nvPr/>
        </p:nvSpPr>
        <p:spPr>
          <a:xfrm>
            <a:off x="8809382" y="4233945"/>
            <a:ext cx="1475584" cy="477054"/>
          </a:xfrm>
          <a:prstGeom prst="rect">
            <a:avLst/>
          </a:prstGeom>
        </p:spPr>
        <p:txBody>
          <a:bodyPr wrap="none">
            <a:spAutoFit/>
          </a:bodyPr>
          <a:lstStyle/>
          <a:p>
            <a:pPr fontAlgn="base">
              <a:lnSpc>
                <a:spcPct val="80000"/>
              </a:lnSpc>
              <a:spcBef>
                <a:spcPct val="0"/>
              </a:spcBef>
              <a:spcAft>
                <a:spcPct val="0"/>
              </a:spcAft>
            </a:pPr>
            <a:r>
              <a:rPr lang="en-US" sz="3000" kern="0" dirty="0">
                <a:solidFill>
                  <a:srgbClr val="FFFFFF"/>
                </a:solidFill>
                <a:ea typeface="MS PGothic" pitchFamily="34" charset="-128"/>
                <a:cs typeface="Calibri"/>
              </a:rPr>
              <a:t>Industry</a:t>
            </a:r>
          </a:p>
        </p:txBody>
      </p:sp>
      <p:sp>
        <p:nvSpPr>
          <p:cNvPr id="2" name="Rectangle 1"/>
          <p:cNvSpPr/>
          <p:nvPr/>
        </p:nvSpPr>
        <p:spPr>
          <a:xfrm>
            <a:off x="1028603" y="3493363"/>
            <a:ext cx="1587920" cy="346249"/>
          </a:xfrm>
          <a:prstGeom prst="rect">
            <a:avLst/>
          </a:prstGeom>
        </p:spPr>
        <p:txBody>
          <a:bodyPr wrap="none">
            <a:spAutoFit/>
          </a:bodyPr>
          <a:lstStyle/>
          <a:p>
            <a:pPr fontAlgn="base">
              <a:lnSpc>
                <a:spcPct val="90000"/>
              </a:lnSpc>
              <a:spcBef>
                <a:spcPct val="0"/>
              </a:spcBef>
              <a:spcAft>
                <a:spcPct val="0"/>
              </a:spcAft>
            </a:pPr>
            <a:r>
              <a:rPr lang="en-US" dirty="0">
                <a:solidFill>
                  <a:srgbClr val="FFFFFF"/>
                </a:solidFill>
                <a:ea typeface="MS PGothic" pitchFamily="34" charset="-128"/>
                <a:cs typeface="Calibri"/>
              </a:rPr>
              <a:t>Cloud Platform</a:t>
            </a:r>
            <a:endParaRPr lang="en-US" sz="7200" b="1" dirty="0">
              <a:solidFill>
                <a:srgbClr val="FFFFFF"/>
              </a:solidFill>
              <a:ea typeface="MS PGothic" pitchFamily="34" charset="-128"/>
              <a:cs typeface="Calibri"/>
            </a:endParaRPr>
          </a:p>
        </p:txBody>
      </p:sp>
      <p:sp>
        <p:nvSpPr>
          <p:cNvPr id="5" name="Rectangle 4"/>
          <p:cNvSpPr/>
          <p:nvPr/>
        </p:nvSpPr>
        <p:spPr>
          <a:xfrm>
            <a:off x="3649234" y="3493363"/>
            <a:ext cx="1386505" cy="346249"/>
          </a:xfrm>
          <a:prstGeom prst="rect">
            <a:avLst/>
          </a:prstGeom>
        </p:spPr>
        <p:txBody>
          <a:bodyPr wrap="none">
            <a:spAutoFit/>
          </a:bodyPr>
          <a:lstStyle/>
          <a:p>
            <a:pPr fontAlgn="base">
              <a:lnSpc>
                <a:spcPct val="90000"/>
              </a:lnSpc>
              <a:spcBef>
                <a:spcPct val="0"/>
              </a:spcBef>
              <a:spcAft>
                <a:spcPct val="0"/>
              </a:spcAft>
            </a:pPr>
            <a:r>
              <a:rPr lang="en-US" dirty="0">
                <a:solidFill>
                  <a:srgbClr val="FFFFFF"/>
                </a:solidFill>
                <a:ea typeface="MS PGothic" pitchFamily="34" charset="-128"/>
                <a:cs typeface="Calibri"/>
              </a:rPr>
              <a:t>Oracle Cloud</a:t>
            </a:r>
          </a:p>
        </p:txBody>
      </p:sp>
      <p:sp>
        <p:nvSpPr>
          <p:cNvPr id="6" name="Rectangle 5"/>
          <p:cNvSpPr/>
          <p:nvPr/>
        </p:nvSpPr>
        <p:spPr>
          <a:xfrm>
            <a:off x="8686046" y="4553721"/>
            <a:ext cx="1485916" cy="553998"/>
          </a:xfrm>
          <a:prstGeom prst="rect">
            <a:avLst/>
          </a:prstGeom>
        </p:spPr>
        <p:txBody>
          <a:bodyPr wrap="none">
            <a:spAutoFit/>
          </a:bodyPr>
          <a:lstStyle/>
          <a:p>
            <a:r>
              <a:rPr lang="en-US" sz="3000" kern="0" dirty="0">
                <a:solidFill>
                  <a:srgbClr val="FFFFFF"/>
                </a:solidFill>
                <a:ea typeface="MS PGothic" pitchFamily="34" charset="-128"/>
                <a:cs typeface="Calibri"/>
              </a:rPr>
              <a:t>Analysts</a:t>
            </a:r>
            <a:endParaRPr lang="en-US" sz="3000" dirty="0">
              <a:solidFill>
                <a:srgbClr val="58595B"/>
              </a:solidFill>
              <a:cs typeface="Calibri"/>
            </a:endParaRPr>
          </a:p>
        </p:txBody>
      </p:sp>
      <p:sp>
        <p:nvSpPr>
          <p:cNvPr id="28" name="Freeform 2"/>
          <p:cNvSpPr>
            <a:spLocks noChangeAspect="1" noChangeArrowheads="1"/>
          </p:cNvSpPr>
          <p:nvPr/>
        </p:nvSpPr>
        <p:spPr bwMode="auto">
          <a:xfrm>
            <a:off x="7647060" y="4399932"/>
            <a:ext cx="607360" cy="683797"/>
          </a:xfrm>
          <a:custGeom>
            <a:avLst/>
            <a:gdLst>
              <a:gd name="T0" fmla="*/ 2592 w 2593"/>
              <a:gd name="T1" fmla="*/ 649 h 2918"/>
              <a:gd name="T2" fmla="*/ 2130 w 2593"/>
              <a:gd name="T3" fmla="*/ 174 h 2918"/>
              <a:gd name="T4" fmla="*/ 1482 w 2593"/>
              <a:gd name="T5" fmla="*/ 0 h 2918"/>
              <a:gd name="T6" fmla="*/ 1482 w 2593"/>
              <a:gd name="T7" fmla="*/ 1297 h 2918"/>
              <a:gd name="T8" fmla="*/ 2592 w 2593"/>
              <a:gd name="T9" fmla="*/ 649 h 2918"/>
              <a:gd name="T10" fmla="*/ 1297 w 2593"/>
              <a:gd name="T11" fmla="*/ 1621 h 2918"/>
              <a:gd name="T12" fmla="*/ 1297 w 2593"/>
              <a:gd name="T13" fmla="*/ 324 h 2918"/>
              <a:gd name="T14" fmla="*/ 648 w 2593"/>
              <a:gd name="T15" fmla="*/ 498 h 2918"/>
              <a:gd name="T16" fmla="*/ 174 w 2593"/>
              <a:gd name="T17" fmla="*/ 973 h 2918"/>
              <a:gd name="T18" fmla="*/ 0 w 2593"/>
              <a:gd name="T19" fmla="*/ 1621 h 2918"/>
              <a:gd name="T20" fmla="*/ 174 w 2593"/>
              <a:gd name="T21" fmla="*/ 2268 h 2918"/>
              <a:gd name="T22" fmla="*/ 648 w 2593"/>
              <a:gd name="T23" fmla="*/ 2743 h 2918"/>
              <a:gd name="T24" fmla="*/ 1297 w 2593"/>
              <a:gd name="T25" fmla="*/ 2917 h 2918"/>
              <a:gd name="T26" fmla="*/ 1945 w 2593"/>
              <a:gd name="T27" fmla="*/ 2743 h 2918"/>
              <a:gd name="T28" fmla="*/ 2407 w 2593"/>
              <a:gd name="T29" fmla="*/ 2268 h 2918"/>
              <a:gd name="T30" fmla="*/ 2592 w 2593"/>
              <a:gd name="T31" fmla="*/ 1621 h 2918"/>
              <a:gd name="T32" fmla="*/ 2407 w 2593"/>
              <a:gd name="T33" fmla="*/ 973 h 2918"/>
              <a:gd name="T34" fmla="*/ 1297 w 2593"/>
              <a:gd name="T35" fmla="*/ 1621 h 2918"/>
              <a:gd name="T36" fmla="*/ 799 w 2593"/>
              <a:gd name="T37" fmla="*/ 2015 h 2918"/>
              <a:gd name="T38" fmla="*/ 799 w 2593"/>
              <a:gd name="T39" fmla="*/ 2119 h 2918"/>
              <a:gd name="T40" fmla="*/ 776 w 2593"/>
              <a:gd name="T41" fmla="*/ 2153 h 2918"/>
              <a:gd name="T42" fmla="*/ 683 w 2593"/>
              <a:gd name="T43" fmla="*/ 2153 h 2918"/>
              <a:gd name="T44" fmla="*/ 648 w 2593"/>
              <a:gd name="T45" fmla="*/ 2119 h 2918"/>
              <a:gd name="T46" fmla="*/ 648 w 2593"/>
              <a:gd name="T47" fmla="*/ 2015 h 2918"/>
              <a:gd name="T48" fmla="*/ 428 w 2593"/>
              <a:gd name="T49" fmla="*/ 1910 h 2918"/>
              <a:gd name="T50" fmla="*/ 428 w 2593"/>
              <a:gd name="T51" fmla="*/ 1864 h 2918"/>
              <a:gd name="T52" fmla="*/ 510 w 2593"/>
              <a:gd name="T53" fmla="*/ 1794 h 2918"/>
              <a:gd name="T54" fmla="*/ 556 w 2593"/>
              <a:gd name="T55" fmla="*/ 1794 h 2918"/>
              <a:gd name="T56" fmla="*/ 706 w 2593"/>
              <a:gd name="T57" fmla="*/ 1864 h 2918"/>
              <a:gd name="T58" fmla="*/ 834 w 2593"/>
              <a:gd name="T59" fmla="*/ 1783 h 2918"/>
              <a:gd name="T60" fmla="*/ 648 w 2593"/>
              <a:gd name="T61" fmla="*/ 1656 h 2918"/>
              <a:gd name="T62" fmla="*/ 475 w 2593"/>
              <a:gd name="T63" fmla="*/ 1447 h 2918"/>
              <a:gd name="T64" fmla="*/ 648 w 2593"/>
              <a:gd name="T65" fmla="*/ 1227 h 2918"/>
              <a:gd name="T66" fmla="*/ 648 w 2593"/>
              <a:gd name="T67" fmla="*/ 1123 h 2918"/>
              <a:gd name="T68" fmla="*/ 683 w 2593"/>
              <a:gd name="T69" fmla="*/ 1088 h 2918"/>
              <a:gd name="T70" fmla="*/ 776 w 2593"/>
              <a:gd name="T71" fmla="*/ 1088 h 2918"/>
              <a:gd name="T72" fmla="*/ 799 w 2593"/>
              <a:gd name="T73" fmla="*/ 1123 h 2918"/>
              <a:gd name="T74" fmla="*/ 799 w 2593"/>
              <a:gd name="T75" fmla="*/ 1216 h 2918"/>
              <a:gd name="T76" fmla="*/ 984 w 2593"/>
              <a:gd name="T77" fmla="*/ 1285 h 2918"/>
              <a:gd name="T78" fmla="*/ 984 w 2593"/>
              <a:gd name="T79" fmla="*/ 1331 h 2918"/>
              <a:gd name="T80" fmla="*/ 926 w 2593"/>
              <a:gd name="T81" fmla="*/ 1413 h 2918"/>
              <a:gd name="T82" fmla="*/ 880 w 2593"/>
              <a:gd name="T83" fmla="*/ 1424 h 2918"/>
              <a:gd name="T84" fmla="*/ 741 w 2593"/>
              <a:gd name="T85" fmla="*/ 1366 h 2918"/>
              <a:gd name="T86" fmla="*/ 648 w 2593"/>
              <a:gd name="T87" fmla="*/ 1436 h 2918"/>
              <a:gd name="T88" fmla="*/ 834 w 2593"/>
              <a:gd name="T89" fmla="*/ 1540 h 2918"/>
              <a:gd name="T90" fmla="*/ 1030 w 2593"/>
              <a:gd name="T91" fmla="*/ 1771 h 2918"/>
              <a:gd name="T92" fmla="*/ 799 w 2593"/>
              <a:gd name="T93" fmla="*/ 2015 h 2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93" h="2918">
                <a:moveTo>
                  <a:pt x="2592" y="649"/>
                </a:moveTo>
                <a:cubicBezTo>
                  <a:pt x="2488" y="452"/>
                  <a:pt x="2315" y="290"/>
                  <a:pt x="2130" y="174"/>
                </a:cubicBezTo>
                <a:cubicBezTo>
                  <a:pt x="1934" y="58"/>
                  <a:pt x="1714" y="0"/>
                  <a:pt x="1482" y="0"/>
                </a:cubicBezTo>
                <a:lnTo>
                  <a:pt x="1482" y="1297"/>
                </a:lnTo>
                <a:lnTo>
                  <a:pt x="2592" y="649"/>
                </a:lnTo>
                <a:close/>
                <a:moveTo>
                  <a:pt x="1297" y="1621"/>
                </a:moveTo>
                <a:lnTo>
                  <a:pt x="1297" y="324"/>
                </a:lnTo>
                <a:cubicBezTo>
                  <a:pt x="1054" y="324"/>
                  <a:pt x="834" y="382"/>
                  <a:pt x="648" y="498"/>
                </a:cubicBezTo>
                <a:cubicBezTo>
                  <a:pt x="452" y="614"/>
                  <a:pt x="278" y="776"/>
                  <a:pt x="174" y="973"/>
                </a:cubicBezTo>
                <a:cubicBezTo>
                  <a:pt x="58" y="1158"/>
                  <a:pt x="0" y="1390"/>
                  <a:pt x="0" y="1621"/>
                </a:cubicBezTo>
                <a:cubicBezTo>
                  <a:pt x="0" y="1853"/>
                  <a:pt x="58" y="2084"/>
                  <a:pt x="174" y="2268"/>
                </a:cubicBezTo>
                <a:cubicBezTo>
                  <a:pt x="278" y="2465"/>
                  <a:pt x="452" y="2627"/>
                  <a:pt x="648" y="2743"/>
                </a:cubicBezTo>
                <a:cubicBezTo>
                  <a:pt x="834" y="2859"/>
                  <a:pt x="1054" y="2917"/>
                  <a:pt x="1297" y="2917"/>
                </a:cubicBezTo>
                <a:cubicBezTo>
                  <a:pt x="1528" y="2917"/>
                  <a:pt x="1748" y="2859"/>
                  <a:pt x="1945" y="2743"/>
                </a:cubicBezTo>
                <a:cubicBezTo>
                  <a:pt x="2130" y="2627"/>
                  <a:pt x="2303" y="2465"/>
                  <a:pt x="2407" y="2268"/>
                </a:cubicBezTo>
                <a:cubicBezTo>
                  <a:pt x="2523" y="2084"/>
                  <a:pt x="2592" y="1853"/>
                  <a:pt x="2592" y="1621"/>
                </a:cubicBezTo>
                <a:cubicBezTo>
                  <a:pt x="2592" y="1390"/>
                  <a:pt x="2523" y="1158"/>
                  <a:pt x="2407" y="973"/>
                </a:cubicBezTo>
                <a:lnTo>
                  <a:pt x="1297" y="1621"/>
                </a:lnTo>
                <a:close/>
                <a:moveTo>
                  <a:pt x="799" y="2015"/>
                </a:moveTo>
                <a:lnTo>
                  <a:pt x="799" y="2119"/>
                </a:lnTo>
                <a:cubicBezTo>
                  <a:pt x="799" y="2142"/>
                  <a:pt x="787" y="2153"/>
                  <a:pt x="776" y="2153"/>
                </a:cubicBezTo>
                <a:lnTo>
                  <a:pt x="683" y="2153"/>
                </a:lnTo>
                <a:cubicBezTo>
                  <a:pt x="672" y="2153"/>
                  <a:pt x="648" y="2142"/>
                  <a:pt x="648" y="2119"/>
                </a:cubicBezTo>
                <a:lnTo>
                  <a:pt x="648" y="2015"/>
                </a:lnTo>
                <a:cubicBezTo>
                  <a:pt x="567" y="2003"/>
                  <a:pt x="498" y="1968"/>
                  <a:pt x="428" y="1910"/>
                </a:cubicBezTo>
                <a:cubicBezTo>
                  <a:pt x="417" y="1899"/>
                  <a:pt x="417" y="1876"/>
                  <a:pt x="428" y="1864"/>
                </a:cubicBezTo>
                <a:lnTo>
                  <a:pt x="510" y="1794"/>
                </a:lnTo>
                <a:cubicBezTo>
                  <a:pt x="521" y="1783"/>
                  <a:pt x="544" y="1783"/>
                  <a:pt x="556" y="1794"/>
                </a:cubicBezTo>
                <a:cubicBezTo>
                  <a:pt x="591" y="1829"/>
                  <a:pt x="648" y="1864"/>
                  <a:pt x="706" y="1864"/>
                </a:cubicBezTo>
                <a:cubicBezTo>
                  <a:pt x="799" y="1864"/>
                  <a:pt x="834" y="1841"/>
                  <a:pt x="834" y="1783"/>
                </a:cubicBezTo>
                <a:cubicBezTo>
                  <a:pt x="834" y="1714"/>
                  <a:pt x="741" y="1690"/>
                  <a:pt x="648" y="1656"/>
                </a:cubicBezTo>
                <a:cubicBezTo>
                  <a:pt x="567" y="1633"/>
                  <a:pt x="475" y="1575"/>
                  <a:pt x="475" y="1447"/>
                </a:cubicBezTo>
                <a:cubicBezTo>
                  <a:pt x="475" y="1320"/>
                  <a:pt x="544" y="1251"/>
                  <a:pt x="648" y="1227"/>
                </a:cubicBezTo>
                <a:cubicBezTo>
                  <a:pt x="648" y="1123"/>
                  <a:pt x="648" y="1157"/>
                  <a:pt x="648" y="1123"/>
                </a:cubicBezTo>
                <a:cubicBezTo>
                  <a:pt x="648" y="1100"/>
                  <a:pt x="672" y="1088"/>
                  <a:pt x="683" y="1088"/>
                </a:cubicBezTo>
                <a:lnTo>
                  <a:pt x="776" y="1088"/>
                </a:lnTo>
                <a:cubicBezTo>
                  <a:pt x="787" y="1088"/>
                  <a:pt x="799" y="1100"/>
                  <a:pt x="799" y="1123"/>
                </a:cubicBezTo>
                <a:cubicBezTo>
                  <a:pt x="799" y="1216"/>
                  <a:pt x="799" y="1185"/>
                  <a:pt x="799" y="1216"/>
                </a:cubicBezTo>
                <a:cubicBezTo>
                  <a:pt x="869" y="1227"/>
                  <a:pt x="926" y="1251"/>
                  <a:pt x="984" y="1285"/>
                </a:cubicBezTo>
                <a:cubicBezTo>
                  <a:pt x="996" y="1297"/>
                  <a:pt x="996" y="1320"/>
                  <a:pt x="984" y="1331"/>
                </a:cubicBezTo>
                <a:lnTo>
                  <a:pt x="926" y="1413"/>
                </a:lnTo>
                <a:cubicBezTo>
                  <a:pt x="915" y="1424"/>
                  <a:pt x="892" y="1424"/>
                  <a:pt x="880" y="1424"/>
                </a:cubicBezTo>
                <a:cubicBezTo>
                  <a:pt x="834" y="1390"/>
                  <a:pt x="787" y="1366"/>
                  <a:pt x="741" y="1366"/>
                </a:cubicBezTo>
                <a:cubicBezTo>
                  <a:pt x="695" y="1366"/>
                  <a:pt x="648" y="1390"/>
                  <a:pt x="648" y="1436"/>
                </a:cubicBezTo>
                <a:cubicBezTo>
                  <a:pt x="648" y="1494"/>
                  <a:pt x="741" y="1505"/>
                  <a:pt x="834" y="1540"/>
                </a:cubicBezTo>
                <a:cubicBezTo>
                  <a:pt x="938" y="1575"/>
                  <a:pt x="1030" y="1633"/>
                  <a:pt x="1030" y="1771"/>
                </a:cubicBezTo>
                <a:cubicBezTo>
                  <a:pt x="1030" y="1910"/>
                  <a:pt x="926" y="1992"/>
                  <a:pt x="799" y="2015"/>
                </a:cubicBezTo>
                <a:close/>
              </a:path>
            </a:pathLst>
          </a:custGeom>
          <a:solidFill>
            <a:schemeClr val="bg1">
              <a:alpha val="40000"/>
            </a:schemeClr>
          </a:solidFill>
          <a:ln>
            <a:noFill/>
          </a:ln>
          <a:effectLst/>
          <a:extLst/>
        </p:spPr>
        <p:txBody>
          <a:bodyPr wrap="none" anchor="ctr"/>
          <a:lstStyle/>
          <a:p>
            <a:endParaRPr lang="en-US" dirty="0">
              <a:solidFill>
                <a:srgbClr val="58595B"/>
              </a:solidFill>
            </a:endParaRPr>
          </a:p>
        </p:txBody>
      </p:sp>
      <p:sp>
        <p:nvSpPr>
          <p:cNvPr id="29" name="Freeform 14"/>
          <p:cNvSpPr>
            <a:spLocks noChangeAspect="1" noChangeArrowheads="1"/>
          </p:cNvSpPr>
          <p:nvPr/>
        </p:nvSpPr>
        <p:spPr bwMode="auto">
          <a:xfrm>
            <a:off x="5044453" y="4401914"/>
            <a:ext cx="532667" cy="681814"/>
          </a:xfrm>
          <a:custGeom>
            <a:avLst/>
            <a:gdLst>
              <a:gd name="T0" fmla="*/ 463 w 2316"/>
              <a:gd name="T1" fmla="*/ 0 h 2964"/>
              <a:gd name="T2" fmla="*/ 0 w 2316"/>
              <a:gd name="T3" fmla="*/ 463 h 2964"/>
              <a:gd name="T4" fmla="*/ 0 w 2316"/>
              <a:gd name="T5" fmla="*/ 2963 h 2964"/>
              <a:gd name="T6" fmla="*/ 2315 w 2316"/>
              <a:gd name="T7" fmla="*/ 2963 h 2964"/>
              <a:gd name="T8" fmla="*/ 2315 w 2316"/>
              <a:gd name="T9" fmla="*/ 0 h 2964"/>
              <a:gd name="T10" fmla="*/ 463 w 2316"/>
              <a:gd name="T11" fmla="*/ 0 h 2964"/>
              <a:gd name="T12" fmla="*/ 1250 w 2316"/>
              <a:gd name="T13" fmla="*/ 579 h 2964"/>
              <a:gd name="T14" fmla="*/ 1517 w 2316"/>
              <a:gd name="T15" fmla="*/ 648 h 2964"/>
              <a:gd name="T16" fmla="*/ 1714 w 2316"/>
              <a:gd name="T17" fmla="*/ 845 h 2964"/>
              <a:gd name="T18" fmla="*/ 1250 w 2316"/>
              <a:gd name="T19" fmla="*/ 1111 h 2964"/>
              <a:gd name="T20" fmla="*/ 1250 w 2316"/>
              <a:gd name="T21" fmla="*/ 579 h 2964"/>
              <a:gd name="T22" fmla="*/ 695 w 2316"/>
              <a:gd name="T23" fmla="*/ 1007 h 2964"/>
              <a:gd name="T24" fmla="*/ 891 w 2316"/>
              <a:gd name="T25" fmla="*/ 811 h 2964"/>
              <a:gd name="T26" fmla="*/ 1158 w 2316"/>
              <a:gd name="T27" fmla="*/ 741 h 2964"/>
              <a:gd name="T28" fmla="*/ 1158 w 2316"/>
              <a:gd name="T29" fmla="*/ 1274 h 2964"/>
              <a:gd name="T30" fmla="*/ 1621 w 2316"/>
              <a:gd name="T31" fmla="*/ 1007 h 2964"/>
              <a:gd name="T32" fmla="*/ 1691 w 2316"/>
              <a:gd name="T33" fmla="*/ 1274 h 2964"/>
              <a:gd name="T34" fmla="*/ 1621 w 2316"/>
              <a:gd name="T35" fmla="*/ 1540 h 2964"/>
              <a:gd name="T36" fmla="*/ 1424 w 2316"/>
              <a:gd name="T37" fmla="*/ 1737 h 2964"/>
              <a:gd name="T38" fmla="*/ 1158 w 2316"/>
              <a:gd name="T39" fmla="*/ 1806 h 2964"/>
              <a:gd name="T40" fmla="*/ 891 w 2316"/>
              <a:gd name="T41" fmla="*/ 1737 h 2964"/>
              <a:gd name="T42" fmla="*/ 695 w 2316"/>
              <a:gd name="T43" fmla="*/ 1540 h 2964"/>
              <a:gd name="T44" fmla="*/ 625 w 2316"/>
              <a:gd name="T45" fmla="*/ 1274 h 2964"/>
              <a:gd name="T46" fmla="*/ 695 w 2316"/>
              <a:gd name="T47" fmla="*/ 1007 h 2964"/>
              <a:gd name="T48" fmla="*/ 1852 w 2316"/>
              <a:gd name="T49" fmla="*/ 2500 h 2964"/>
              <a:gd name="T50" fmla="*/ 463 w 2316"/>
              <a:gd name="T51" fmla="*/ 2500 h 2964"/>
              <a:gd name="T52" fmla="*/ 463 w 2316"/>
              <a:gd name="T53" fmla="*/ 2407 h 2964"/>
              <a:gd name="T54" fmla="*/ 1852 w 2316"/>
              <a:gd name="T55" fmla="*/ 2407 h 2964"/>
              <a:gd name="T56" fmla="*/ 1852 w 2316"/>
              <a:gd name="T57" fmla="*/ 2500 h 2964"/>
              <a:gd name="T58" fmla="*/ 1852 w 2316"/>
              <a:gd name="T59" fmla="*/ 2176 h 2964"/>
              <a:gd name="T60" fmla="*/ 463 w 2316"/>
              <a:gd name="T61" fmla="*/ 2176 h 2964"/>
              <a:gd name="T62" fmla="*/ 463 w 2316"/>
              <a:gd name="T63" fmla="*/ 2084 h 2964"/>
              <a:gd name="T64" fmla="*/ 1852 w 2316"/>
              <a:gd name="T65" fmla="*/ 2084 h 2964"/>
              <a:gd name="T66" fmla="*/ 1852 w 2316"/>
              <a:gd name="T67" fmla="*/ 217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6" h="2964">
                <a:moveTo>
                  <a:pt x="463" y="0"/>
                </a:moveTo>
                <a:cubicBezTo>
                  <a:pt x="0" y="463"/>
                  <a:pt x="0" y="463"/>
                  <a:pt x="0" y="463"/>
                </a:cubicBezTo>
                <a:cubicBezTo>
                  <a:pt x="0" y="2963"/>
                  <a:pt x="0" y="2963"/>
                  <a:pt x="0" y="2963"/>
                </a:cubicBezTo>
                <a:cubicBezTo>
                  <a:pt x="2315" y="2963"/>
                  <a:pt x="2315" y="2963"/>
                  <a:pt x="2315" y="2963"/>
                </a:cubicBezTo>
                <a:cubicBezTo>
                  <a:pt x="2315" y="0"/>
                  <a:pt x="2315" y="0"/>
                  <a:pt x="2315" y="0"/>
                </a:cubicBezTo>
                <a:lnTo>
                  <a:pt x="463" y="0"/>
                </a:lnTo>
                <a:close/>
                <a:moveTo>
                  <a:pt x="1250" y="579"/>
                </a:moveTo>
                <a:cubicBezTo>
                  <a:pt x="1343" y="579"/>
                  <a:pt x="1436" y="602"/>
                  <a:pt x="1517" y="648"/>
                </a:cubicBezTo>
                <a:cubicBezTo>
                  <a:pt x="1598" y="695"/>
                  <a:pt x="1667" y="764"/>
                  <a:pt x="1714" y="845"/>
                </a:cubicBezTo>
                <a:cubicBezTo>
                  <a:pt x="1250" y="1111"/>
                  <a:pt x="1250" y="1111"/>
                  <a:pt x="1250" y="1111"/>
                </a:cubicBezTo>
                <a:lnTo>
                  <a:pt x="1250" y="579"/>
                </a:lnTo>
                <a:close/>
                <a:moveTo>
                  <a:pt x="695" y="1007"/>
                </a:moveTo>
                <a:cubicBezTo>
                  <a:pt x="741" y="926"/>
                  <a:pt x="811" y="857"/>
                  <a:pt x="891" y="811"/>
                </a:cubicBezTo>
                <a:cubicBezTo>
                  <a:pt x="973" y="764"/>
                  <a:pt x="1065" y="741"/>
                  <a:pt x="1158" y="741"/>
                </a:cubicBezTo>
                <a:cubicBezTo>
                  <a:pt x="1158" y="1274"/>
                  <a:pt x="1158" y="1274"/>
                  <a:pt x="1158" y="1274"/>
                </a:cubicBezTo>
                <a:cubicBezTo>
                  <a:pt x="1621" y="1007"/>
                  <a:pt x="1621" y="1007"/>
                  <a:pt x="1621" y="1007"/>
                </a:cubicBezTo>
                <a:cubicBezTo>
                  <a:pt x="1667" y="1088"/>
                  <a:pt x="1691" y="1181"/>
                  <a:pt x="1691" y="1274"/>
                </a:cubicBezTo>
                <a:cubicBezTo>
                  <a:pt x="1691" y="1366"/>
                  <a:pt x="1667" y="1459"/>
                  <a:pt x="1621" y="1540"/>
                </a:cubicBezTo>
                <a:cubicBezTo>
                  <a:pt x="1575" y="1621"/>
                  <a:pt x="1505" y="1690"/>
                  <a:pt x="1424" y="1737"/>
                </a:cubicBezTo>
                <a:cubicBezTo>
                  <a:pt x="1343" y="1783"/>
                  <a:pt x="1250" y="1806"/>
                  <a:pt x="1158" y="1806"/>
                </a:cubicBezTo>
                <a:cubicBezTo>
                  <a:pt x="1065" y="1806"/>
                  <a:pt x="973" y="1783"/>
                  <a:pt x="891" y="1737"/>
                </a:cubicBezTo>
                <a:cubicBezTo>
                  <a:pt x="811" y="1690"/>
                  <a:pt x="741" y="1621"/>
                  <a:pt x="695" y="1540"/>
                </a:cubicBezTo>
                <a:cubicBezTo>
                  <a:pt x="648" y="1459"/>
                  <a:pt x="625" y="1366"/>
                  <a:pt x="625" y="1274"/>
                </a:cubicBezTo>
                <a:cubicBezTo>
                  <a:pt x="625" y="1181"/>
                  <a:pt x="648" y="1088"/>
                  <a:pt x="695" y="1007"/>
                </a:cubicBezTo>
                <a:close/>
                <a:moveTo>
                  <a:pt x="1852" y="2500"/>
                </a:moveTo>
                <a:cubicBezTo>
                  <a:pt x="463" y="2500"/>
                  <a:pt x="463" y="2500"/>
                  <a:pt x="463" y="2500"/>
                </a:cubicBezTo>
                <a:cubicBezTo>
                  <a:pt x="463" y="2407"/>
                  <a:pt x="463" y="2407"/>
                  <a:pt x="463" y="2407"/>
                </a:cubicBezTo>
                <a:cubicBezTo>
                  <a:pt x="1852" y="2407"/>
                  <a:pt x="1852" y="2407"/>
                  <a:pt x="1852" y="2407"/>
                </a:cubicBezTo>
                <a:lnTo>
                  <a:pt x="1852" y="2500"/>
                </a:lnTo>
                <a:close/>
                <a:moveTo>
                  <a:pt x="1852" y="2176"/>
                </a:moveTo>
                <a:cubicBezTo>
                  <a:pt x="463" y="2176"/>
                  <a:pt x="463" y="2176"/>
                  <a:pt x="463" y="2176"/>
                </a:cubicBezTo>
                <a:cubicBezTo>
                  <a:pt x="463" y="2084"/>
                  <a:pt x="463" y="2084"/>
                  <a:pt x="463" y="2084"/>
                </a:cubicBezTo>
                <a:cubicBezTo>
                  <a:pt x="1852" y="2084"/>
                  <a:pt x="1852" y="2084"/>
                  <a:pt x="1852" y="2084"/>
                </a:cubicBezTo>
                <a:lnTo>
                  <a:pt x="1852" y="2176"/>
                </a:lnTo>
                <a:close/>
              </a:path>
            </a:pathLst>
          </a:custGeom>
          <a:solidFill>
            <a:schemeClr val="bg1">
              <a:alpha val="40000"/>
            </a:schemeClr>
          </a:solidFill>
          <a:ln>
            <a:noFill/>
          </a:ln>
          <a:effectLst/>
          <a:extLst/>
        </p:spPr>
        <p:txBody>
          <a:bodyPr wrap="none" anchor="ctr"/>
          <a:lstStyle/>
          <a:p>
            <a:endParaRPr lang="en-US" dirty="0">
              <a:solidFill>
                <a:srgbClr val="58595B"/>
              </a:solidFill>
            </a:endParaRPr>
          </a:p>
        </p:txBody>
      </p:sp>
      <p:sp>
        <p:nvSpPr>
          <p:cNvPr id="30" name="Freeform 9"/>
          <p:cNvSpPr>
            <a:spLocks noChangeAspect="1" noChangeArrowheads="1"/>
          </p:cNvSpPr>
          <p:nvPr/>
        </p:nvSpPr>
        <p:spPr bwMode="auto">
          <a:xfrm>
            <a:off x="10332336" y="4285848"/>
            <a:ext cx="797880" cy="797880"/>
          </a:xfrm>
          <a:custGeom>
            <a:avLst/>
            <a:gdLst>
              <a:gd name="T0" fmla="*/ 2546 w 2964"/>
              <a:gd name="T1" fmla="*/ 417 h 2964"/>
              <a:gd name="T2" fmla="*/ 2546 w 2964"/>
              <a:gd name="T3" fmla="*/ 0 h 2964"/>
              <a:gd name="T4" fmla="*/ 2188 w 2964"/>
              <a:gd name="T5" fmla="*/ 359 h 2964"/>
              <a:gd name="T6" fmla="*/ 2130 w 2964"/>
              <a:gd name="T7" fmla="*/ 498 h 2964"/>
              <a:gd name="T8" fmla="*/ 2130 w 2964"/>
              <a:gd name="T9" fmla="*/ 741 h 2964"/>
              <a:gd name="T10" fmla="*/ 1887 w 2964"/>
              <a:gd name="T11" fmla="*/ 984 h 2964"/>
              <a:gd name="T12" fmla="*/ 1135 w 2964"/>
              <a:gd name="T13" fmla="*/ 695 h 2964"/>
              <a:gd name="T14" fmla="*/ 0 w 2964"/>
              <a:gd name="T15" fmla="*/ 1829 h 2964"/>
              <a:gd name="T16" fmla="*/ 1135 w 2964"/>
              <a:gd name="T17" fmla="*/ 2963 h 2964"/>
              <a:gd name="T18" fmla="*/ 2268 w 2964"/>
              <a:gd name="T19" fmla="*/ 1829 h 2964"/>
              <a:gd name="T20" fmla="*/ 2038 w 2964"/>
              <a:gd name="T21" fmla="*/ 1146 h 2964"/>
              <a:gd name="T22" fmla="*/ 1841 w 2964"/>
              <a:gd name="T23" fmla="*/ 1343 h 2964"/>
              <a:gd name="T24" fmla="*/ 1991 w 2964"/>
              <a:gd name="T25" fmla="*/ 1829 h 2964"/>
              <a:gd name="T26" fmla="*/ 1135 w 2964"/>
              <a:gd name="T27" fmla="*/ 2685 h 2964"/>
              <a:gd name="T28" fmla="*/ 278 w 2964"/>
              <a:gd name="T29" fmla="*/ 1829 h 2964"/>
              <a:gd name="T30" fmla="*/ 1135 w 2964"/>
              <a:gd name="T31" fmla="*/ 972 h 2964"/>
              <a:gd name="T32" fmla="*/ 1690 w 2964"/>
              <a:gd name="T33" fmla="*/ 1181 h 2964"/>
              <a:gd name="T34" fmla="*/ 1493 w 2964"/>
              <a:gd name="T35" fmla="*/ 1378 h 2964"/>
              <a:gd name="T36" fmla="*/ 1135 w 2964"/>
              <a:gd name="T37" fmla="*/ 1250 h 2964"/>
              <a:gd name="T38" fmla="*/ 556 w 2964"/>
              <a:gd name="T39" fmla="*/ 1829 h 2964"/>
              <a:gd name="T40" fmla="*/ 1135 w 2964"/>
              <a:gd name="T41" fmla="*/ 2407 h 2964"/>
              <a:gd name="T42" fmla="*/ 1713 w 2964"/>
              <a:gd name="T43" fmla="*/ 1829 h 2964"/>
              <a:gd name="T44" fmla="*/ 1644 w 2964"/>
              <a:gd name="T45" fmla="*/ 1551 h 2964"/>
              <a:gd name="T46" fmla="*/ 1424 w 2964"/>
              <a:gd name="T47" fmla="*/ 1760 h 2964"/>
              <a:gd name="T48" fmla="*/ 1436 w 2964"/>
              <a:gd name="T49" fmla="*/ 1829 h 2964"/>
              <a:gd name="T50" fmla="*/ 1135 w 2964"/>
              <a:gd name="T51" fmla="*/ 2130 h 2964"/>
              <a:gd name="T52" fmla="*/ 833 w 2964"/>
              <a:gd name="T53" fmla="*/ 1829 h 2964"/>
              <a:gd name="T54" fmla="*/ 1135 w 2964"/>
              <a:gd name="T55" fmla="*/ 1528 h 2964"/>
              <a:gd name="T56" fmla="*/ 1297 w 2964"/>
              <a:gd name="T57" fmla="*/ 1574 h 2964"/>
              <a:gd name="T58" fmla="*/ 1088 w 2964"/>
              <a:gd name="T59" fmla="*/ 1783 h 2964"/>
              <a:gd name="T60" fmla="*/ 1088 w 2964"/>
              <a:gd name="T61" fmla="*/ 1876 h 2964"/>
              <a:gd name="T62" fmla="*/ 1135 w 2964"/>
              <a:gd name="T63" fmla="*/ 1899 h 2964"/>
              <a:gd name="T64" fmla="*/ 1181 w 2964"/>
              <a:gd name="T65" fmla="*/ 1876 h 2964"/>
              <a:gd name="T66" fmla="*/ 2223 w 2964"/>
              <a:gd name="T67" fmla="*/ 833 h 2964"/>
              <a:gd name="T68" fmla="*/ 2465 w 2964"/>
              <a:gd name="T69" fmla="*/ 833 h 2964"/>
              <a:gd name="T70" fmla="*/ 2604 w 2964"/>
              <a:gd name="T71" fmla="*/ 776 h 2964"/>
              <a:gd name="T72" fmla="*/ 2963 w 2964"/>
              <a:gd name="T73" fmla="*/ 417 h 2964"/>
              <a:gd name="T74" fmla="*/ 2546 w 2964"/>
              <a:gd name="T75" fmla="*/ 417 h 2964"/>
              <a:gd name="T76" fmla="*/ 2500 w 2964"/>
              <a:gd name="T77" fmla="*/ 683 h 2964"/>
              <a:gd name="T78" fmla="*/ 2465 w 2964"/>
              <a:gd name="T79" fmla="*/ 695 h 2964"/>
              <a:gd name="T80" fmla="*/ 2268 w 2964"/>
              <a:gd name="T81" fmla="*/ 695 h 2964"/>
              <a:gd name="T82" fmla="*/ 2407 w 2964"/>
              <a:gd name="T83" fmla="*/ 556 h 2964"/>
              <a:gd name="T84" fmla="*/ 2627 w 2964"/>
              <a:gd name="T85" fmla="*/ 556 h 2964"/>
              <a:gd name="T86" fmla="*/ 2500 w 2964"/>
              <a:gd name="T87" fmla="*/ 68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4" h="2964">
                <a:moveTo>
                  <a:pt x="2546" y="417"/>
                </a:moveTo>
                <a:cubicBezTo>
                  <a:pt x="2546" y="0"/>
                  <a:pt x="2546" y="0"/>
                  <a:pt x="2546" y="0"/>
                </a:cubicBezTo>
                <a:cubicBezTo>
                  <a:pt x="2188" y="359"/>
                  <a:pt x="2188" y="359"/>
                  <a:pt x="2188" y="359"/>
                </a:cubicBezTo>
                <a:cubicBezTo>
                  <a:pt x="2153" y="394"/>
                  <a:pt x="2130" y="440"/>
                  <a:pt x="2130" y="498"/>
                </a:cubicBezTo>
                <a:cubicBezTo>
                  <a:pt x="2130" y="741"/>
                  <a:pt x="2130" y="741"/>
                  <a:pt x="2130" y="741"/>
                </a:cubicBezTo>
                <a:cubicBezTo>
                  <a:pt x="1887" y="984"/>
                  <a:pt x="1887" y="984"/>
                  <a:pt x="1887" y="984"/>
                </a:cubicBezTo>
                <a:cubicBezTo>
                  <a:pt x="1690" y="799"/>
                  <a:pt x="1424" y="695"/>
                  <a:pt x="1135" y="695"/>
                </a:cubicBezTo>
                <a:cubicBezTo>
                  <a:pt x="509" y="695"/>
                  <a:pt x="0" y="1204"/>
                  <a:pt x="0" y="1829"/>
                </a:cubicBezTo>
                <a:cubicBezTo>
                  <a:pt x="0" y="2453"/>
                  <a:pt x="509" y="2963"/>
                  <a:pt x="1135" y="2963"/>
                </a:cubicBezTo>
                <a:cubicBezTo>
                  <a:pt x="1760" y="2963"/>
                  <a:pt x="2268" y="2453"/>
                  <a:pt x="2268" y="1829"/>
                </a:cubicBezTo>
                <a:cubicBezTo>
                  <a:pt x="2268" y="1574"/>
                  <a:pt x="2188" y="1343"/>
                  <a:pt x="2038" y="1146"/>
                </a:cubicBezTo>
                <a:cubicBezTo>
                  <a:pt x="1841" y="1343"/>
                  <a:pt x="1841" y="1343"/>
                  <a:pt x="1841" y="1343"/>
                </a:cubicBezTo>
                <a:cubicBezTo>
                  <a:pt x="1933" y="1482"/>
                  <a:pt x="1991" y="1656"/>
                  <a:pt x="1991" y="1829"/>
                </a:cubicBezTo>
                <a:cubicBezTo>
                  <a:pt x="1991" y="2303"/>
                  <a:pt x="1609" y="2685"/>
                  <a:pt x="1135" y="2685"/>
                </a:cubicBezTo>
                <a:cubicBezTo>
                  <a:pt x="660" y="2685"/>
                  <a:pt x="278" y="2303"/>
                  <a:pt x="278" y="1829"/>
                </a:cubicBezTo>
                <a:cubicBezTo>
                  <a:pt x="278" y="1354"/>
                  <a:pt x="660" y="972"/>
                  <a:pt x="1135" y="972"/>
                </a:cubicBezTo>
                <a:cubicBezTo>
                  <a:pt x="1343" y="972"/>
                  <a:pt x="1540" y="1054"/>
                  <a:pt x="1690" y="1181"/>
                </a:cubicBezTo>
                <a:cubicBezTo>
                  <a:pt x="1493" y="1378"/>
                  <a:pt x="1493" y="1378"/>
                  <a:pt x="1493" y="1378"/>
                </a:cubicBezTo>
                <a:cubicBezTo>
                  <a:pt x="1389" y="1297"/>
                  <a:pt x="1274" y="1250"/>
                  <a:pt x="1135" y="1250"/>
                </a:cubicBezTo>
                <a:cubicBezTo>
                  <a:pt x="811" y="1250"/>
                  <a:pt x="556" y="1505"/>
                  <a:pt x="556" y="1829"/>
                </a:cubicBezTo>
                <a:cubicBezTo>
                  <a:pt x="556" y="2153"/>
                  <a:pt x="811" y="2407"/>
                  <a:pt x="1135" y="2407"/>
                </a:cubicBezTo>
                <a:cubicBezTo>
                  <a:pt x="1459" y="2407"/>
                  <a:pt x="1713" y="2153"/>
                  <a:pt x="1713" y="1829"/>
                </a:cubicBezTo>
                <a:cubicBezTo>
                  <a:pt x="1713" y="1725"/>
                  <a:pt x="1690" y="1632"/>
                  <a:pt x="1644" y="1551"/>
                </a:cubicBezTo>
                <a:cubicBezTo>
                  <a:pt x="1424" y="1760"/>
                  <a:pt x="1424" y="1760"/>
                  <a:pt x="1424" y="1760"/>
                </a:cubicBezTo>
                <a:cubicBezTo>
                  <a:pt x="1436" y="1783"/>
                  <a:pt x="1436" y="1806"/>
                  <a:pt x="1436" y="1829"/>
                </a:cubicBezTo>
                <a:cubicBezTo>
                  <a:pt x="1436" y="1991"/>
                  <a:pt x="1297" y="2130"/>
                  <a:pt x="1135" y="2130"/>
                </a:cubicBezTo>
                <a:cubicBezTo>
                  <a:pt x="972" y="2130"/>
                  <a:pt x="833" y="1991"/>
                  <a:pt x="833" y="1829"/>
                </a:cubicBezTo>
                <a:cubicBezTo>
                  <a:pt x="833" y="1667"/>
                  <a:pt x="972" y="1528"/>
                  <a:pt x="1135" y="1528"/>
                </a:cubicBezTo>
                <a:cubicBezTo>
                  <a:pt x="1192" y="1528"/>
                  <a:pt x="1250" y="1540"/>
                  <a:pt x="1297" y="1574"/>
                </a:cubicBezTo>
                <a:cubicBezTo>
                  <a:pt x="1088" y="1783"/>
                  <a:pt x="1088" y="1783"/>
                  <a:pt x="1088" y="1783"/>
                </a:cubicBezTo>
                <a:cubicBezTo>
                  <a:pt x="1054" y="1806"/>
                  <a:pt x="1054" y="1852"/>
                  <a:pt x="1088" y="1876"/>
                </a:cubicBezTo>
                <a:cubicBezTo>
                  <a:pt x="1100" y="1887"/>
                  <a:pt x="1111" y="1899"/>
                  <a:pt x="1135" y="1899"/>
                </a:cubicBezTo>
                <a:cubicBezTo>
                  <a:pt x="1158" y="1899"/>
                  <a:pt x="1169" y="1887"/>
                  <a:pt x="1181" y="1876"/>
                </a:cubicBezTo>
                <a:cubicBezTo>
                  <a:pt x="2223" y="833"/>
                  <a:pt x="2223" y="833"/>
                  <a:pt x="2223" y="833"/>
                </a:cubicBezTo>
                <a:cubicBezTo>
                  <a:pt x="2465" y="833"/>
                  <a:pt x="2465" y="833"/>
                  <a:pt x="2465" y="833"/>
                </a:cubicBezTo>
                <a:cubicBezTo>
                  <a:pt x="2523" y="833"/>
                  <a:pt x="2569" y="811"/>
                  <a:pt x="2604" y="776"/>
                </a:cubicBezTo>
                <a:cubicBezTo>
                  <a:pt x="2963" y="417"/>
                  <a:pt x="2963" y="417"/>
                  <a:pt x="2963" y="417"/>
                </a:cubicBezTo>
                <a:lnTo>
                  <a:pt x="2546" y="417"/>
                </a:lnTo>
                <a:close/>
                <a:moveTo>
                  <a:pt x="2500" y="683"/>
                </a:moveTo>
                <a:cubicBezTo>
                  <a:pt x="2488" y="695"/>
                  <a:pt x="2477" y="695"/>
                  <a:pt x="2465" y="695"/>
                </a:cubicBezTo>
                <a:cubicBezTo>
                  <a:pt x="2268" y="695"/>
                  <a:pt x="2268" y="695"/>
                  <a:pt x="2268" y="695"/>
                </a:cubicBezTo>
                <a:cubicBezTo>
                  <a:pt x="2407" y="556"/>
                  <a:pt x="2407" y="556"/>
                  <a:pt x="2407" y="556"/>
                </a:cubicBezTo>
                <a:cubicBezTo>
                  <a:pt x="2627" y="556"/>
                  <a:pt x="2627" y="556"/>
                  <a:pt x="2627" y="556"/>
                </a:cubicBezTo>
                <a:lnTo>
                  <a:pt x="2500" y="683"/>
                </a:lnTo>
                <a:close/>
              </a:path>
            </a:pathLst>
          </a:custGeom>
          <a:solidFill>
            <a:schemeClr val="bg1">
              <a:alpha val="40000"/>
            </a:schemeClr>
          </a:solidFill>
          <a:ln>
            <a:noFill/>
          </a:ln>
          <a:effectLst/>
          <a:extLst/>
        </p:spPr>
        <p:txBody>
          <a:bodyPr wrap="none" anchor="ctr"/>
          <a:lstStyle/>
          <a:p>
            <a:endParaRPr lang="en-US" dirty="0">
              <a:solidFill>
                <a:srgbClr val="58595B"/>
              </a:solidFill>
            </a:endParaRPr>
          </a:p>
        </p:txBody>
      </p:sp>
      <p:sp>
        <p:nvSpPr>
          <p:cNvPr id="31" name="Freeform 9"/>
          <p:cNvSpPr>
            <a:spLocks noChangeAspect="1" noChangeArrowheads="1"/>
          </p:cNvSpPr>
          <p:nvPr/>
        </p:nvSpPr>
        <p:spPr bwMode="auto">
          <a:xfrm>
            <a:off x="2340187" y="4398568"/>
            <a:ext cx="604613" cy="685160"/>
          </a:xfrm>
          <a:custGeom>
            <a:avLst/>
            <a:gdLst>
              <a:gd name="T0" fmla="*/ 845 w 2616"/>
              <a:gd name="T1" fmla="*/ 799 h 2964"/>
              <a:gd name="T2" fmla="*/ 868 w 2616"/>
              <a:gd name="T3" fmla="*/ 938 h 2964"/>
              <a:gd name="T4" fmla="*/ 961 w 2616"/>
              <a:gd name="T5" fmla="*/ 1019 h 2964"/>
              <a:gd name="T6" fmla="*/ 1308 w 2616"/>
              <a:gd name="T7" fmla="*/ 1378 h 2964"/>
              <a:gd name="T8" fmla="*/ 1319 w 2616"/>
              <a:gd name="T9" fmla="*/ 1378 h 2964"/>
              <a:gd name="T10" fmla="*/ 1655 w 2616"/>
              <a:gd name="T11" fmla="*/ 1019 h 2964"/>
              <a:gd name="T12" fmla="*/ 1748 w 2616"/>
              <a:gd name="T13" fmla="*/ 938 h 2964"/>
              <a:gd name="T14" fmla="*/ 1771 w 2616"/>
              <a:gd name="T15" fmla="*/ 799 h 2964"/>
              <a:gd name="T16" fmla="*/ 1725 w 2616"/>
              <a:gd name="T17" fmla="*/ 706 h 2964"/>
              <a:gd name="T18" fmla="*/ 1759 w 2616"/>
              <a:gd name="T19" fmla="*/ 440 h 2964"/>
              <a:gd name="T20" fmla="*/ 1412 w 2616"/>
              <a:gd name="T21" fmla="*/ 93 h 2964"/>
              <a:gd name="T22" fmla="*/ 1343 w 2616"/>
              <a:gd name="T23" fmla="*/ 0 h 2964"/>
              <a:gd name="T24" fmla="*/ 868 w 2616"/>
              <a:gd name="T25" fmla="*/ 417 h 2964"/>
              <a:gd name="T26" fmla="*/ 868 w 2616"/>
              <a:gd name="T27" fmla="*/ 463 h 2964"/>
              <a:gd name="T28" fmla="*/ 891 w 2616"/>
              <a:gd name="T29" fmla="*/ 706 h 2964"/>
              <a:gd name="T30" fmla="*/ 845 w 2616"/>
              <a:gd name="T31" fmla="*/ 799 h 2964"/>
              <a:gd name="T32" fmla="*/ 2615 w 2616"/>
              <a:gd name="T33" fmla="*/ 2963 h 2964"/>
              <a:gd name="T34" fmla="*/ 2488 w 2616"/>
              <a:gd name="T35" fmla="*/ 2061 h 2964"/>
              <a:gd name="T36" fmla="*/ 2279 w 2616"/>
              <a:gd name="T37" fmla="*/ 1760 h 2964"/>
              <a:gd name="T38" fmla="*/ 1620 w 2616"/>
              <a:gd name="T39" fmla="*/ 1436 h 2964"/>
              <a:gd name="T40" fmla="*/ 1447 w 2616"/>
              <a:gd name="T41" fmla="*/ 2245 h 2964"/>
              <a:gd name="T42" fmla="*/ 1354 w 2616"/>
              <a:gd name="T43" fmla="*/ 1806 h 2964"/>
              <a:gd name="T44" fmla="*/ 1400 w 2616"/>
              <a:gd name="T45" fmla="*/ 1679 h 2964"/>
              <a:gd name="T46" fmla="*/ 1308 w 2616"/>
              <a:gd name="T47" fmla="*/ 1528 h 2964"/>
              <a:gd name="T48" fmla="*/ 1215 w 2616"/>
              <a:gd name="T49" fmla="*/ 1679 h 2964"/>
              <a:gd name="T50" fmla="*/ 1262 w 2616"/>
              <a:gd name="T51" fmla="*/ 1806 h 2964"/>
              <a:gd name="T52" fmla="*/ 1169 w 2616"/>
              <a:gd name="T53" fmla="*/ 2245 h 2964"/>
              <a:gd name="T54" fmla="*/ 995 w 2616"/>
              <a:gd name="T55" fmla="*/ 1436 h 2964"/>
              <a:gd name="T56" fmla="*/ 335 w 2616"/>
              <a:gd name="T57" fmla="*/ 1760 h 2964"/>
              <a:gd name="T58" fmla="*/ 127 w 2616"/>
              <a:gd name="T59" fmla="*/ 2061 h 2964"/>
              <a:gd name="T60" fmla="*/ 0 w 2616"/>
              <a:gd name="T61" fmla="*/ 2963 h 2964"/>
              <a:gd name="T62" fmla="*/ 2615 w 2616"/>
              <a:gd name="T63" fmla="*/ 296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16" h="2964">
                <a:moveTo>
                  <a:pt x="845" y="799"/>
                </a:moveTo>
                <a:cubicBezTo>
                  <a:pt x="868" y="938"/>
                  <a:pt x="860" y="891"/>
                  <a:pt x="868" y="938"/>
                </a:cubicBezTo>
                <a:cubicBezTo>
                  <a:pt x="868" y="984"/>
                  <a:pt x="914" y="1019"/>
                  <a:pt x="961" y="1019"/>
                </a:cubicBezTo>
                <a:cubicBezTo>
                  <a:pt x="1007" y="1366"/>
                  <a:pt x="1262" y="1378"/>
                  <a:pt x="1308" y="1378"/>
                </a:cubicBezTo>
                <a:lnTo>
                  <a:pt x="1319" y="1378"/>
                </a:lnTo>
                <a:cubicBezTo>
                  <a:pt x="1354" y="1378"/>
                  <a:pt x="1609" y="1366"/>
                  <a:pt x="1655" y="1019"/>
                </a:cubicBezTo>
                <a:cubicBezTo>
                  <a:pt x="1702" y="1019"/>
                  <a:pt x="1748" y="984"/>
                  <a:pt x="1748" y="938"/>
                </a:cubicBezTo>
                <a:cubicBezTo>
                  <a:pt x="1771" y="799"/>
                  <a:pt x="1763" y="845"/>
                  <a:pt x="1771" y="799"/>
                </a:cubicBezTo>
                <a:cubicBezTo>
                  <a:pt x="1782" y="764"/>
                  <a:pt x="1759" y="729"/>
                  <a:pt x="1725" y="706"/>
                </a:cubicBezTo>
                <a:cubicBezTo>
                  <a:pt x="1736" y="648"/>
                  <a:pt x="1759" y="544"/>
                  <a:pt x="1759" y="440"/>
                </a:cubicBezTo>
                <a:cubicBezTo>
                  <a:pt x="1748" y="278"/>
                  <a:pt x="1609" y="104"/>
                  <a:pt x="1412" y="93"/>
                </a:cubicBezTo>
                <a:cubicBezTo>
                  <a:pt x="1343" y="0"/>
                  <a:pt x="1366" y="31"/>
                  <a:pt x="1343" y="0"/>
                </a:cubicBezTo>
                <a:cubicBezTo>
                  <a:pt x="856" y="23"/>
                  <a:pt x="1026" y="278"/>
                  <a:pt x="868" y="417"/>
                </a:cubicBezTo>
                <a:lnTo>
                  <a:pt x="868" y="463"/>
                </a:lnTo>
                <a:cubicBezTo>
                  <a:pt x="868" y="556"/>
                  <a:pt x="880" y="648"/>
                  <a:pt x="891" y="706"/>
                </a:cubicBezTo>
                <a:cubicBezTo>
                  <a:pt x="856" y="729"/>
                  <a:pt x="845" y="764"/>
                  <a:pt x="845" y="799"/>
                </a:cubicBezTo>
                <a:close/>
                <a:moveTo>
                  <a:pt x="2615" y="2963"/>
                </a:moveTo>
                <a:lnTo>
                  <a:pt x="2488" y="2061"/>
                </a:lnTo>
                <a:cubicBezTo>
                  <a:pt x="2476" y="1933"/>
                  <a:pt x="2395" y="1817"/>
                  <a:pt x="2279" y="1760"/>
                </a:cubicBezTo>
                <a:lnTo>
                  <a:pt x="1620" y="1436"/>
                </a:lnTo>
                <a:lnTo>
                  <a:pt x="1447" y="2245"/>
                </a:lnTo>
                <a:cubicBezTo>
                  <a:pt x="1354" y="1806"/>
                  <a:pt x="1385" y="1952"/>
                  <a:pt x="1354" y="1806"/>
                </a:cubicBezTo>
                <a:lnTo>
                  <a:pt x="1400" y="1679"/>
                </a:lnTo>
                <a:lnTo>
                  <a:pt x="1308" y="1528"/>
                </a:lnTo>
                <a:lnTo>
                  <a:pt x="1215" y="1679"/>
                </a:lnTo>
                <a:lnTo>
                  <a:pt x="1262" y="1806"/>
                </a:lnTo>
                <a:cubicBezTo>
                  <a:pt x="1169" y="2245"/>
                  <a:pt x="1200" y="2099"/>
                  <a:pt x="1169" y="2245"/>
                </a:cubicBezTo>
                <a:lnTo>
                  <a:pt x="995" y="1436"/>
                </a:lnTo>
                <a:lnTo>
                  <a:pt x="335" y="1760"/>
                </a:lnTo>
                <a:cubicBezTo>
                  <a:pt x="220" y="1817"/>
                  <a:pt x="139" y="1933"/>
                  <a:pt x="127" y="2061"/>
                </a:cubicBezTo>
                <a:lnTo>
                  <a:pt x="0" y="2963"/>
                </a:lnTo>
                <a:lnTo>
                  <a:pt x="2615" y="2963"/>
                </a:lnTo>
                <a:close/>
              </a:path>
            </a:pathLst>
          </a:custGeom>
          <a:solidFill>
            <a:schemeClr val="bg1">
              <a:alpha val="40000"/>
            </a:schemeClr>
          </a:solidFill>
          <a:ln>
            <a:noFill/>
          </a:ln>
          <a:effectLst/>
          <a:extLst/>
        </p:spPr>
        <p:txBody>
          <a:bodyPr wrap="none" anchor="ctr"/>
          <a:lstStyle/>
          <a:p>
            <a:endParaRPr lang="en-US" dirty="0">
              <a:solidFill>
                <a:srgbClr val="58595B"/>
              </a:solidFill>
            </a:endParaRPr>
          </a:p>
        </p:txBody>
      </p:sp>
      <p:sp>
        <p:nvSpPr>
          <p:cNvPr id="60" name="Rectangle 59"/>
          <p:cNvSpPr/>
          <p:nvPr/>
        </p:nvSpPr>
        <p:spPr>
          <a:xfrm>
            <a:off x="8890700" y="3836262"/>
            <a:ext cx="1553952" cy="400110"/>
          </a:xfrm>
          <a:prstGeom prst="rect">
            <a:avLst/>
          </a:prstGeom>
        </p:spPr>
        <p:txBody>
          <a:bodyPr wrap="none">
            <a:spAutoFit/>
          </a:bodyPr>
          <a:lstStyle/>
          <a:p>
            <a:pPr fontAlgn="base">
              <a:spcBef>
                <a:spcPct val="0"/>
              </a:spcBef>
              <a:spcAft>
                <a:spcPct val="0"/>
              </a:spcAft>
            </a:pPr>
            <a:r>
              <a:rPr lang="en-US" sz="2000" dirty="0">
                <a:solidFill>
                  <a:srgbClr val="FFFFFF"/>
                </a:solidFill>
                <a:ea typeface="MS PGothic" pitchFamily="34" charset="-128"/>
                <a:cs typeface="Calibri"/>
              </a:rPr>
              <a:t>According to </a:t>
            </a:r>
          </a:p>
        </p:txBody>
      </p:sp>
      <p:sp>
        <p:nvSpPr>
          <p:cNvPr id="33" name="Rectangle 32"/>
          <p:cNvSpPr/>
          <p:nvPr/>
        </p:nvSpPr>
        <p:spPr>
          <a:xfrm>
            <a:off x="6371361" y="3417030"/>
            <a:ext cx="993605" cy="341632"/>
          </a:xfrm>
          <a:prstGeom prst="rect">
            <a:avLst/>
          </a:prstGeom>
        </p:spPr>
        <p:txBody>
          <a:bodyPr wrap="none">
            <a:spAutoFit/>
          </a:bodyPr>
          <a:lstStyle/>
          <a:p>
            <a:pPr fontAlgn="base">
              <a:lnSpc>
                <a:spcPct val="90000"/>
              </a:lnSpc>
              <a:spcBef>
                <a:spcPct val="0"/>
              </a:spcBef>
              <a:spcAft>
                <a:spcPct val="0"/>
              </a:spcAft>
            </a:pPr>
            <a:r>
              <a:rPr lang="en-US" dirty="0">
                <a:solidFill>
                  <a:srgbClr val="FFFFFF"/>
                </a:solidFill>
                <a:ea typeface="MS PGothic" pitchFamily="34" charset="-128"/>
                <a:cs typeface="Calibri"/>
              </a:rPr>
              <a:t>Platform</a:t>
            </a:r>
          </a:p>
        </p:txBody>
      </p:sp>
    </p:spTree>
    <p:extLst>
      <p:ext uri="{BB962C8B-B14F-4D97-AF65-F5344CB8AC3E}">
        <p14:creationId xmlns:p14="http://schemas.microsoft.com/office/powerpoint/2010/main" val="109175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800 – Big Data/MySQL</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TBD</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60</a:t>
            </a:fld>
            <a:endParaRPr lang="en-US" dirty="0"/>
          </a:p>
        </p:txBody>
      </p:sp>
    </p:spTree>
    <p:extLst>
      <p:ext uri="{BB962C8B-B14F-4D97-AF65-F5344CB8AC3E}">
        <p14:creationId xmlns:p14="http://schemas.microsoft.com/office/powerpoint/2010/main" val="3184967221"/>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95D5-A486-B04B-8322-18D5FFF0F408}"/>
              </a:ext>
            </a:extLst>
          </p:cNvPr>
          <p:cNvSpPr>
            <a:spLocks noGrp="1"/>
          </p:cNvSpPr>
          <p:nvPr>
            <p:ph type="title"/>
          </p:nvPr>
        </p:nvSpPr>
        <p:spPr/>
        <p:txBody>
          <a:bodyPr/>
          <a:lstStyle/>
          <a:p>
            <a:r>
              <a:rPr lang="en-US" dirty="0"/>
              <a:t>Lab 900 – Autonomous Data Warehouse Integration</a:t>
            </a:r>
          </a:p>
        </p:txBody>
      </p:sp>
      <p:sp>
        <p:nvSpPr>
          <p:cNvPr id="3" name="Content Placeholder 2">
            <a:extLst>
              <a:ext uri="{FF2B5EF4-FFF2-40B4-BE49-F238E27FC236}">
                <a16:creationId xmlns:a16="http://schemas.microsoft.com/office/drawing/2014/main" id="{6A27B3C0-15AA-3043-BACC-2C9332D20F83}"/>
              </a:ext>
            </a:extLst>
          </p:cNvPr>
          <p:cNvSpPr>
            <a:spLocks noGrp="1"/>
          </p:cNvSpPr>
          <p:nvPr>
            <p:ph idx="1"/>
          </p:nvPr>
        </p:nvSpPr>
        <p:spPr/>
        <p:txBody>
          <a:bodyPr/>
          <a:lstStyle/>
          <a:p>
            <a:r>
              <a:rPr lang="en-US" dirty="0"/>
              <a:t>TBD</a:t>
            </a:r>
          </a:p>
        </p:txBody>
      </p:sp>
      <p:sp>
        <p:nvSpPr>
          <p:cNvPr id="4" name="Footer Placeholder 3">
            <a:extLst>
              <a:ext uri="{FF2B5EF4-FFF2-40B4-BE49-F238E27FC236}">
                <a16:creationId xmlns:a16="http://schemas.microsoft.com/office/drawing/2014/main" id="{6CC04AFE-DBD6-104C-845F-222694F7A170}"/>
              </a:ext>
            </a:extLst>
          </p:cNvPr>
          <p:cNvSpPr>
            <a:spLocks noGrp="1"/>
          </p:cNvSpPr>
          <p:nvPr>
            <p:ph type="ftr" sz="quarter" idx="11"/>
          </p:nvPr>
        </p:nvSpPr>
        <p:spPr/>
        <p:txBody>
          <a:bodyPr/>
          <a:lstStyle/>
          <a:p>
            <a:pPr>
              <a:defRPr/>
            </a:pPr>
            <a:r>
              <a:rPr lang="en-US"/>
              <a:t>Oracle Company Confidential</a:t>
            </a:r>
          </a:p>
        </p:txBody>
      </p:sp>
      <p:sp>
        <p:nvSpPr>
          <p:cNvPr id="5" name="Slide Number Placeholder 4">
            <a:extLst>
              <a:ext uri="{FF2B5EF4-FFF2-40B4-BE49-F238E27FC236}">
                <a16:creationId xmlns:a16="http://schemas.microsoft.com/office/drawing/2014/main" id="{C88335EF-DA35-5A42-8FD6-3CE809283725}"/>
              </a:ext>
            </a:extLst>
          </p:cNvPr>
          <p:cNvSpPr>
            <a:spLocks noGrp="1"/>
          </p:cNvSpPr>
          <p:nvPr>
            <p:ph type="sldNum" sz="quarter" idx="12"/>
          </p:nvPr>
        </p:nvSpPr>
        <p:spPr/>
        <p:txBody>
          <a:bodyPr/>
          <a:lstStyle/>
          <a:p>
            <a:pPr>
              <a:defRPr/>
            </a:pPr>
            <a:fld id="{FBC7202C-1F3B-4E59-98DB-BD130A98D4BE}" type="slidenum">
              <a:rPr lang="en-US" smtClean="0"/>
              <a:pPr>
                <a:defRPr/>
              </a:pPr>
              <a:t>61</a:t>
            </a:fld>
            <a:endParaRPr lang="en-US" dirty="0"/>
          </a:p>
        </p:txBody>
      </p:sp>
    </p:spTree>
    <p:extLst>
      <p:ext uri="{BB962C8B-B14F-4D97-AF65-F5344CB8AC3E}">
        <p14:creationId xmlns:p14="http://schemas.microsoft.com/office/powerpoint/2010/main" val="3814529304"/>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Integration Platform Cloud</a:t>
            </a:r>
          </a:p>
        </p:txBody>
      </p:sp>
      <p:sp>
        <p:nvSpPr>
          <p:cNvPr id="3" name="Text Placeholder 2"/>
          <p:cNvSpPr>
            <a:spLocks noGrp="1"/>
          </p:cNvSpPr>
          <p:nvPr>
            <p:ph type="body" idx="1"/>
          </p:nvPr>
        </p:nvSpPr>
        <p:spPr/>
        <p:txBody>
          <a:bodyPr/>
          <a:lstStyle/>
          <a:p>
            <a:r>
              <a:rPr lang="en-US" dirty="0"/>
              <a:t>Wrap Up</a:t>
            </a:r>
          </a:p>
        </p:txBody>
      </p:sp>
    </p:spTree>
    <p:extLst>
      <p:ext uri="{BB962C8B-B14F-4D97-AF65-F5344CB8AC3E}">
        <p14:creationId xmlns:p14="http://schemas.microsoft.com/office/powerpoint/2010/main" val="33007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498231" y="248138"/>
            <a:ext cx="11125200" cy="590062"/>
          </a:xfrm>
        </p:spPr>
        <p:txBody>
          <a:bodyPr/>
          <a:lstStyle/>
          <a:p>
            <a:r>
              <a:rPr lang="en-US">
                <a:ea typeface="Calibri" charset="0"/>
                <a:cs typeface="Calibri" charset="0"/>
              </a:rPr>
              <a:t>Oracle Data Integration Cloud Offerings</a:t>
            </a:r>
            <a:endParaRPr lang="en-US" sz="2800">
              <a:solidFill>
                <a:srgbClr val="FFFFFF"/>
              </a:solidFill>
            </a:endParaRPr>
          </a:p>
        </p:txBody>
      </p:sp>
      <p:sp>
        <p:nvSpPr>
          <p:cNvPr id="49" name="Parallelogram 48"/>
          <p:cNvSpPr/>
          <p:nvPr/>
        </p:nvSpPr>
        <p:spPr bwMode="auto">
          <a:xfrm>
            <a:off x="713275" y="1143000"/>
            <a:ext cx="4229557" cy="951040"/>
          </a:xfrm>
          <a:prstGeom prst="parallelogram">
            <a:avLst/>
          </a:prstGeom>
          <a:solidFill>
            <a:schemeClr val="accent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a:solidFill>
                  <a:srgbClr val="FFFFFF"/>
                </a:solidFill>
                <a:cs typeface="Calibri"/>
              </a:rPr>
              <a:t> </a:t>
            </a:r>
            <a:r>
              <a:rPr lang="en-US" sz="2000" i="1">
                <a:solidFill>
                  <a:srgbClr val="FFFFFF"/>
                </a:solidFill>
                <a:cs typeface="Calibri"/>
              </a:rPr>
              <a:t>On-Premise Products</a:t>
            </a:r>
            <a:br>
              <a:rPr lang="en-US" sz="2000" i="1">
                <a:solidFill>
                  <a:srgbClr val="FFFFFF"/>
                </a:solidFill>
                <a:cs typeface="Calibri"/>
              </a:rPr>
            </a:br>
            <a:r>
              <a:rPr lang="en-US" sz="2000" i="1">
                <a:solidFill>
                  <a:srgbClr val="FFFFFF"/>
                </a:solidFill>
                <a:cs typeface="Calibri"/>
              </a:rPr>
              <a:t>in Oracle Public Cloud</a:t>
            </a:r>
            <a:endParaRPr lang="en-US" sz="2000" b="1" i="1">
              <a:solidFill>
                <a:srgbClr val="FFFFFF"/>
              </a:solidFill>
              <a:cs typeface="Calibri"/>
            </a:endParaRPr>
          </a:p>
        </p:txBody>
      </p:sp>
      <p:sp>
        <p:nvSpPr>
          <p:cNvPr id="52" name="Rectangle 51"/>
          <p:cNvSpPr/>
          <p:nvPr/>
        </p:nvSpPr>
        <p:spPr bwMode="auto">
          <a:xfrm>
            <a:off x="713275" y="2094009"/>
            <a:ext cx="3997569" cy="3954367"/>
          </a:xfrm>
          <a:prstGeom prst="rect">
            <a:avLst/>
          </a:prstGeom>
          <a:solidFill>
            <a:schemeClr val="bg1">
              <a:alpha val="91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defRPr/>
            </a:pPr>
            <a:r>
              <a:rPr lang="en-US" sz="1200" b="1" i="1">
                <a:solidFill>
                  <a:srgbClr val="58595B">
                    <a:lumMod val="75000"/>
                  </a:srgbClr>
                </a:solidFill>
              </a:rPr>
              <a:t>For </a:t>
            </a:r>
            <a:r>
              <a:rPr lang="en-US" sz="1200" b="1" i="1">
                <a:solidFill>
                  <a:srgbClr val="424344"/>
                </a:solidFill>
              </a:rPr>
              <a:t>customers who only want the on-</a:t>
            </a:r>
            <a:r>
              <a:rPr lang="en-US" sz="1200" b="1" i="1" err="1">
                <a:solidFill>
                  <a:srgbClr val="424344"/>
                </a:solidFill>
              </a:rPr>
              <a:t>prem</a:t>
            </a:r>
            <a:r>
              <a:rPr lang="en-US" sz="1200" b="1" i="1">
                <a:solidFill>
                  <a:srgbClr val="424344"/>
                </a:solidFill>
              </a:rPr>
              <a:t> functionality, but running from </a:t>
            </a:r>
            <a:r>
              <a:rPr lang="en-US" sz="1200" b="1" i="1">
                <a:solidFill>
                  <a:srgbClr val="58595B">
                    <a:lumMod val="75000"/>
                  </a:srgbClr>
                </a:solidFill>
              </a:rPr>
              <a:t>Oracle Public Cloud (OPC)</a:t>
            </a:r>
            <a:br>
              <a:rPr lang="en-US" sz="1200" b="1" i="1">
                <a:solidFill>
                  <a:srgbClr val="58595B">
                    <a:lumMod val="75000"/>
                  </a:srgbClr>
                </a:solidFill>
              </a:rPr>
            </a:br>
            <a:endParaRPr lang="en-US" sz="1000" b="1">
              <a:solidFill>
                <a:srgbClr val="58595B">
                  <a:lumMod val="75000"/>
                </a:srgbClr>
              </a:solidFill>
            </a:endParaRPr>
          </a:p>
          <a:p>
            <a:pPr marL="174625" indent="-174625" fontAlgn="base">
              <a:spcBef>
                <a:spcPct val="0"/>
              </a:spcBef>
              <a:spcAft>
                <a:spcPct val="0"/>
              </a:spcAft>
              <a:buClr>
                <a:srgbClr val="58595B">
                  <a:lumMod val="75000"/>
                </a:srgbClr>
              </a:buClr>
              <a:defRPr/>
            </a:pPr>
            <a:r>
              <a:rPr lang="en-US" sz="1600" b="1">
                <a:solidFill>
                  <a:srgbClr val="58595B">
                    <a:lumMod val="75000"/>
                  </a:srgbClr>
                </a:solidFill>
              </a:rPr>
              <a:t>ODI-CS:</a:t>
            </a:r>
          </a:p>
          <a:p>
            <a:pPr marL="222250" indent="-158750" fontAlgn="base">
              <a:spcBef>
                <a:spcPct val="0"/>
              </a:spcBef>
              <a:spcAft>
                <a:spcPct val="0"/>
              </a:spcAft>
              <a:buClr>
                <a:srgbClr val="58595B">
                  <a:lumMod val="75000"/>
                </a:srgbClr>
              </a:buClr>
              <a:buFont typeface="Arial"/>
              <a:buChar char="•"/>
              <a:defRPr/>
            </a:pPr>
            <a:r>
              <a:rPr lang="en-US" sz="1400">
                <a:solidFill>
                  <a:srgbClr val="58595B">
                    <a:lumMod val="75000"/>
                  </a:srgbClr>
                </a:solidFill>
              </a:rPr>
              <a:t>ODI-EE capabilities running on OPC – supports most E-LT operations from Cloud</a:t>
            </a:r>
            <a:br>
              <a:rPr lang="en-US" sz="1400">
                <a:solidFill>
                  <a:srgbClr val="58595B">
                    <a:lumMod val="75000"/>
                  </a:srgbClr>
                </a:solidFill>
              </a:rPr>
            </a:br>
            <a:endParaRPr lang="en-US" sz="1400">
              <a:solidFill>
                <a:srgbClr val="58595B">
                  <a:lumMod val="75000"/>
                </a:srgbClr>
              </a:solidFill>
            </a:endParaRPr>
          </a:p>
          <a:p>
            <a:pPr marL="174625" indent="-174625" fontAlgn="base">
              <a:spcBef>
                <a:spcPct val="0"/>
              </a:spcBef>
              <a:spcAft>
                <a:spcPct val="0"/>
              </a:spcAft>
              <a:buClr>
                <a:srgbClr val="58595B">
                  <a:lumMod val="75000"/>
                </a:srgbClr>
              </a:buClr>
              <a:defRPr/>
            </a:pPr>
            <a:r>
              <a:rPr lang="en-US" sz="1600" b="1">
                <a:solidFill>
                  <a:srgbClr val="58595B">
                    <a:lumMod val="75000"/>
                  </a:srgbClr>
                </a:solidFill>
              </a:rPr>
              <a:t>ODI-CS BYOL:</a:t>
            </a:r>
          </a:p>
          <a:p>
            <a:pPr marL="222250" indent="-158750" fontAlgn="base">
              <a:spcBef>
                <a:spcPct val="0"/>
              </a:spcBef>
              <a:spcAft>
                <a:spcPct val="0"/>
              </a:spcAft>
              <a:buClr>
                <a:srgbClr val="58595B">
                  <a:lumMod val="75000"/>
                </a:srgbClr>
              </a:buClr>
              <a:buFont typeface="Arial"/>
              <a:buChar char="•"/>
              <a:defRPr/>
            </a:pPr>
            <a:r>
              <a:rPr lang="en-US" sz="1400">
                <a:solidFill>
                  <a:srgbClr val="58595B">
                    <a:lumMod val="75000"/>
                  </a:srgbClr>
                </a:solidFill>
              </a:rPr>
              <a:t>For existing ODI-EE customers</a:t>
            </a:r>
          </a:p>
          <a:p>
            <a:pPr marL="222250" indent="-158750" fontAlgn="base">
              <a:spcBef>
                <a:spcPct val="0"/>
              </a:spcBef>
              <a:spcAft>
                <a:spcPct val="0"/>
              </a:spcAft>
              <a:buClr>
                <a:srgbClr val="58595B">
                  <a:lumMod val="75000"/>
                </a:srgbClr>
              </a:buClr>
              <a:buFont typeface="Arial"/>
              <a:buChar char="•"/>
              <a:defRPr/>
            </a:pPr>
            <a:endParaRPr lang="en-US" sz="1400">
              <a:solidFill>
                <a:srgbClr val="58595B">
                  <a:lumMod val="75000"/>
                </a:srgbClr>
              </a:solidFill>
            </a:endParaRPr>
          </a:p>
          <a:p>
            <a:pPr marL="174625" indent="-174625" fontAlgn="base">
              <a:spcBef>
                <a:spcPct val="0"/>
              </a:spcBef>
              <a:spcAft>
                <a:spcPct val="0"/>
              </a:spcAft>
              <a:buClr>
                <a:srgbClr val="58595B">
                  <a:lumMod val="75000"/>
                </a:srgbClr>
              </a:buClr>
              <a:defRPr/>
            </a:pPr>
            <a:r>
              <a:rPr lang="en-US" sz="1600" b="1">
                <a:solidFill>
                  <a:srgbClr val="58595B">
                    <a:lumMod val="75000"/>
                  </a:srgbClr>
                </a:solidFill>
              </a:rPr>
              <a:t>GG-CS:</a:t>
            </a:r>
          </a:p>
          <a:p>
            <a:pPr marL="222250" indent="-158750" fontAlgn="base">
              <a:spcBef>
                <a:spcPct val="0"/>
              </a:spcBef>
              <a:spcAft>
                <a:spcPct val="0"/>
              </a:spcAft>
              <a:buClr>
                <a:srgbClr val="58595B">
                  <a:lumMod val="75000"/>
                </a:srgbClr>
              </a:buClr>
              <a:buFont typeface="Arial"/>
              <a:buChar char="•"/>
              <a:defRPr/>
            </a:pPr>
            <a:r>
              <a:rPr lang="en-US" sz="1400" err="1">
                <a:solidFill>
                  <a:srgbClr val="58595B">
                    <a:lumMod val="75000"/>
                  </a:srgbClr>
                </a:solidFill>
              </a:rPr>
              <a:t>GoldenGate</a:t>
            </a:r>
            <a:r>
              <a:rPr lang="en-US" sz="1400">
                <a:solidFill>
                  <a:srgbClr val="58595B">
                    <a:lumMod val="75000"/>
                  </a:srgbClr>
                </a:solidFill>
              </a:rPr>
              <a:t> capabilities running on OPC – Oracle, Non-Oracle and Big Data</a:t>
            </a:r>
          </a:p>
          <a:p>
            <a:pPr marL="222250" indent="-158750" fontAlgn="base">
              <a:spcBef>
                <a:spcPct val="0"/>
              </a:spcBef>
              <a:spcAft>
                <a:spcPct val="0"/>
              </a:spcAft>
              <a:buClr>
                <a:srgbClr val="58595B">
                  <a:lumMod val="75000"/>
                </a:srgbClr>
              </a:buClr>
              <a:buFont typeface="Arial"/>
              <a:buChar char="•"/>
              <a:defRPr/>
            </a:pPr>
            <a:endParaRPr lang="en-US" sz="1400">
              <a:solidFill>
                <a:srgbClr val="58595B">
                  <a:lumMod val="75000"/>
                </a:srgbClr>
              </a:solidFill>
            </a:endParaRPr>
          </a:p>
          <a:p>
            <a:pPr marL="174625" indent="-174625" fontAlgn="base">
              <a:spcBef>
                <a:spcPct val="0"/>
              </a:spcBef>
              <a:spcAft>
                <a:spcPct val="0"/>
              </a:spcAft>
              <a:buClr>
                <a:srgbClr val="58595B">
                  <a:lumMod val="75000"/>
                </a:srgbClr>
              </a:buClr>
              <a:defRPr/>
            </a:pPr>
            <a:r>
              <a:rPr lang="en-US" sz="1600" b="1">
                <a:solidFill>
                  <a:srgbClr val="58595B">
                    <a:lumMod val="75000"/>
                  </a:srgbClr>
                </a:solidFill>
              </a:rPr>
              <a:t>GG-CS BYOL:</a:t>
            </a:r>
          </a:p>
          <a:p>
            <a:pPr marL="222250" indent="-158750" fontAlgn="base">
              <a:spcBef>
                <a:spcPct val="0"/>
              </a:spcBef>
              <a:spcAft>
                <a:spcPct val="0"/>
              </a:spcAft>
              <a:buClr>
                <a:srgbClr val="58595B">
                  <a:lumMod val="75000"/>
                </a:srgbClr>
              </a:buClr>
              <a:buFont typeface="Arial"/>
              <a:buChar char="•"/>
              <a:defRPr/>
            </a:pPr>
            <a:r>
              <a:rPr lang="en-US" sz="1400">
                <a:solidFill>
                  <a:srgbClr val="58595B">
                    <a:lumMod val="75000"/>
                  </a:srgbClr>
                </a:solidFill>
              </a:rPr>
              <a:t>For existing GG customers</a:t>
            </a:r>
            <a:br>
              <a:rPr lang="en-US" sz="1600">
                <a:solidFill>
                  <a:srgbClr val="58595B">
                    <a:lumMod val="75000"/>
                  </a:srgbClr>
                </a:solidFill>
              </a:rPr>
            </a:br>
            <a:endParaRPr lang="en-US" sz="1600">
              <a:solidFill>
                <a:srgbClr val="58595B">
                  <a:lumMod val="75000"/>
                </a:srgbClr>
              </a:solidFill>
            </a:endParaRPr>
          </a:p>
        </p:txBody>
      </p:sp>
      <p:sp>
        <p:nvSpPr>
          <p:cNvPr id="50" name="Parallelogram 49"/>
          <p:cNvSpPr/>
          <p:nvPr/>
        </p:nvSpPr>
        <p:spPr bwMode="auto">
          <a:xfrm>
            <a:off x="5244244" y="1143034"/>
            <a:ext cx="6261957" cy="950975"/>
          </a:xfrm>
          <a:prstGeom prst="parallelogram">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lnSpc>
                <a:spcPct val="90000"/>
              </a:lnSpc>
              <a:defRPr/>
            </a:pPr>
            <a:r>
              <a:rPr lang="en-US" sz="2000">
                <a:solidFill>
                  <a:srgbClr val="FFFFFF"/>
                </a:solidFill>
                <a:cs typeface="Calibri"/>
              </a:rPr>
              <a:t> </a:t>
            </a:r>
            <a:r>
              <a:rPr lang="en-US" sz="2000" i="1">
                <a:solidFill>
                  <a:srgbClr val="FFFFFF"/>
                </a:solidFill>
                <a:cs typeface="Calibri"/>
              </a:rPr>
              <a:t>Native PaaS Service:</a:t>
            </a:r>
          </a:p>
          <a:p>
            <a:pPr algn="ctr">
              <a:lnSpc>
                <a:spcPct val="90000"/>
              </a:lnSpc>
              <a:defRPr/>
            </a:pPr>
            <a:r>
              <a:rPr lang="en-US" sz="2000" b="1">
                <a:solidFill>
                  <a:srgbClr val="FFFFFF"/>
                </a:solidFill>
                <a:cs typeface="Calibri"/>
              </a:rPr>
              <a:t>Data Integration Platform Cloud Service (DIPCS)</a:t>
            </a:r>
          </a:p>
        </p:txBody>
      </p:sp>
      <p:sp>
        <p:nvSpPr>
          <p:cNvPr id="11" name="Rectangle 10">
            <a:extLst>
              <a:ext uri="{FF2B5EF4-FFF2-40B4-BE49-F238E27FC236}">
                <a16:creationId xmlns:a16="http://schemas.microsoft.com/office/drawing/2014/main" id="{021622B8-66DF-4724-9342-7490A509860B}"/>
              </a:ext>
            </a:extLst>
          </p:cNvPr>
          <p:cNvSpPr/>
          <p:nvPr/>
        </p:nvSpPr>
        <p:spPr bwMode="auto">
          <a:xfrm>
            <a:off x="5244244" y="2094008"/>
            <a:ext cx="6033357" cy="3954367"/>
          </a:xfrm>
          <a:prstGeom prst="rect">
            <a:avLst/>
          </a:prstGeom>
          <a:solidFill>
            <a:schemeClr val="bg1">
              <a:alpha val="91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pPr>
            <a:r>
              <a:rPr lang="en-US" sz="1200" b="1" i="1">
                <a:solidFill>
                  <a:srgbClr val="58595B">
                    <a:lumMod val="75000"/>
                  </a:srgbClr>
                </a:solidFill>
              </a:rPr>
              <a:t>For customers who want a native cloud user experience and need the more advanced features that have been added into the cloud platform</a:t>
            </a:r>
            <a:br>
              <a:rPr lang="en-US" sz="1200" b="1" i="1">
                <a:solidFill>
                  <a:srgbClr val="58595B">
                    <a:lumMod val="75000"/>
                  </a:srgbClr>
                </a:solidFill>
              </a:rPr>
            </a:br>
            <a:endParaRPr lang="en-US" sz="1000" b="1">
              <a:solidFill>
                <a:srgbClr val="58595B">
                  <a:lumMod val="75000"/>
                </a:srgbClr>
              </a:solidFill>
            </a:endParaRPr>
          </a:p>
          <a:p>
            <a:pPr marL="174625" indent="-174625" fontAlgn="base">
              <a:spcBef>
                <a:spcPct val="0"/>
              </a:spcBef>
              <a:spcAft>
                <a:spcPct val="0"/>
              </a:spcAft>
              <a:buClr>
                <a:srgbClr val="58595B">
                  <a:lumMod val="75000"/>
                </a:srgbClr>
              </a:buClr>
              <a:defRPr/>
            </a:pPr>
            <a:endParaRPr lang="en-US" sz="1600">
              <a:solidFill>
                <a:srgbClr val="58595B">
                  <a:lumMod val="75000"/>
                </a:srgbClr>
              </a:solidFill>
            </a:endParaRPr>
          </a:p>
        </p:txBody>
      </p:sp>
      <p:sp>
        <p:nvSpPr>
          <p:cNvPr id="12" name="Rectangle 11">
            <a:extLst>
              <a:ext uri="{FF2B5EF4-FFF2-40B4-BE49-F238E27FC236}">
                <a16:creationId xmlns:a16="http://schemas.microsoft.com/office/drawing/2014/main" id="{7F00948A-3AB6-4F05-A416-774C4BB9FFAD}"/>
              </a:ext>
            </a:extLst>
          </p:cNvPr>
          <p:cNvSpPr/>
          <p:nvPr/>
        </p:nvSpPr>
        <p:spPr bwMode="auto">
          <a:xfrm>
            <a:off x="5334001" y="2514601"/>
            <a:ext cx="2926920" cy="345757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defRPr/>
            </a:pPr>
            <a:r>
              <a:rPr lang="en-US" sz="1400" u="sng">
                <a:solidFill>
                  <a:srgbClr val="58595B">
                    <a:lumMod val="75000"/>
                  </a:srgbClr>
                </a:solidFill>
              </a:rPr>
              <a:t>DIPCS Editions:</a:t>
            </a:r>
          </a:p>
          <a:p>
            <a:pPr marL="222250" indent="-158750" fontAlgn="base">
              <a:spcBef>
                <a:spcPct val="0"/>
              </a:spcBef>
              <a:spcAft>
                <a:spcPts val="600"/>
              </a:spcAft>
              <a:buClr>
                <a:srgbClr val="58595B">
                  <a:lumMod val="75000"/>
                </a:srgbClr>
              </a:buClr>
              <a:buFont typeface="Arial"/>
              <a:buChar char="•"/>
              <a:defRPr/>
            </a:pPr>
            <a:r>
              <a:rPr lang="en-US" sz="1600" b="1">
                <a:solidFill>
                  <a:srgbClr val="FF7700"/>
                </a:solidFill>
              </a:rPr>
              <a:t>Standard Edition </a:t>
            </a:r>
            <a:r>
              <a:rPr lang="en-US" sz="1400">
                <a:solidFill>
                  <a:srgbClr val="58595B">
                    <a:lumMod val="75000"/>
                  </a:srgbClr>
                </a:solidFill>
              </a:rPr>
              <a:t>– for DBMS bulk data use cases such as Data Copy, Migrations or Data Warehousing</a:t>
            </a:r>
          </a:p>
          <a:p>
            <a:pPr marL="222250" indent="-158750" fontAlgn="base">
              <a:spcBef>
                <a:spcPct val="0"/>
              </a:spcBef>
              <a:spcAft>
                <a:spcPts val="600"/>
              </a:spcAft>
              <a:buClr>
                <a:srgbClr val="58595B">
                  <a:lumMod val="75000"/>
                </a:srgbClr>
              </a:buClr>
              <a:buFont typeface="Arial"/>
              <a:buChar char="•"/>
              <a:defRPr/>
            </a:pPr>
            <a:r>
              <a:rPr lang="en-US" sz="1600" b="1">
                <a:solidFill>
                  <a:srgbClr val="FF7700"/>
                </a:solidFill>
              </a:rPr>
              <a:t>Enterprise Edition </a:t>
            </a:r>
            <a:r>
              <a:rPr lang="en-US" sz="1400">
                <a:solidFill>
                  <a:srgbClr val="58595B">
                    <a:lumMod val="75000"/>
                  </a:srgbClr>
                </a:solidFill>
              </a:rPr>
              <a:t>– adds </a:t>
            </a:r>
            <a:r>
              <a:rPr lang="en-US" sz="1400" err="1">
                <a:solidFill>
                  <a:srgbClr val="58595B">
                    <a:lumMod val="75000"/>
                  </a:srgbClr>
                </a:solidFill>
              </a:rPr>
              <a:t>realtime</a:t>
            </a:r>
            <a:r>
              <a:rPr lang="en-US" sz="1400">
                <a:solidFill>
                  <a:srgbClr val="58595B">
                    <a:lumMod val="75000"/>
                  </a:srgbClr>
                </a:solidFill>
              </a:rPr>
              <a:t> solutions for High Availability, Zero-Downtime Migrations, Realtime DW, and Streaming Big Data solutions.</a:t>
            </a:r>
          </a:p>
          <a:p>
            <a:pPr marL="222250" indent="-158750" fontAlgn="base">
              <a:spcBef>
                <a:spcPct val="0"/>
              </a:spcBef>
              <a:spcAft>
                <a:spcPts val="600"/>
              </a:spcAft>
              <a:buClr>
                <a:srgbClr val="58595B">
                  <a:lumMod val="75000"/>
                </a:srgbClr>
              </a:buClr>
              <a:buFont typeface="Arial"/>
              <a:buChar char="•"/>
              <a:defRPr/>
            </a:pPr>
            <a:r>
              <a:rPr lang="en-US" sz="1600" b="1">
                <a:solidFill>
                  <a:srgbClr val="FF7700"/>
                </a:solidFill>
              </a:rPr>
              <a:t>Governance Edition </a:t>
            </a:r>
            <a:r>
              <a:rPr lang="en-US" sz="1400">
                <a:solidFill>
                  <a:srgbClr val="58595B">
                    <a:lumMod val="75000"/>
                  </a:srgbClr>
                </a:solidFill>
              </a:rPr>
              <a:t>– data quality, profiling, catalog and deduplication of data</a:t>
            </a:r>
          </a:p>
          <a:p>
            <a:pPr marL="222250" indent="-158750" fontAlgn="base">
              <a:spcBef>
                <a:spcPct val="0"/>
              </a:spcBef>
              <a:spcAft>
                <a:spcPct val="0"/>
              </a:spcAft>
              <a:buClr>
                <a:srgbClr val="58595B">
                  <a:lumMod val="75000"/>
                </a:srgbClr>
              </a:buClr>
              <a:buFont typeface="Arial"/>
              <a:buChar char="•"/>
              <a:defRPr/>
            </a:pPr>
            <a:endParaRPr lang="en-US" sz="1600">
              <a:solidFill>
                <a:srgbClr val="58595B">
                  <a:lumMod val="75000"/>
                </a:srgbClr>
              </a:solidFill>
            </a:endParaRPr>
          </a:p>
        </p:txBody>
      </p:sp>
      <p:sp>
        <p:nvSpPr>
          <p:cNvPr id="15" name="Rectangle 14">
            <a:extLst>
              <a:ext uri="{FF2B5EF4-FFF2-40B4-BE49-F238E27FC236}">
                <a16:creationId xmlns:a16="http://schemas.microsoft.com/office/drawing/2014/main" id="{4522E13F-D817-4E67-AF51-63F1156182DC}"/>
              </a:ext>
            </a:extLst>
          </p:cNvPr>
          <p:cNvSpPr/>
          <p:nvPr/>
        </p:nvSpPr>
        <p:spPr bwMode="auto">
          <a:xfrm>
            <a:off x="8260921" y="2514601"/>
            <a:ext cx="2982032" cy="345757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87200" rIns="91440" bIns="0" numCol="1" spcCol="0" rtlCol="0" fromWordArt="0" anchor="t" anchorCtr="0" forceAA="0" compatLnSpc="1">
            <a:prstTxWarp prst="textNoShape">
              <a:avLst/>
            </a:prstTxWarp>
            <a:noAutofit/>
          </a:bodyPr>
          <a:lstStyle/>
          <a:p>
            <a:pPr marL="174625" indent="-174625" fontAlgn="base">
              <a:spcBef>
                <a:spcPct val="0"/>
              </a:spcBef>
              <a:spcAft>
                <a:spcPct val="0"/>
              </a:spcAft>
              <a:buClr>
                <a:srgbClr val="58595B">
                  <a:lumMod val="75000"/>
                </a:srgbClr>
              </a:buClr>
              <a:defRPr/>
            </a:pPr>
            <a:r>
              <a:rPr lang="en-US" sz="1400" u="sng">
                <a:solidFill>
                  <a:srgbClr val="424344"/>
                </a:solidFill>
              </a:rPr>
              <a:t>Innovative Features:</a:t>
            </a:r>
          </a:p>
          <a:p>
            <a:pPr marL="222250" indent="-158750" fontAlgn="base">
              <a:spcBef>
                <a:spcPct val="0"/>
              </a:spcBef>
              <a:spcAft>
                <a:spcPts val="600"/>
              </a:spcAft>
              <a:buClr>
                <a:srgbClr val="58595B">
                  <a:lumMod val="75000"/>
                </a:srgbClr>
              </a:buClr>
              <a:buFont typeface="Arial"/>
              <a:buChar char="•"/>
              <a:defRPr/>
            </a:pPr>
            <a:r>
              <a:rPr lang="en-US" sz="1400" b="1">
                <a:solidFill>
                  <a:srgbClr val="424344"/>
                </a:solidFill>
              </a:rPr>
              <a:t>Pre-Built Automation </a:t>
            </a:r>
            <a:r>
              <a:rPr lang="en-US" sz="1400">
                <a:solidFill>
                  <a:srgbClr val="424344"/>
                </a:solidFill>
              </a:rPr>
              <a:t>– between GG &amp; ODI, and also with other PaaS services</a:t>
            </a:r>
          </a:p>
          <a:p>
            <a:pPr marL="222250" indent="-158750" fontAlgn="base">
              <a:spcBef>
                <a:spcPct val="0"/>
              </a:spcBef>
              <a:spcAft>
                <a:spcPts val="600"/>
              </a:spcAft>
              <a:buClr>
                <a:srgbClr val="58595B">
                  <a:lumMod val="75000"/>
                </a:srgbClr>
              </a:buClr>
              <a:buFont typeface="Arial"/>
              <a:buChar char="•"/>
              <a:defRPr/>
            </a:pPr>
            <a:r>
              <a:rPr lang="en-US" sz="1400" b="1">
                <a:solidFill>
                  <a:srgbClr val="424344"/>
                </a:solidFill>
              </a:rPr>
              <a:t>Remote Processing </a:t>
            </a:r>
            <a:r>
              <a:rPr lang="en-US" sz="1400">
                <a:solidFill>
                  <a:srgbClr val="424344"/>
                </a:solidFill>
              </a:rPr>
              <a:t>– run DIPCS capabilities behind your firewall and on-premise</a:t>
            </a:r>
          </a:p>
          <a:p>
            <a:pPr marL="222250" indent="-158750" fontAlgn="base">
              <a:spcBef>
                <a:spcPct val="0"/>
              </a:spcBef>
              <a:spcAft>
                <a:spcPts val="600"/>
              </a:spcAft>
              <a:buClr>
                <a:srgbClr val="58595B">
                  <a:lumMod val="75000"/>
                </a:srgbClr>
              </a:buClr>
              <a:buFont typeface="Arial"/>
              <a:buChar char="•"/>
              <a:defRPr/>
            </a:pPr>
            <a:r>
              <a:rPr lang="en-US" sz="1400" b="1">
                <a:solidFill>
                  <a:srgbClr val="424344"/>
                </a:solidFill>
              </a:rPr>
              <a:t>SaaS Integrations </a:t>
            </a:r>
            <a:r>
              <a:rPr lang="en-US" sz="1400">
                <a:solidFill>
                  <a:srgbClr val="424344"/>
                </a:solidFill>
              </a:rPr>
              <a:t>– new connectors to SaaS Apps</a:t>
            </a:r>
          </a:p>
          <a:p>
            <a:pPr marL="222250" indent="-158750" fontAlgn="base">
              <a:spcBef>
                <a:spcPct val="0"/>
              </a:spcBef>
              <a:spcAft>
                <a:spcPts val="600"/>
              </a:spcAft>
              <a:buClr>
                <a:srgbClr val="58595B">
                  <a:lumMod val="75000"/>
                </a:srgbClr>
              </a:buClr>
              <a:buFont typeface="Arial"/>
              <a:buChar char="•"/>
              <a:defRPr/>
            </a:pPr>
            <a:r>
              <a:rPr lang="en-US" sz="1400" b="1">
                <a:solidFill>
                  <a:srgbClr val="424344"/>
                </a:solidFill>
              </a:rPr>
              <a:t>Monitor OGG/ODI </a:t>
            </a:r>
            <a:r>
              <a:rPr lang="en-US" sz="1400">
                <a:solidFill>
                  <a:srgbClr val="424344"/>
                </a:solidFill>
              </a:rPr>
              <a:t>– support older on-</a:t>
            </a:r>
            <a:r>
              <a:rPr lang="en-US" sz="1400" err="1">
                <a:solidFill>
                  <a:srgbClr val="424344"/>
                </a:solidFill>
              </a:rPr>
              <a:t>prem</a:t>
            </a:r>
            <a:r>
              <a:rPr lang="en-US" sz="1400">
                <a:solidFill>
                  <a:srgbClr val="424344"/>
                </a:solidFill>
              </a:rPr>
              <a:t> deployments</a:t>
            </a:r>
          </a:p>
          <a:p>
            <a:pPr marL="222250" indent="-158750" fontAlgn="base">
              <a:spcBef>
                <a:spcPct val="0"/>
              </a:spcBef>
              <a:spcAft>
                <a:spcPts val="600"/>
              </a:spcAft>
              <a:buClr>
                <a:srgbClr val="58595B">
                  <a:lumMod val="75000"/>
                </a:srgbClr>
              </a:buClr>
              <a:buFont typeface="Arial"/>
              <a:buChar char="•"/>
              <a:defRPr/>
            </a:pPr>
            <a:r>
              <a:rPr lang="en-US" sz="1400" b="1">
                <a:solidFill>
                  <a:srgbClr val="424344"/>
                </a:solidFill>
              </a:rPr>
              <a:t>Self-Service Tasks </a:t>
            </a:r>
            <a:r>
              <a:rPr lang="en-US" sz="1400">
                <a:solidFill>
                  <a:srgbClr val="424344"/>
                </a:solidFill>
              </a:rPr>
              <a:t>– usability is greatly improved from Cloud</a:t>
            </a:r>
          </a:p>
        </p:txBody>
      </p:sp>
    </p:spTree>
    <p:extLst>
      <p:ext uri="{BB962C8B-B14F-4D97-AF65-F5344CB8AC3E}">
        <p14:creationId xmlns:p14="http://schemas.microsoft.com/office/powerpoint/2010/main" val="125555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raviend\Desktop\Oracle Work\OOW15 Final Slides\negativespace2-6.jpg"/>
          <p:cNvPicPr preferRelativeResize="0">
            <a:picLocks noChangeArrowheads="1"/>
          </p:cNvPicPr>
          <p:nvPr/>
        </p:nvPicPr>
        <p:blipFill>
          <a:blip r:embed="rId3" cstate="print">
            <a:lum/>
          </a:blip>
          <a:srcRect/>
          <a:stretch>
            <a:fillRect/>
          </a:stretch>
        </p:blipFill>
        <p:spPr bwMode="auto">
          <a:xfrm>
            <a:off x="712586" y="1447800"/>
            <a:ext cx="10969943" cy="4663440"/>
          </a:xfrm>
          <a:prstGeom prst="rect">
            <a:avLst/>
          </a:prstGeom>
          <a:noFill/>
        </p:spPr>
      </p:pic>
      <p:sp>
        <p:nvSpPr>
          <p:cNvPr id="12" name="Rectangle 11"/>
          <p:cNvSpPr/>
          <p:nvPr/>
        </p:nvSpPr>
        <p:spPr>
          <a:xfrm>
            <a:off x="712586" y="1447800"/>
            <a:ext cx="10969943" cy="4663440"/>
          </a:xfrm>
          <a:prstGeom prst="rect">
            <a:avLst/>
          </a:prstGeom>
          <a:solidFill>
            <a:schemeClr val="bg1">
              <a:lumMod val="9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a:solidFill>
                <a:srgbClr val="FFFFFF"/>
              </a:solidFill>
            </a:endParaRPr>
          </a:p>
        </p:txBody>
      </p:sp>
      <p:sp>
        <p:nvSpPr>
          <p:cNvPr id="61" name="Rectangle 2"/>
          <p:cNvSpPr txBox="1">
            <a:spLocks noChangeArrowheads="1"/>
          </p:cNvSpPr>
          <p:nvPr/>
        </p:nvSpPr>
        <p:spPr bwMode="auto">
          <a:xfrm>
            <a:off x="1123439" y="201084"/>
            <a:ext cx="11249207" cy="878416"/>
          </a:xfrm>
          <a:prstGeom prst="rect">
            <a:avLst/>
          </a:prstGeom>
          <a:noFill/>
          <a:ln w="9525">
            <a:noFill/>
            <a:miter lim="800000"/>
            <a:headEnd/>
            <a:tailEnd/>
          </a:ln>
        </p:spPr>
        <p:txBody>
          <a:bodyPr lIns="0" tIns="0" rIns="0" bIns="0"/>
          <a:lstStyle/>
          <a:p>
            <a:br>
              <a:rPr lang="en-US" sz="2800" b="1" dirty="0">
                <a:solidFill>
                  <a:srgbClr val="000000"/>
                </a:solidFill>
              </a:rPr>
            </a:br>
            <a:endParaRPr lang="en-US" sz="2000" b="1" dirty="0">
              <a:solidFill>
                <a:srgbClr val="FF0000"/>
              </a:solidFill>
            </a:endParaRPr>
          </a:p>
        </p:txBody>
      </p:sp>
      <p:sp>
        <p:nvSpPr>
          <p:cNvPr id="13" name="Title 12"/>
          <p:cNvSpPr>
            <a:spLocks noGrp="1"/>
          </p:cNvSpPr>
          <p:nvPr>
            <p:ph type="title"/>
          </p:nvPr>
        </p:nvSpPr>
        <p:spPr/>
        <p:txBody>
          <a:bodyPr/>
          <a:lstStyle/>
          <a:p>
            <a:r>
              <a:rPr lang="en-US" dirty="0"/>
              <a:t>Connect with Oracle Integration</a:t>
            </a:r>
          </a:p>
        </p:txBody>
      </p:sp>
      <p:sp>
        <p:nvSpPr>
          <p:cNvPr id="14" name="Rectangle 13"/>
          <p:cNvSpPr/>
          <p:nvPr/>
        </p:nvSpPr>
        <p:spPr>
          <a:xfrm>
            <a:off x="712604" y="2438400"/>
            <a:ext cx="10969924" cy="3345712"/>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516" tIns="45259" rIns="90516" bIns="45259" rtlCol="0" anchor="ctr"/>
          <a:lstStyle/>
          <a:p>
            <a:pPr algn="ctr"/>
            <a:endParaRPr lang="en-US" dirty="0">
              <a:solidFill>
                <a:srgbClr val="FFFFFF"/>
              </a:solidFill>
            </a:endParaRPr>
          </a:p>
        </p:txBody>
      </p:sp>
      <p:sp>
        <p:nvSpPr>
          <p:cNvPr id="21" name="TextBox 20"/>
          <p:cNvSpPr txBox="1"/>
          <p:nvPr/>
        </p:nvSpPr>
        <p:spPr>
          <a:xfrm>
            <a:off x="2316513" y="3564897"/>
            <a:ext cx="1420582" cy="400111"/>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@OracleDI</a:t>
            </a:r>
          </a:p>
        </p:txBody>
      </p:sp>
      <p:sp>
        <p:nvSpPr>
          <p:cNvPr id="22" name="TextBox 21"/>
          <p:cNvSpPr txBox="1"/>
          <p:nvPr/>
        </p:nvSpPr>
        <p:spPr>
          <a:xfrm>
            <a:off x="2316592" y="4290678"/>
            <a:ext cx="4068031"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Blogs.oracle.com/</a:t>
            </a:r>
            <a:r>
              <a:rPr lang="en-US" sz="2000" b="1" dirty="0" err="1">
                <a:solidFill>
                  <a:srgbClr val="58595B">
                    <a:lumMod val="50000"/>
                  </a:srgbClr>
                </a:solidFill>
                <a:latin typeface="Aharoni" pitchFamily="2" charset="-79"/>
                <a:cs typeface="Aharoni" pitchFamily="2" charset="-79"/>
              </a:rPr>
              <a:t>DataIntegration</a:t>
            </a:r>
            <a:r>
              <a:rPr lang="en-US" sz="2000" b="1" dirty="0">
                <a:solidFill>
                  <a:srgbClr val="58595B">
                    <a:lumMod val="50000"/>
                  </a:srgbClr>
                </a:solidFill>
                <a:latin typeface="Aharoni" pitchFamily="2" charset="-79"/>
                <a:cs typeface="Aharoni" pitchFamily="2" charset="-79"/>
              </a:rPr>
              <a:t>/</a:t>
            </a:r>
          </a:p>
        </p:txBody>
      </p:sp>
      <p:sp>
        <p:nvSpPr>
          <p:cNvPr id="23" name="TextBox 22"/>
          <p:cNvSpPr txBox="1"/>
          <p:nvPr/>
        </p:nvSpPr>
        <p:spPr>
          <a:xfrm>
            <a:off x="2316515" y="2853544"/>
            <a:ext cx="2842054"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Oracle Data Integration</a:t>
            </a:r>
          </a:p>
        </p:txBody>
      </p:sp>
      <p:sp>
        <p:nvSpPr>
          <p:cNvPr id="15" name="TextBox 14"/>
          <p:cNvSpPr txBox="1"/>
          <p:nvPr/>
        </p:nvSpPr>
        <p:spPr>
          <a:xfrm>
            <a:off x="2313384" y="4960332"/>
            <a:ext cx="2842054"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Oracle Data Integration</a:t>
            </a:r>
          </a:p>
        </p:txBody>
      </p:sp>
      <p:pic>
        <p:nvPicPr>
          <p:cNvPr id="17" name="Picture 3" descr="C:\Users\mraviend\Desktop\Oracle Work\OOW15 Final Slides\facebook.png"/>
          <p:cNvPicPr>
            <a:picLocks noChangeAspect="1" noChangeArrowheads="1"/>
          </p:cNvPicPr>
          <p:nvPr/>
        </p:nvPicPr>
        <p:blipFill>
          <a:blip r:embed="rId4" cstate="print"/>
          <a:srcRect l="18750" t="7246" r="21467" b="5797"/>
          <a:stretch>
            <a:fillRect/>
          </a:stretch>
        </p:blipFill>
        <p:spPr bwMode="auto">
          <a:xfrm>
            <a:off x="1166326" y="2662503"/>
            <a:ext cx="541607" cy="590844"/>
          </a:xfrm>
          <a:prstGeom prst="roundRect">
            <a:avLst/>
          </a:prstGeom>
          <a:ln>
            <a:noFill/>
          </a:ln>
          <a:effectLst>
            <a:outerShdw blurRad="292100" dist="139700" dir="2700000" algn="tl" rotWithShape="0">
              <a:srgbClr val="333333">
                <a:alpha val="65000"/>
              </a:srgbClr>
            </a:outerShdw>
          </a:effectLst>
        </p:spPr>
      </p:pic>
      <p:pic>
        <p:nvPicPr>
          <p:cNvPr id="18" name="Picture 7" descr="C:\Users\mraviend\Desktop\Oracle Work\OOW15 Final Slides\blogger.jpg"/>
          <p:cNvPicPr>
            <a:picLocks noChangeAspect="1" noChangeArrowheads="1"/>
          </p:cNvPicPr>
          <p:nvPr/>
        </p:nvPicPr>
        <p:blipFill>
          <a:blip r:embed="rId5" cstate="print"/>
          <a:srcRect l="21594" t="15852" r="25852" b="10235"/>
          <a:stretch>
            <a:fillRect/>
          </a:stretch>
        </p:blipFill>
        <p:spPr bwMode="auto">
          <a:xfrm>
            <a:off x="1146365" y="4137368"/>
            <a:ext cx="580914" cy="548640"/>
          </a:xfrm>
          <a:prstGeom prst="roundRect">
            <a:avLst/>
          </a:prstGeom>
          <a:ln>
            <a:noFill/>
          </a:ln>
          <a:effectLst>
            <a:outerShdw blurRad="292100" dist="139700" dir="2700000" algn="tl" rotWithShape="0">
              <a:srgbClr val="333333">
                <a:alpha val="65000"/>
              </a:srgbClr>
            </a:outerShdw>
          </a:effectLst>
        </p:spPr>
      </p:pic>
      <p:pic>
        <p:nvPicPr>
          <p:cNvPr id="19" name="Picture 8" descr="C:\Users\mraviend\Desktop\Oracle Work\OOW15 Final Slides\twitter 2.jpg"/>
          <p:cNvPicPr>
            <a:picLocks noChangeAspect="1" noChangeArrowheads="1"/>
          </p:cNvPicPr>
          <p:nvPr/>
        </p:nvPicPr>
        <p:blipFill>
          <a:blip r:embed="rId6" cstate="print"/>
          <a:srcRect l="4145" t="8290" r="8808" b="4663"/>
          <a:stretch>
            <a:fillRect/>
          </a:stretch>
        </p:blipFill>
        <p:spPr bwMode="auto">
          <a:xfrm>
            <a:off x="1162502" y="3421037"/>
            <a:ext cx="548640" cy="548640"/>
          </a:xfrm>
          <a:prstGeom prst="roundRect">
            <a:avLst/>
          </a:prstGeom>
          <a:ln>
            <a:noFill/>
          </a:ln>
          <a:effectLst>
            <a:outerShdw blurRad="292100" dist="139700" dir="2700000" algn="tl" rotWithShape="0">
              <a:srgbClr val="333333">
                <a:alpha val="65000"/>
              </a:srgbClr>
            </a:outerShdw>
          </a:effectLst>
        </p:spPr>
      </p:pic>
      <p:pic>
        <p:nvPicPr>
          <p:cNvPr id="20" name="Picture 2" descr="C:\Users\mraviend\Desktop\Oracle Work\OOW15 Final Slides\linkedin.png"/>
          <p:cNvPicPr preferRelativeResize="0">
            <a:picLocks noChangeArrowheads="1"/>
          </p:cNvPicPr>
          <p:nvPr/>
        </p:nvPicPr>
        <p:blipFill>
          <a:blip r:embed="rId7" cstate="print"/>
          <a:srcRect/>
          <a:stretch>
            <a:fillRect/>
          </a:stretch>
        </p:blipFill>
        <p:spPr bwMode="auto">
          <a:xfrm>
            <a:off x="1144213" y="4853700"/>
            <a:ext cx="585216" cy="548640"/>
          </a:xfrm>
          <a:prstGeom prst="roundRect">
            <a:avLst/>
          </a:prstGeom>
          <a:noFill/>
        </p:spPr>
      </p:pic>
      <p:pic>
        <p:nvPicPr>
          <p:cNvPr id="16" name="Picture 3" descr="C:\Users\mraviend\Desktop\Oracle Work\OOW15 Final Slides\facebook.png"/>
          <p:cNvPicPr>
            <a:picLocks noChangeAspect="1" noChangeArrowheads="1"/>
          </p:cNvPicPr>
          <p:nvPr/>
        </p:nvPicPr>
        <p:blipFill>
          <a:blip r:embed="rId4" cstate="print"/>
          <a:srcRect l="18750" t="7246" r="21467" b="5797"/>
          <a:stretch>
            <a:fillRect/>
          </a:stretch>
        </p:blipFill>
        <p:spPr bwMode="auto">
          <a:xfrm>
            <a:off x="7007157" y="2666041"/>
            <a:ext cx="541607" cy="590844"/>
          </a:xfrm>
          <a:prstGeom prst="roundRect">
            <a:avLst/>
          </a:prstGeom>
          <a:ln>
            <a:noFill/>
          </a:ln>
          <a:effectLst>
            <a:outerShdw blurRad="292100" dist="139700" dir="2700000" algn="tl" rotWithShape="0">
              <a:srgbClr val="333333">
                <a:alpha val="65000"/>
              </a:srgbClr>
            </a:outerShdw>
          </a:effectLst>
        </p:spPr>
      </p:pic>
      <p:pic>
        <p:nvPicPr>
          <p:cNvPr id="24" name="Picture 8" descr="C:\Users\mraviend\Desktop\Oracle Work\OOW15 Final Slides\twitter 2.jpg"/>
          <p:cNvPicPr>
            <a:picLocks noChangeAspect="1" noChangeArrowheads="1"/>
          </p:cNvPicPr>
          <p:nvPr/>
        </p:nvPicPr>
        <p:blipFill>
          <a:blip r:embed="rId6" cstate="print"/>
          <a:srcRect l="4145" t="8290" r="8808" b="4663"/>
          <a:stretch>
            <a:fillRect/>
          </a:stretch>
        </p:blipFill>
        <p:spPr bwMode="auto">
          <a:xfrm>
            <a:off x="7024599" y="3520272"/>
            <a:ext cx="548640" cy="548640"/>
          </a:xfrm>
          <a:prstGeom prst="roundRect">
            <a:avLst/>
          </a:prstGeom>
          <a:ln>
            <a:noFill/>
          </a:ln>
          <a:effectLst>
            <a:outerShdw blurRad="292100" dist="139700" dir="2700000" algn="tl" rotWithShape="0">
              <a:srgbClr val="333333">
                <a:alpha val="65000"/>
              </a:srgbClr>
            </a:outerShdw>
          </a:effectLst>
        </p:spPr>
      </p:pic>
      <p:pic>
        <p:nvPicPr>
          <p:cNvPr id="25" name="Picture 7" descr="C:\Users\mraviend\Desktop\Oracle Work\OOW15 Final Slides\blogger.jpg"/>
          <p:cNvPicPr>
            <a:picLocks noChangeAspect="1" noChangeArrowheads="1"/>
          </p:cNvPicPr>
          <p:nvPr/>
        </p:nvPicPr>
        <p:blipFill>
          <a:blip r:embed="rId5" cstate="print"/>
          <a:srcRect l="21594" t="15852" r="25852" b="10235"/>
          <a:stretch>
            <a:fillRect/>
          </a:stretch>
        </p:blipFill>
        <p:spPr bwMode="auto">
          <a:xfrm>
            <a:off x="7029728" y="4268502"/>
            <a:ext cx="580914" cy="548640"/>
          </a:xfrm>
          <a:prstGeom prst="roundRect">
            <a:avLst/>
          </a:prstGeom>
          <a:ln>
            <a:noFill/>
          </a:ln>
          <a:effectLst>
            <a:outerShdw blurRad="292100" dist="139700" dir="2700000" algn="tl" rotWithShape="0">
              <a:srgbClr val="333333">
                <a:alpha val="65000"/>
              </a:srgbClr>
            </a:outerShdw>
          </a:effectLst>
        </p:spPr>
      </p:pic>
      <p:pic>
        <p:nvPicPr>
          <p:cNvPr id="26" name="Picture 2" descr="C:\Users\mraviend\Desktop\Oracle Work\OOW15 Final Slides\linkedin.png"/>
          <p:cNvPicPr preferRelativeResize="0">
            <a:picLocks noChangeArrowheads="1"/>
          </p:cNvPicPr>
          <p:nvPr/>
        </p:nvPicPr>
        <p:blipFill>
          <a:blip r:embed="rId7" cstate="print"/>
          <a:srcRect/>
          <a:stretch>
            <a:fillRect/>
          </a:stretch>
        </p:blipFill>
        <p:spPr bwMode="auto">
          <a:xfrm>
            <a:off x="7070104" y="5016733"/>
            <a:ext cx="585216" cy="548640"/>
          </a:xfrm>
          <a:prstGeom prst="roundRect">
            <a:avLst/>
          </a:prstGeom>
          <a:noFill/>
        </p:spPr>
      </p:pic>
      <p:sp>
        <p:nvSpPr>
          <p:cNvPr id="27" name="TextBox 26"/>
          <p:cNvSpPr txBox="1"/>
          <p:nvPr/>
        </p:nvSpPr>
        <p:spPr>
          <a:xfrm>
            <a:off x="8061659" y="2846449"/>
            <a:ext cx="1540992"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Oracle FMW</a:t>
            </a:r>
          </a:p>
        </p:txBody>
      </p:sp>
      <p:sp>
        <p:nvSpPr>
          <p:cNvPr id="28" name="TextBox 27"/>
          <p:cNvSpPr txBox="1"/>
          <p:nvPr/>
        </p:nvSpPr>
        <p:spPr>
          <a:xfrm>
            <a:off x="7987221" y="3632233"/>
            <a:ext cx="2176807"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a:t>
            </a:r>
            <a:r>
              <a:rPr lang="en-US" sz="2000" b="1" dirty="0" err="1">
                <a:solidFill>
                  <a:srgbClr val="58595B">
                    <a:lumMod val="50000"/>
                  </a:srgbClr>
                </a:solidFill>
                <a:latin typeface="Aharoni" pitchFamily="2" charset="-79"/>
                <a:cs typeface="Aharoni" pitchFamily="2" charset="-79"/>
              </a:rPr>
              <a:t>OracleIntegrate</a:t>
            </a:r>
            <a:endParaRPr lang="en-US" sz="2000" b="1" dirty="0">
              <a:solidFill>
                <a:srgbClr val="58595B">
                  <a:lumMod val="50000"/>
                </a:srgbClr>
              </a:solidFill>
              <a:latin typeface="Aharoni" pitchFamily="2" charset="-79"/>
              <a:cs typeface="Aharoni" pitchFamily="2" charset="-79"/>
            </a:endParaRPr>
          </a:p>
        </p:txBody>
      </p:sp>
      <p:sp>
        <p:nvSpPr>
          <p:cNvPr id="29" name="TextBox 28"/>
          <p:cNvSpPr txBox="1"/>
          <p:nvPr/>
        </p:nvSpPr>
        <p:spPr>
          <a:xfrm>
            <a:off x="8008564" y="4336748"/>
            <a:ext cx="3661316"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Blogs.oracle.com/Integration/</a:t>
            </a:r>
          </a:p>
        </p:txBody>
      </p:sp>
      <p:sp>
        <p:nvSpPr>
          <p:cNvPr id="30" name="TextBox 29"/>
          <p:cNvSpPr txBox="1"/>
          <p:nvPr/>
        </p:nvSpPr>
        <p:spPr>
          <a:xfrm>
            <a:off x="8090412" y="5070200"/>
            <a:ext cx="1457636" cy="399179"/>
          </a:xfrm>
          <a:prstGeom prst="rect">
            <a:avLst/>
          </a:prstGeom>
          <a:noFill/>
        </p:spPr>
        <p:txBody>
          <a:bodyPr wrap="none" lIns="90516" tIns="45259" rIns="90516" bIns="45259" rtlCol="0">
            <a:spAutoFit/>
          </a:bodyPr>
          <a:lstStyle/>
          <a:p>
            <a:r>
              <a:rPr lang="en-US" sz="2000" b="1" dirty="0">
                <a:solidFill>
                  <a:srgbClr val="58595B">
                    <a:lumMod val="50000"/>
                  </a:srgbClr>
                </a:solidFill>
                <a:latin typeface="Aharoni" pitchFamily="2" charset="-79"/>
                <a:cs typeface="Aharoni" pitchFamily="2" charset="-79"/>
              </a:rPr>
              <a:t>Oracle SOA</a:t>
            </a:r>
          </a:p>
        </p:txBody>
      </p:sp>
    </p:spTree>
    <p:extLst>
      <p:ext uri="{BB962C8B-B14F-4D97-AF65-F5344CB8AC3E}">
        <p14:creationId xmlns:p14="http://schemas.microsoft.com/office/powerpoint/2010/main" val="1714575505"/>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 and Answers</a:t>
            </a:r>
          </a:p>
        </p:txBody>
      </p:sp>
      <p:pic>
        <p:nvPicPr>
          <p:cNvPr id="6" name="Picture 3"/>
          <p:cNvPicPr>
            <a:picLocks noChangeAspect="1" noChangeArrowheads="1"/>
          </p:cNvPicPr>
          <p:nvPr/>
        </p:nvPicPr>
        <p:blipFill>
          <a:blip r:embed="rId3" cstate="print"/>
          <a:srcRect b="12399"/>
          <a:stretch>
            <a:fillRect/>
          </a:stretch>
        </p:blipFill>
        <p:spPr bwMode="auto">
          <a:xfrm>
            <a:off x="2403486" y="1954216"/>
            <a:ext cx="7272337" cy="3959225"/>
          </a:xfrm>
          <a:prstGeom prst="rect">
            <a:avLst/>
          </a:prstGeom>
          <a:noFill/>
          <a:ln w="9525" algn="ctr">
            <a:noFill/>
            <a:miter lim="800000"/>
            <a:headEnd/>
            <a:tailEnd/>
          </a:ln>
        </p:spPr>
      </p:pic>
    </p:spTree>
    <p:extLst>
      <p:ext uri="{BB962C8B-B14F-4D97-AF65-F5344CB8AC3E}">
        <p14:creationId xmlns:p14="http://schemas.microsoft.com/office/powerpoint/2010/main" val="189673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2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443985" y="1224261"/>
            <a:ext cx="6600164" cy="430887"/>
          </a:xfrm>
          <a:prstGeom prst="rect">
            <a:avLst/>
          </a:prstGeom>
        </p:spPr>
        <p:txBody>
          <a:bodyPr wrap="square">
            <a:spAutoFit/>
          </a:bodyPr>
          <a:lstStyle/>
          <a:p>
            <a:pPr>
              <a:lnSpc>
                <a:spcPct val="90000"/>
              </a:lnSpc>
            </a:pPr>
            <a:r>
              <a:rPr lang="en-US" sz="2400" b="1" dirty="0">
                <a:solidFill>
                  <a:srgbClr val="5F5F5F"/>
                </a:solidFill>
              </a:rPr>
              <a:t>Application and Data Integration</a:t>
            </a:r>
          </a:p>
        </p:txBody>
      </p:sp>
      <p:sp>
        <p:nvSpPr>
          <p:cNvPr id="156" name="TextBox 155"/>
          <p:cNvSpPr txBox="1"/>
          <p:nvPr/>
        </p:nvSpPr>
        <p:spPr bwMode="gray">
          <a:xfrm>
            <a:off x="-230130" y="2649360"/>
            <a:ext cx="4934415" cy="854805"/>
          </a:xfrm>
          <a:prstGeom prst="parallelogram">
            <a:avLst>
              <a:gd name="adj" fmla="val 38758"/>
            </a:avLst>
          </a:prstGeom>
          <a:solidFill>
            <a:schemeClr val="accent1">
              <a:lumMod val="75000"/>
              <a:alpha val="89000"/>
            </a:schemeClr>
          </a:solidFill>
        </p:spPr>
        <p:txBody>
          <a:bodyPr wrap="square" lIns="91440" tIns="60919" rIns="91440" bIns="60919" rtlCol="0" anchor="ctr">
            <a:noAutofit/>
          </a:bodyP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r>
              <a:rPr lang="en-US" dirty="0">
                <a:solidFill>
                  <a:srgbClr val="FFFFFF"/>
                </a:solidFill>
              </a:rPr>
              <a:t>Complete</a:t>
            </a:r>
          </a:p>
        </p:txBody>
      </p:sp>
      <p:sp>
        <p:nvSpPr>
          <p:cNvPr id="157" name="TextBox 156"/>
          <p:cNvSpPr txBox="1"/>
          <p:nvPr/>
        </p:nvSpPr>
        <p:spPr bwMode="gray">
          <a:xfrm>
            <a:off x="-187318" y="3654866"/>
            <a:ext cx="4538767" cy="854805"/>
          </a:xfrm>
          <a:prstGeom prst="parallelogram">
            <a:avLst>
              <a:gd name="adj" fmla="val 38758"/>
            </a:avLst>
          </a:prstGeom>
          <a:solidFill>
            <a:srgbClr val="3C596A">
              <a:alpha val="89000"/>
            </a:srgbClr>
          </a:solidFill>
        </p:spPr>
        <p:txBody>
          <a:bodyPr wrap="square" lIns="91440" tIns="60919" rIns="91440" bIns="60919" rtlCol="0" anchor="ctr">
            <a:noAutofit/>
          </a:bodyPr>
          <a:lstStyle>
            <a:defPPr>
              <a:defRPr lang="en-US"/>
            </a:defPPr>
            <a:lvl1pPr algn="ctr" defTabSz="913074" eaLnBrk="0" fontAlgn="base" hangingPunct="0">
              <a:lnSpc>
                <a:spcPct val="90000"/>
              </a:lnSpc>
              <a:spcBef>
                <a:spcPct val="0"/>
              </a:spcBef>
              <a:spcAft>
                <a:spcPct val="0"/>
              </a:spcAft>
              <a:defRPr sz="2400">
                <a:solidFill>
                  <a:schemeClr val="bg1"/>
                </a:solidFill>
                <a:ea typeface="MS PGothic" pitchFamily="34" charset="-128"/>
                <a:cs typeface="Calibri"/>
              </a:defRPr>
            </a:lvl1pPr>
          </a:lstStyle>
          <a:p>
            <a:r>
              <a:rPr lang="en-US" dirty="0">
                <a:solidFill>
                  <a:srgbClr val="FFFFFF"/>
                </a:solidFill>
              </a:rPr>
              <a:t>Simplified</a:t>
            </a:r>
          </a:p>
        </p:txBody>
      </p:sp>
      <p:sp>
        <p:nvSpPr>
          <p:cNvPr id="158" name="TextBox 157"/>
          <p:cNvSpPr txBox="1"/>
          <p:nvPr/>
        </p:nvSpPr>
        <p:spPr bwMode="gray">
          <a:xfrm>
            <a:off x="-143282" y="4660372"/>
            <a:ext cx="4140789" cy="854805"/>
          </a:xfrm>
          <a:prstGeom prst="parallelogram">
            <a:avLst>
              <a:gd name="adj" fmla="val 38758"/>
            </a:avLst>
          </a:prstGeom>
          <a:solidFill>
            <a:schemeClr val="accent3">
              <a:alpha val="89000"/>
            </a:schemeClr>
          </a:solidFill>
        </p:spPr>
        <p:txBody>
          <a:bodyPr wrap="square" lIns="91440" tIns="60919" rIns="91440" bIns="60919" rtlCol="0" anchor="ctr">
            <a:noAutofit/>
          </a:bodyPr>
          <a:lstStyle/>
          <a:p>
            <a:pPr algn="ctr" defTabSz="913074" eaLnBrk="0" fontAlgn="base" hangingPunct="0">
              <a:lnSpc>
                <a:spcPct val="90000"/>
              </a:lnSpc>
              <a:spcBef>
                <a:spcPct val="0"/>
              </a:spcBef>
              <a:spcAft>
                <a:spcPct val="0"/>
              </a:spcAft>
            </a:pPr>
            <a:r>
              <a:rPr lang="en-US" sz="2400" dirty="0">
                <a:solidFill>
                  <a:srgbClr val="FFFFFF"/>
                </a:solidFill>
                <a:ea typeface="MS PGothic" pitchFamily="34" charset="-128"/>
                <a:cs typeface="Calibri"/>
              </a:rPr>
              <a:t>Open</a:t>
            </a:r>
          </a:p>
        </p:txBody>
      </p:sp>
      <p:sp>
        <p:nvSpPr>
          <p:cNvPr id="159" name="Rectangle 158"/>
          <p:cNvSpPr/>
          <p:nvPr/>
        </p:nvSpPr>
        <p:spPr bwMode="gray">
          <a:xfrm>
            <a:off x="1301" y="0"/>
            <a:ext cx="193962"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solidFill>
                <a:srgbClr val="FFFFFF"/>
              </a:solidFill>
            </a:endParaRPr>
          </a:p>
        </p:txBody>
      </p:sp>
      <p:sp>
        <p:nvSpPr>
          <p:cNvPr id="87" name="TextBox 86"/>
          <p:cNvSpPr txBox="1"/>
          <p:nvPr/>
        </p:nvSpPr>
        <p:spPr bwMode="gray">
          <a:xfrm>
            <a:off x="5822479" y="2196446"/>
            <a:ext cx="991221"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000" b="1" kern="0" dirty="0">
                <a:solidFill>
                  <a:srgbClr val="58595B"/>
                </a:solidFill>
              </a:rPr>
              <a:t>Data </a:t>
            </a:r>
          </a:p>
          <a:p>
            <a:pPr algn="r">
              <a:defRPr/>
            </a:pPr>
            <a:r>
              <a:rPr lang="en-US" sz="1000" b="1" kern="0" dirty="0">
                <a:solidFill>
                  <a:srgbClr val="58595B"/>
                </a:solidFill>
              </a:rPr>
              <a:t>Governance</a:t>
            </a:r>
          </a:p>
        </p:txBody>
      </p:sp>
      <p:graphicFrame>
        <p:nvGraphicFramePr>
          <p:cNvPr id="46" name="Diagram 45"/>
          <p:cNvGraphicFramePr/>
          <p:nvPr>
            <p:extLst/>
          </p:nvPr>
        </p:nvGraphicFramePr>
        <p:xfrm>
          <a:off x="5418173" y="1373564"/>
          <a:ext cx="6017179" cy="4407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 name="TextBox 46"/>
          <p:cNvSpPr txBox="1"/>
          <p:nvPr/>
        </p:nvSpPr>
        <p:spPr bwMode="gray">
          <a:xfrm>
            <a:off x="10497709" y="3361270"/>
            <a:ext cx="1070259"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000" b="1" kern="0" dirty="0">
                <a:solidFill>
                  <a:srgbClr val="58595B"/>
                </a:solidFill>
              </a:rPr>
              <a:t>Process</a:t>
            </a:r>
            <a:br>
              <a:rPr lang="en-US" sz="1000" b="1" kern="0" dirty="0">
                <a:solidFill>
                  <a:srgbClr val="58595B"/>
                </a:solidFill>
              </a:rPr>
            </a:br>
            <a:r>
              <a:rPr lang="en-US" sz="1000" b="1" kern="0" dirty="0">
                <a:solidFill>
                  <a:srgbClr val="58595B"/>
                </a:solidFill>
              </a:rPr>
              <a:t>Automation</a:t>
            </a:r>
          </a:p>
        </p:txBody>
      </p:sp>
      <p:sp>
        <p:nvSpPr>
          <p:cNvPr id="49" name="TextBox 48"/>
          <p:cNvSpPr txBox="1"/>
          <p:nvPr/>
        </p:nvSpPr>
        <p:spPr bwMode="gray">
          <a:xfrm>
            <a:off x="10028232" y="4467188"/>
            <a:ext cx="1120965"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000" b="1" kern="0" dirty="0">
                <a:solidFill>
                  <a:srgbClr val="58595B"/>
                </a:solidFill>
              </a:rPr>
              <a:t>Stream</a:t>
            </a:r>
            <a:br>
              <a:rPr lang="en-US" sz="1000" b="1" kern="0" dirty="0">
                <a:solidFill>
                  <a:srgbClr val="58595B"/>
                </a:solidFill>
              </a:rPr>
            </a:br>
            <a:r>
              <a:rPr lang="en-US" sz="1000" b="1" kern="0" dirty="0">
                <a:solidFill>
                  <a:srgbClr val="58595B"/>
                </a:solidFill>
              </a:rPr>
              <a:t>analytics</a:t>
            </a:r>
          </a:p>
        </p:txBody>
      </p:sp>
      <p:sp>
        <p:nvSpPr>
          <p:cNvPr id="50" name="TextBox 49"/>
          <p:cNvSpPr txBox="1"/>
          <p:nvPr/>
        </p:nvSpPr>
        <p:spPr bwMode="gray">
          <a:xfrm>
            <a:off x="10033135" y="2196228"/>
            <a:ext cx="1099129"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2000" kern="0" cap="a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defRPr/>
            </a:pPr>
            <a:r>
              <a:rPr lang="en-US" sz="1000" b="1" dirty="0">
                <a:solidFill>
                  <a:srgbClr val="58595B"/>
                </a:solidFill>
              </a:rPr>
              <a:t>API </a:t>
            </a:r>
          </a:p>
          <a:p>
            <a:pPr>
              <a:defRPr/>
            </a:pPr>
            <a:r>
              <a:rPr lang="en-US" sz="1000" b="1" dirty="0">
                <a:solidFill>
                  <a:srgbClr val="58595B"/>
                </a:solidFill>
              </a:rPr>
              <a:t>MANAGEMENT</a:t>
            </a:r>
          </a:p>
        </p:txBody>
      </p:sp>
      <p:sp>
        <p:nvSpPr>
          <p:cNvPr id="52" name="TextBox 51"/>
          <p:cNvSpPr txBox="1"/>
          <p:nvPr/>
        </p:nvSpPr>
        <p:spPr bwMode="gray">
          <a:xfrm>
            <a:off x="7893852" y="1121182"/>
            <a:ext cx="1053733"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000" b="1" kern="0" dirty="0">
                <a:solidFill>
                  <a:srgbClr val="5F5F5F"/>
                </a:solidFill>
              </a:rPr>
              <a:t>APPLICATION</a:t>
            </a:r>
            <a:br>
              <a:rPr lang="en-US" sz="1000" b="1" kern="0" dirty="0">
                <a:solidFill>
                  <a:srgbClr val="5F5F5F"/>
                </a:solidFill>
              </a:rPr>
            </a:br>
            <a:r>
              <a:rPr lang="en-US" sz="1000" b="1" kern="0" dirty="0">
                <a:solidFill>
                  <a:srgbClr val="5F5F5F"/>
                </a:solidFill>
              </a:rPr>
              <a:t>INTEGRATION</a:t>
            </a:r>
          </a:p>
        </p:txBody>
      </p:sp>
      <p:sp>
        <p:nvSpPr>
          <p:cNvPr id="88" name="TextBox 87"/>
          <p:cNvSpPr txBox="1"/>
          <p:nvPr/>
        </p:nvSpPr>
        <p:spPr bwMode="gray">
          <a:xfrm>
            <a:off x="5580512" y="3387083"/>
            <a:ext cx="764450"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000" b="1" kern="0" dirty="0">
                <a:solidFill>
                  <a:srgbClr val="58595B"/>
                </a:solidFill>
              </a:rPr>
              <a:t>Data </a:t>
            </a:r>
          </a:p>
          <a:p>
            <a:pPr algn="r">
              <a:defRPr/>
            </a:pPr>
            <a:r>
              <a:rPr lang="en-US" sz="1000" b="1" kern="0" dirty="0">
                <a:solidFill>
                  <a:srgbClr val="58595B"/>
                </a:solidFill>
              </a:rPr>
              <a:t>Quality</a:t>
            </a:r>
          </a:p>
        </p:txBody>
      </p:sp>
      <p:sp>
        <p:nvSpPr>
          <p:cNvPr id="89" name="TextBox 88"/>
          <p:cNvSpPr txBox="1"/>
          <p:nvPr/>
        </p:nvSpPr>
        <p:spPr bwMode="gray">
          <a:xfrm>
            <a:off x="5472713" y="4613803"/>
            <a:ext cx="1351217" cy="40622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r">
              <a:defRPr/>
            </a:pPr>
            <a:r>
              <a:rPr lang="en-US" sz="1000" b="1" kern="0" dirty="0">
                <a:solidFill>
                  <a:srgbClr val="58595B"/>
                </a:solidFill>
              </a:rPr>
              <a:t>Bulk Data  Transformation</a:t>
            </a:r>
          </a:p>
        </p:txBody>
      </p:sp>
      <p:grpSp>
        <p:nvGrpSpPr>
          <p:cNvPr id="3" name="Group 2"/>
          <p:cNvGrpSpPr/>
          <p:nvPr/>
        </p:nvGrpSpPr>
        <p:grpSpPr>
          <a:xfrm rot="15300000">
            <a:off x="9716891" y="3322860"/>
            <a:ext cx="587525" cy="509840"/>
            <a:chOff x="9775760" y="3106497"/>
            <a:chExt cx="710907" cy="616906"/>
          </a:xfrm>
        </p:grpSpPr>
        <p:grpSp>
          <p:nvGrpSpPr>
            <p:cNvPr id="39" name="Group 38"/>
            <p:cNvGrpSpPr/>
            <p:nvPr/>
          </p:nvGrpSpPr>
          <p:grpSpPr bwMode="gray">
            <a:xfrm>
              <a:off x="9904975" y="3151362"/>
              <a:ext cx="552119" cy="552122"/>
              <a:chOff x="5049406" y="1840900"/>
              <a:chExt cx="308274" cy="308275"/>
            </a:xfrm>
          </p:grpSpPr>
          <p:sp>
            <p:nvSpPr>
              <p:cNvPr id="40" name="Freeform 1434"/>
              <p:cNvSpPr>
                <a:spLocks noEditPoints="1"/>
              </p:cNvSpPr>
              <p:nvPr/>
            </p:nvSpPr>
            <p:spPr bwMode="gray">
              <a:xfrm>
                <a:off x="5246063" y="1909997"/>
                <a:ext cx="111617" cy="239178"/>
              </a:xfrm>
              <a:custGeom>
                <a:avLst/>
                <a:gdLst/>
                <a:ahLst/>
                <a:cxnLst>
                  <a:cxn ang="0">
                    <a:pos x="34" y="71"/>
                  </a:cxn>
                  <a:cxn ang="0">
                    <a:pos x="7" y="10"/>
                  </a:cxn>
                  <a:cxn ang="0">
                    <a:pos x="5" y="0"/>
                  </a:cxn>
                  <a:cxn ang="0">
                    <a:pos x="42" y="64"/>
                  </a:cxn>
                  <a:cxn ang="0">
                    <a:pos x="48" y="77"/>
                  </a:cxn>
                  <a:cxn ang="0">
                    <a:pos x="59" y="115"/>
                  </a:cxn>
                  <a:cxn ang="0">
                    <a:pos x="23" y="132"/>
                  </a:cxn>
                  <a:cxn ang="0">
                    <a:pos x="1" y="101"/>
                  </a:cxn>
                  <a:cxn ang="0">
                    <a:pos x="27" y="72"/>
                  </a:cxn>
                  <a:cxn ang="0">
                    <a:pos x="34" y="71"/>
                  </a:cxn>
                  <a:cxn ang="0">
                    <a:pos x="12" y="102"/>
                  </a:cxn>
                  <a:cxn ang="0">
                    <a:pos x="31" y="122"/>
                  </a:cxn>
                  <a:cxn ang="0">
                    <a:pos x="51" y="102"/>
                  </a:cxn>
                  <a:cxn ang="0">
                    <a:pos x="32" y="83"/>
                  </a:cxn>
                  <a:cxn ang="0">
                    <a:pos x="12" y="102"/>
                  </a:cxn>
                </a:cxnLst>
                <a:rect l="0" t="0" r="r" b="b"/>
                <a:pathLst>
                  <a:path w="65" h="136">
                    <a:moveTo>
                      <a:pt x="34" y="71"/>
                    </a:moveTo>
                    <a:cubicBezTo>
                      <a:pt x="36" y="46"/>
                      <a:pt x="27" y="26"/>
                      <a:pt x="7" y="10"/>
                    </a:cubicBezTo>
                    <a:cubicBezTo>
                      <a:pt x="3" y="8"/>
                      <a:pt x="0" y="5"/>
                      <a:pt x="5" y="0"/>
                    </a:cubicBezTo>
                    <a:cubicBezTo>
                      <a:pt x="28" y="15"/>
                      <a:pt x="41" y="36"/>
                      <a:pt x="42" y="64"/>
                    </a:cubicBezTo>
                    <a:cubicBezTo>
                      <a:pt x="42" y="70"/>
                      <a:pt x="43" y="74"/>
                      <a:pt x="48" y="77"/>
                    </a:cubicBezTo>
                    <a:cubicBezTo>
                      <a:pt x="61" y="85"/>
                      <a:pt x="65" y="101"/>
                      <a:pt x="59" y="115"/>
                    </a:cubicBezTo>
                    <a:cubicBezTo>
                      <a:pt x="53" y="129"/>
                      <a:pt x="38" y="136"/>
                      <a:pt x="23" y="132"/>
                    </a:cubicBezTo>
                    <a:cubicBezTo>
                      <a:pt x="9" y="129"/>
                      <a:pt x="0" y="115"/>
                      <a:pt x="1" y="101"/>
                    </a:cubicBezTo>
                    <a:cubicBezTo>
                      <a:pt x="1" y="86"/>
                      <a:pt x="12" y="74"/>
                      <a:pt x="27" y="72"/>
                    </a:cubicBezTo>
                    <a:cubicBezTo>
                      <a:pt x="29" y="72"/>
                      <a:pt x="31" y="72"/>
                      <a:pt x="34" y="71"/>
                    </a:cubicBezTo>
                    <a:close/>
                    <a:moveTo>
                      <a:pt x="12" y="102"/>
                    </a:moveTo>
                    <a:cubicBezTo>
                      <a:pt x="12" y="113"/>
                      <a:pt x="20" y="122"/>
                      <a:pt x="31" y="122"/>
                    </a:cubicBezTo>
                    <a:cubicBezTo>
                      <a:pt x="41" y="122"/>
                      <a:pt x="51" y="112"/>
                      <a:pt x="51" y="102"/>
                    </a:cubicBezTo>
                    <a:cubicBezTo>
                      <a:pt x="50" y="92"/>
                      <a:pt x="42" y="84"/>
                      <a:pt x="32" y="83"/>
                    </a:cubicBezTo>
                    <a:cubicBezTo>
                      <a:pt x="20" y="83"/>
                      <a:pt x="12" y="91"/>
                      <a:pt x="12" y="10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42" name="Freeform 1436"/>
              <p:cNvSpPr>
                <a:spLocks noEditPoints="1"/>
              </p:cNvSpPr>
              <p:nvPr/>
            </p:nvSpPr>
            <p:spPr bwMode="gray">
              <a:xfrm>
                <a:off x="5049406" y="1840900"/>
                <a:ext cx="196657" cy="186027"/>
              </a:xfrm>
              <a:custGeom>
                <a:avLst/>
                <a:gdLst/>
                <a:ahLst/>
                <a:cxnLst>
                  <a:cxn ang="0">
                    <a:pos x="0" y="104"/>
                  </a:cxn>
                  <a:cxn ang="0">
                    <a:pos x="36" y="41"/>
                  </a:cxn>
                  <a:cxn ang="0">
                    <a:pos x="45" y="28"/>
                  </a:cxn>
                  <a:cxn ang="0">
                    <a:pos x="72" y="1"/>
                  </a:cxn>
                  <a:cxn ang="0">
                    <a:pos x="105" y="24"/>
                  </a:cxn>
                  <a:cxn ang="0">
                    <a:pos x="90" y="59"/>
                  </a:cxn>
                  <a:cxn ang="0">
                    <a:pos x="51" y="51"/>
                  </a:cxn>
                  <a:cxn ang="0">
                    <a:pos x="46" y="44"/>
                  </a:cxn>
                  <a:cxn ang="0">
                    <a:pos x="8" y="98"/>
                  </a:cxn>
                  <a:cxn ang="0">
                    <a:pos x="4" y="106"/>
                  </a:cxn>
                  <a:cxn ang="0">
                    <a:pos x="0" y="104"/>
                  </a:cxn>
                  <a:cxn ang="0">
                    <a:pos x="56" y="32"/>
                  </a:cxn>
                  <a:cxn ang="0">
                    <a:pos x="75" y="51"/>
                  </a:cxn>
                  <a:cxn ang="0">
                    <a:pos x="94" y="31"/>
                  </a:cxn>
                  <a:cxn ang="0">
                    <a:pos x="75" y="13"/>
                  </a:cxn>
                  <a:cxn ang="0">
                    <a:pos x="56" y="32"/>
                  </a:cxn>
                </a:cxnLst>
                <a:rect l="0" t="0" r="r" b="b"/>
                <a:pathLst>
                  <a:path w="108" h="106">
                    <a:moveTo>
                      <a:pt x="0" y="104"/>
                    </a:moveTo>
                    <a:cubicBezTo>
                      <a:pt x="1" y="77"/>
                      <a:pt x="13" y="55"/>
                      <a:pt x="36" y="41"/>
                    </a:cubicBezTo>
                    <a:cubicBezTo>
                      <a:pt x="42" y="37"/>
                      <a:pt x="44" y="34"/>
                      <a:pt x="45" y="28"/>
                    </a:cubicBezTo>
                    <a:cubicBezTo>
                      <a:pt x="46" y="14"/>
                      <a:pt x="58" y="2"/>
                      <a:pt x="72" y="1"/>
                    </a:cubicBezTo>
                    <a:cubicBezTo>
                      <a:pt x="87" y="0"/>
                      <a:pt x="100" y="9"/>
                      <a:pt x="105" y="24"/>
                    </a:cubicBezTo>
                    <a:cubicBezTo>
                      <a:pt x="108" y="37"/>
                      <a:pt x="102" y="52"/>
                      <a:pt x="90" y="59"/>
                    </a:cubicBezTo>
                    <a:cubicBezTo>
                      <a:pt x="76" y="66"/>
                      <a:pt x="61" y="63"/>
                      <a:pt x="51" y="51"/>
                    </a:cubicBezTo>
                    <a:cubicBezTo>
                      <a:pt x="50" y="49"/>
                      <a:pt x="48" y="47"/>
                      <a:pt x="46" y="44"/>
                    </a:cubicBezTo>
                    <a:cubicBezTo>
                      <a:pt x="24" y="56"/>
                      <a:pt x="11" y="74"/>
                      <a:pt x="8" y="98"/>
                    </a:cubicBezTo>
                    <a:cubicBezTo>
                      <a:pt x="7" y="101"/>
                      <a:pt x="5" y="103"/>
                      <a:pt x="4" y="106"/>
                    </a:cubicBezTo>
                    <a:cubicBezTo>
                      <a:pt x="2" y="105"/>
                      <a:pt x="1" y="105"/>
                      <a:pt x="0" y="104"/>
                    </a:cubicBezTo>
                    <a:close/>
                    <a:moveTo>
                      <a:pt x="56" y="32"/>
                    </a:moveTo>
                    <a:cubicBezTo>
                      <a:pt x="56" y="43"/>
                      <a:pt x="65" y="51"/>
                      <a:pt x="75" y="51"/>
                    </a:cubicBezTo>
                    <a:cubicBezTo>
                      <a:pt x="86" y="51"/>
                      <a:pt x="95" y="42"/>
                      <a:pt x="94" y="31"/>
                    </a:cubicBezTo>
                    <a:cubicBezTo>
                      <a:pt x="94" y="21"/>
                      <a:pt x="85" y="12"/>
                      <a:pt x="75" y="13"/>
                    </a:cubicBezTo>
                    <a:cubicBezTo>
                      <a:pt x="64" y="13"/>
                      <a:pt x="56" y="21"/>
                      <a:pt x="56" y="3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grpSp>
        <p:sp>
          <p:nvSpPr>
            <p:cNvPr id="2" name="Oval 1"/>
            <p:cNvSpPr/>
            <p:nvPr/>
          </p:nvSpPr>
          <p:spPr bwMode="gray">
            <a:xfrm>
              <a:off x="10007517" y="3106497"/>
              <a:ext cx="289893" cy="289897"/>
            </a:xfrm>
            <a:prstGeom prst="ellipse">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solidFill>
                  <a:srgbClr val="FFFFFF"/>
                </a:solidFill>
              </a:endParaRPr>
            </a:p>
          </p:txBody>
        </p:sp>
        <p:sp>
          <p:nvSpPr>
            <p:cNvPr id="45" name="Oval 44"/>
            <p:cNvSpPr/>
            <p:nvPr/>
          </p:nvSpPr>
          <p:spPr bwMode="gray">
            <a:xfrm>
              <a:off x="10216096" y="3452780"/>
              <a:ext cx="270571" cy="270573"/>
            </a:xfrm>
            <a:prstGeom prst="ellipse">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solidFill>
                  <a:srgbClr val="FFFFFF"/>
                </a:solidFill>
              </a:endParaRPr>
            </a:p>
          </p:txBody>
        </p:sp>
        <p:sp>
          <p:nvSpPr>
            <p:cNvPr id="139" name="Oval 138"/>
            <p:cNvSpPr/>
            <p:nvPr/>
          </p:nvSpPr>
          <p:spPr bwMode="gray">
            <a:xfrm>
              <a:off x="9775760" y="3426832"/>
              <a:ext cx="296572" cy="296571"/>
            </a:xfrm>
            <a:prstGeom prst="ellipse">
              <a:avLst/>
            </a:prstGeom>
            <a:solidFill>
              <a:srgbClr val="FFFFFF"/>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solidFill>
                  <a:srgbClr val="FFFFFF"/>
                </a:solidFill>
              </a:endParaRPr>
            </a:p>
          </p:txBody>
        </p:sp>
      </p:grpSp>
      <p:grpSp>
        <p:nvGrpSpPr>
          <p:cNvPr id="53" name="Group 52"/>
          <p:cNvGrpSpPr/>
          <p:nvPr/>
        </p:nvGrpSpPr>
        <p:grpSpPr>
          <a:xfrm>
            <a:off x="9277424" y="4438577"/>
            <a:ext cx="567516" cy="535472"/>
            <a:chOff x="7145394" y="605169"/>
            <a:chExt cx="686695" cy="647921"/>
          </a:xfrm>
          <a:solidFill>
            <a:srgbClr val="FFFFFF"/>
          </a:solidFill>
        </p:grpSpPr>
        <p:sp>
          <p:nvSpPr>
            <p:cNvPr id="54" name="Freeform 11"/>
            <p:cNvSpPr>
              <a:spLocks noEditPoints="1"/>
            </p:cNvSpPr>
            <p:nvPr/>
          </p:nvSpPr>
          <p:spPr bwMode="auto">
            <a:xfrm>
              <a:off x="7145394" y="605169"/>
              <a:ext cx="686695" cy="647921"/>
            </a:xfrm>
            <a:custGeom>
              <a:avLst/>
              <a:gdLst/>
              <a:ahLst/>
              <a:cxnLst>
                <a:cxn ang="0">
                  <a:pos x="0" y="0"/>
                </a:cxn>
                <a:cxn ang="0">
                  <a:pos x="198" y="0"/>
                </a:cxn>
                <a:cxn ang="0">
                  <a:pos x="198" y="132"/>
                </a:cxn>
                <a:cxn ang="0">
                  <a:pos x="272" y="169"/>
                </a:cxn>
                <a:cxn ang="0">
                  <a:pos x="273" y="251"/>
                </a:cxn>
                <a:cxn ang="0">
                  <a:pos x="282" y="258"/>
                </a:cxn>
                <a:cxn ang="0">
                  <a:pos x="283" y="258"/>
                </a:cxn>
                <a:cxn ang="0">
                  <a:pos x="293" y="262"/>
                </a:cxn>
                <a:cxn ang="0">
                  <a:pos x="361" y="312"/>
                </a:cxn>
                <a:cxn ang="0">
                  <a:pos x="365" y="339"/>
                </a:cxn>
                <a:cxn ang="0">
                  <a:pos x="337" y="341"/>
                </a:cxn>
                <a:cxn ang="0">
                  <a:pos x="274" y="283"/>
                </a:cxn>
                <a:cxn ang="0">
                  <a:pos x="269" y="277"/>
                </a:cxn>
                <a:cxn ang="0">
                  <a:pos x="266" y="273"/>
                </a:cxn>
                <a:cxn ang="0">
                  <a:pos x="260" y="268"/>
                </a:cxn>
                <a:cxn ang="0">
                  <a:pos x="185" y="287"/>
                </a:cxn>
                <a:cxn ang="0">
                  <a:pos x="137" y="249"/>
                </a:cxn>
                <a:cxn ang="0">
                  <a:pos x="180" y="135"/>
                </a:cxn>
                <a:cxn ang="0">
                  <a:pos x="160" y="140"/>
                </a:cxn>
                <a:cxn ang="0">
                  <a:pos x="145" y="125"/>
                </a:cxn>
                <a:cxn ang="0">
                  <a:pos x="145" y="68"/>
                </a:cxn>
                <a:cxn ang="0">
                  <a:pos x="149" y="66"/>
                </a:cxn>
                <a:cxn ang="0">
                  <a:pos x="161" y="41"/>
                </a:cxn>
                <a:cxn ang="0">
                  <a:pos x="138" y="26"/>
                </a:cxn>
                <a:cxn ang="0">
                  <a:pos x="120" y="48"/>
                </a:cxn>
                <a:cxn ang="0">
                  <a:pos x="121" y="53"/>
                </a:cxn>
                <a:cxn ang="0">
                  <a:pos x="120" y="56"/>
                </a:cxn>
                <a:cxn ang="0">
                  <a:pos x="61" y="94"/>
                </a:cxn>
                <a:cxn ang="0">
                  <a:pos x="58" y="94"/>
                </a:cxn>
                <a:cxn ang="0">
                  <a:pos x="34" y="91"/>
                </a:cxn>
                <a:cxn ang="0">
                  <a:pos x="22" y="112"/>
                </a:cxn>
                <a:cxn ang="0">
                  <a:pos x="39" y="130"/>
                </a:cxn>
                <a:cxn ang="0">
                  <a:pos x="59" y="124"/>
                </a:cxn>
                <a:cxn ang="0">
                  <a:pos x="61" y="122"/>
                </a:cxn>
                <a:cxn ang="0">
                  <a:pos x="81" y="130"/>
                </a:cxn>
                <a:cxn ang="0">
                  <a:pos x="116" y="145"/>
                </a:cxn>
                <a:cxn ang="0">
                  <a:pos x="119" y="148"/>
                </a:cxn>
                <a:cxn ang="0">
                  <a:pos x="126" y="162"/>
                </a:cxn>
                <a:cxn ang="0">
                  <a:pos x="127" y="163"/>
                </a:cxn>
                <a:cxn ang="0">
                  <a:pos x="127" y="163"/>
                </a:cxn>
                <a:cxn ang="0">
                  <a:pos x="123" y="169"/>
                </a:cxn>
                <a:cxn ang="0">
                  <a:pos x="111" y="197"/>
                </a:cxn>
                <a:cxn ang="0">
                  <a:pos x="109" y="199"/>
                </a:cxn>
                <a:cxn ang="0">
                  <a:pos x="2" y="199"/>
                </a:cxn>
                <a:cxn ang="0">
                  <a:pos x="0" y="199"/>
                </a:cxn>
                <a:cxn ang="0">
                  <a:pos x="0" y="0"/>
                </a:cxn>
                <a:cxn ang="0">
                  <a:pos x="244" y="247"/>
                </a:cxn>
                <a:cxn ang="0">
                  <a:pos x="154" y="247"/>
                </a:cxn>
                <a:cxn ang="0">
                  <a:pos x="219" y="273"/>
                </a:cxn>
                <a:cxn ang="0">
                  <a:pos x="269" y="215"/>
                </a:cxn>
                <a:cxn ang="0">
                  <a:pos x="244" y="161"/>
                </a:cxn>
                <a:cxn ang="0">
                  <a:pos x="244" y="204"/>
                </a:cxn>
                <a:cxn ang="0">
                  <a:pos x="244" y="247"/>
                </a:cxn>
                <a:cxn ang="0">
                  <a:pos x="213" y="184"/>
                </a:cxn>
                <a:cxn ang="0">
                  <a:pos x="188" y="150"/>
                </a:cxn>
                <a:cxn ang="0">
                  <a:pos x="183" y="150"/>
                </a:cxn>
                <a:cxn ang="0">
                  <a:pos x="144" y="190"/>
                </a:cxn>
                <a:cxn ang="0">
                  <a:pos x="144" y="194"/>
                </a:cxn>
                <a:cxn ang="0">
                  <a:pos x="180" y="218"/>
                </a:cxn>
                <a:cxn ang="0">
                  <a:pos x="213" y="184"/>
                </a:cxn>
              </a:cxnLst>
              <a:rect l="0" t="0" r="r" b="b"/>
              <a:pathLst>
                <a:path w="372" h="349">
                  <a:moveTo>
                    <a:pt x="0" y="0"/>
                  </a:moveTo>
                  <a:cubicBezTo>
                    <a:pt x="66" y="0"/>
                    <a:pt x="132" y="0"/>
                    <a:pt x="198" y="0"/>
                  </a:cubicBezTo>
                  <a:cubicBezTo>
                    <a:pt x="198" y="44"/>
                    <a:pt x="198" y="88"/>
                    <a:pt x="198" y="132"/>
                  </a:cubicBezTo>
                  <a:cubicBezTo>
                    <a:pt x="230" y="130"/>
                    <a:pt x="255" y="142"/>
                    <a:pt x="272" y="169"/>
                  </a:cubicBezTo>
                  <a:cubicBezTo>
                    <a:pt x="289" y="195"/>
                    <a:pt x="288" y="223"/>
                    <a:pt x="273" y="251"/>
                  </a:cubicBezTo>
                  <a:cubicBezTo>
                    <a:pt x="276" y="253"/>
                    <a:pt x="279" y="256"/>
                    <a:pt x="282" y="258"/>
                  </a:cubicBezTo>
                  <a:cubicBezTo>
                    <a:pt x="282" y="258"/>
                    <a:pt x="283" y="258"/>
                    <a:pt x="283" y="258"/>
                  </a:cubicBezTo>
                  <a:cubicBezTo>
                    <a:pt x="287" y="258"/>
                    <a:pt x="290" y="260"/>
                    <a:pt x="293" y="262"/>
                  </a:cubicBezTo>
                  <a:cubicBezTo>
                    <a:pt x="315" y="279"/>
                    <a:pt x="338" y="295"/>
                    <a:pt x="361" y="312"/>
                  </a:cubicBezTo>
                  <a:cubicBezTo>
                    <a:pt x="370" y="318"/>
                    <a:pt x="372" y="331"/>
                    <a:pt x="365" y="339"/>
                  </a:cubicBezTo>
                  <a:cubicBezTo>
                    <a:pt x="358" y="348"/>
                    <a:pt x="345" y="349"/>
                    <a:pt x="337" y="341"/>
                  </a:cubicBezTo>
                  <a:cubicBezTo>
                    <a:pt x="316" y="322"/>
                    <a:pt x="295" y="303"/>
                    <a:pt x="274" y="283"/>
                  </a:cubicBezTo>
                  <a:cubicBezTo>
                    <a:pt x="272" y="282"/>
                    <a:pt x="270" y="280"/>
                    <a:pt x="269" y="277"/>
                  </a:cubicBezTo>
                  <a:cubicBezTo>
                    <a:pt x="269" y="276"/>
                    <a:pt x="268" y="274"/>
                    <a:pt x="266" y="273"/>
                  </a:cubicBezTo>
                  <a:cubicBezTo>
                    <a:pt x="264" y="271"/>
                    <a:pt x="262" y="270"/>
                    <a:pt x="260" y="268"/>
                  </a:cubicBezTo>
                  <a:cubicBezTo>
                    <a:pt x="238" y="287"/>
                    <a:pt x="213" y="294"/>
                    <a:pt x="185" y="287"/>
                  </a:cubicBezTo>
                  <a:cubicBezTo>
                    <a:pt x="164" y="281"/>
                    <a:pt x="148" y="268"/>
                    <a:pt x="137" y="249"/>
                  </a:cubicBezTo>
                  <a:cubicBezTo>
                    <a:pt x="112" y="205"/>
                    <a:pt x="135" y="150"/>
                    <a:pt x="180" y="135"/>
                  </a:cubicBezTo>
                  <a:cubicBezTo>
                    <a:pt x="173" y="136"/>
                    <a:pt x="167" y="138"/>
                    <a:pt x="160" y="140"/>
                  </a:cubicBezTo>
                  <a:cubicBezTo>
                    <a:pt x="158" y="133"/>
                    <a:pt x="153" y="128"/>
                    <a:pt x="145" y="125"/>
                  </a:cubicBezTo>
                  <a:cubicBezTo>
                    <a:pt x="145" y="106"/>
                    <a:pt x="145" y="87"/>
                    <a:pt x="145" y="68"/>
                  </a:cubicBezTo>
                  <a:cubicBezTo>
                    <a:pt x="146" y="67"/>
                    <a:pt x="148" y="67"/>
                    <a:pt x="149" y="66"/>
                  </a:cubicBezTo>
                  <a:cubicBezTo>
                    <a:pt x="159" y="62"/>
                    <a:pt x="164" y="51"/>
                    <a:pt x="161" y="41"/>
                  </a:cubicBezTo>
                  <a:cubicBezTo>
                    <a:pt x="158" y="31"/>
                    <a:pt x="148" y="24"/>
                    <a:pt x="138" y="26"/>
                  </a:cubicBezTo>
                  <a:cubicBezTo>
                    <a:pt x="127" y="28"/>
                    <a:pt x="119" y="37"/>
                    <a:pt x="120" y="48"/>
                  </a:cubicBezTo>
                  <a:cubicBezTo>
                    <a:pt x="120" y="50"/>
                    <a:pt x="120" y="52"/>
                    <a:pt x="121" y="53"/>
                  </a:cubicBezTo>
                  <a:cubicBezTo>
                    <a:pt x="121" y="55"/>
                    <a:pt x="121" y="55"/>
                    <a:pt x="120" y="56"/>
                  </a:cubicBezTo>
                  <a:cubicBezTo>
                    <a:pt x="100" y="69"/>
                    <a:pt x="80" y="81"/>
                    <a:pt x="61" y="94"/>
                  </a:cubicBezTo>
                  <a:cubicBezTo>
                    <a:pt x="59" y="95"/>
                    <a:pt x="59" y="95"/>
                    <a:pt x="58" y="94"/>
                  </a:cubicBezTo>
                  <a:cubicBezTo>
                    <a:pt x="51" y="88"/>
                    <a:pt x="42" y="87"/>
                    <a:pt x="34" y="91"/>
                  </a:cubicBezTo>
                  <a:cubicBezTo>
                    <a:pt x="26" y="95"/>
                    <a:pt x="22" y="103"/>
                    <a:pt x="22" y="112"/>
                  </a:cubicBezTo>
                  <a:cubicBezTo>
                    <a:pt x="23" y="120"/>
                    <a:pt x="30" y="128"/>
                    <a:pt x="39" y="130"/>
                  </a:cubicBezTo>
                  <a:cubicBezTo>
                    <a:pt x="46" y="132"/>
                    <a:pt x="53" y="130"/>
                    <a:pt x="59" y="124"/>
                  </a:cubicBezTo>
                  <a:cubicBezTo>
                    <a:pt x="60" y="123"/>
                    <a:pt x="60" y="123"/>
                    <a:pt x="61" y="122"/>
                  </a:cubicBezTo>
                  <a:cubicBezTo>
                    <a:pt x="67" y="125"/>
                    <a:pt x="74" y="127"/>
                    <a:pt x="81" y="130"/>
                  </a:cubicBezTo>
                  <a:cubicBezTo>
                    <a:pt x="92" y="135"/>
                    <a:pt x="104" y="140"/>
                    <a:pt x="116" y="145"/>
                  </a:cubicBezTo>
                  <a:cubicBezTo>
                    <a:pt x="118" y="145"/>
                    <a:pt x="118" y="146"/>
                    <a:pt x="119" y="148"/>
                  </a:cubicBezTo>
                  <a:cubicBezTo>
                    <a:pt x="119" y="154"/>
                    <a:pt x="122" y="158"/>
                    <a:pt x="126" y="162"/>
                  </a:cubicBezTo>
                  <a:cubicBezTo>
                    <a:pt x="126" y="162"/>
                    <a:pt x="127" y="162"/>
                    <a:pt x="127" y="163"/>
                  </a:cubicBezTo>
                  <a:cubicBezTo>
                    <a:pt x="127" y="163"/>
                    <a:pt x="127" y="163"/>
                    <a:pt x="127" y="163"/>
                  </a:cubicBezTo>
                  <a:cubicBezTo>
                    <a:pt x="126" y="165"/>
                    <a:pt x="124" y="167"/>
                    <a:pt x="123" y="169"/>
                  </a:cubicBezTo>
                  <a:cubicBezTo>
                    <a:pt x="117" y="178"/>
                    <a:pt x="113" y="187"/>
                    <a:pt x="111" y="197"/>
                  </a:cubicBezTo>
                  <a:cubicBezTo>
                    <a:pt x="111" y="198"/>
                    <a:pt x="110" y="199"/>
                    <a:pt x="109" y="199"/>
                  </a:cubicBezTo>
                  <a:cubicBezTo>
                    <a:pt x="73" y="199"/>
                    <a:pt x="37" y="199"/>
                    <a:pt x="2" y="199"/>
                  </a:cubicBezTo>
                  <a:cubicBezTo>
                    <a:pt x="1" y="199"/>
                    <a:pt x="1" y="199"/>
                    <a:pt x="0" y="199"/>
                  </a:cubicBezTo>
                  <a:cubicBezTo>
                    <a:pt x="0" y="132"/>
                    <a:pt x="0" y="67"/>
                    <a:pt x="0" y="0"/>
                  </a:cubicBezTo>
                  <a:close/>
                  <a:moveTo>
                    <a:pt x="244" y="247"/>
                  </a:moveTo>
                  <a:cubicBezTo>
                    <a:pt x="214" y="247"/>
                    <a:pt x="184" y="247"/>
                    <a:pt x="154" y="247"/>
                  </a:cubicBezTo>
                  <a:cubicBezTo>
                    <a:pt x="166" y="266"/>
                    <a:pt x="192" y="279"/>
                    <a:pt x="219" y="273"/>
                  </a:cubicBezTo>
                  <a:cubicBezTo>
                    <a:pt x="247" y="266"/>
                    <a:pt x="267" y="243"/>
                    <a:pt x="269" y="215"/>
                  </a:cubicBezTo>
                  <a:cubicBezTo>
                    <a:pt x="271" y="191"/>
                    <a:pt x="257" y="169"/>
                    <a:pt x="244" y="161"/>
                  </a:cubicBezTo>
                  <a:cubicBezTo>
                    <a:pt x="244" y="175"/>
                    <a:pt x="244" y="189"/>
                    <a:pt x="244" y="204"/>
                  </a:cubicBezTo>
                  <a:cubicBezTo>
                    <a:pt x="244" y="218"/>
                    <a:pt x="244" y="232"/>
                    <a:pt x="244" y="247"/>
                  </a:cubicBezTo>
                  <a:close/>
                  <a:moveTo>
                    <a:pt x="213" y="184"/>
                  </a:moveTo>
                  <a:cubicBezTo>
                    <a:pt x="213" y="168"/>
                    <a:pt x="203" y="154"/>
                    <a:pt x="188" y="150"/>
                  </a:cubicBezTo>
                  <a:cubicBezTo>
                    <a:pt x="186" y="150"/>
                    <a:pt x="184" y="150"/>
                    <a:pt x="183" y="150"/>
                  </a:cubicBezTo>
                  <a:cubicBezTo>
                    <a:pt x="164" y="158"/>
                    <a:pt x="151" y="171"/>
                    <a:pt x="144" y="190"/>
                  </a:cubicBezTo>
                  <a:cubicBezTo>
                    <a:pt x="144" y="191"/>
                    <a:pt x="144" y="193"/>
                    <a:pt x="144" y="194"/>
                  </a:cubicBezTo>
                  <a:cubicBezTo>
                    <a:pt x="149" y="209"/>
                    <a:pt x="164" y="220"/>
                    <a:pt x="180" y="218"/>
                  </a:cubicBezTo>
                  <a:cubicBezTo>
                    <a:pt x="198" y="217"/>
                    <a:pt x="213" y="202"/>
                    <a:pt x="213" y="1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55" name="Freeform 12"/>
            <p:cNvSpPr>
              <a:spLocks/>
            </p:cNvSpPr>
            <p:nvPr/>
          </p:nvSpPr>
          <p:spPr bwMode="auto">
            <a:xfrm>
              <a:off x="7261685" y="721463"/>
              <a:ext cx="138446" cy="138447"/>
            </a:xfrm>
            <a:custGeom>
              <a:avLst/>
              <a:gdLst/>
              <a:ahLst/>
              <a:cxnLst>
                <a:cxn ang="0">
                  <a:pos x="57" y="76"/>
                </a:cxn>
                <a:cxn ang="0">
                  <a:pos x="3" y="54"/>
                </a:cxn>
                <a:cxn ang="0">
                  <a:pos x="1" y="51"/>
                </a:cxn>
                <a:cxn ang="0">
                  <a:pos x="1" y="41"/>
                </a:cxn>
                <a:cxn ang="0">
                  <a:pos x="2" y="39"/>
                </a:cxn>
                <a:cxn ang="0">
                  <a:pos x="46" y="10"/>
                </a:cxn>
                <a:cxn ang="0">
                  <a:pos x="62" y="0"/>
                </a:cxn>
                <a:cxn ang="0">
                  <a:pos x="73" y="5"/>
                </a:cxn>
                <a:cxn ang="0">
                  <a:pos x="74" y="8"/>
                </a:cxn>
                <a:cxn ang="0">
                  <a:pos x="75" y="35"/>
                </a:cxn>
                <a:cxn ang="0">
                  <a:pos x="75" y="62"/>
                </a:cxn>
                <a:cxn ang="0">
                  <a:pos x="57" y="76"/>
                </a:cxn>
              </a:cxnLst>
              <a:rect l="0" t="0" r="r" b="b"/>
              <a:pathLst>
                <a:path w="75" h="76">
                  <a:moveTo>
                    <a:pt x="57" y="76"/>
                  </a:moveTo>
                  <a:cubicBezTo>
                    <a:pt x="38" y="68"/>
                    <a:pt x="21" y="61"/>
                    <a:pt x="3" y="54"/>
                  </a:cubicBezTo>
                  <a:cubicBezTo>
                    <a:pt x="2" y="53"/>
                    <a:pt x="1" y="53"/>
                    <a:pt x="1" y="51"/>
                  </a:cubicBezTo>
                  <a:cubicBezTo>
                    <a:pt x="2" y="48"/>
                    <a:pt x="2" y="44"/>
                    <a:pt x="1" y="41"/>
                  </a:cubicBezTo>
                  <a:cubicBezTo>
                    <a:pt x="0" y="39"/>
                    <a:pt x="1" y="39"/>
                    <a:pt x="2" y="39"/>
                  </a:cubicBezTo>
                  <a:cubicBezTo>
                    <a:pt x="17" y="29"/>
                    <a:pt x="31" y="20"/>
                    <a:pt x="46" y="10"/>
                  </a:cubicBezTo>
                  <a:cubicBezTo>
                    <a:pt x="51" y="7"/>
                    <a:pt x="57" y="3"/>
                    <a:pt x="62" y="0"/>
                  </a:cubicBezTo>
                  <a:cubicBezTo>
                    <a:pt x="66" y="2"/>
                    <a:pt x="70" y="4"/>
                    <a:pt x="73" y="5"/>
                  </a:cubicBezTo>
                  <a:cubicBezTo>
                    <a:pt x="74" y="6"/>
                    <a:pt x="74" y="7"/>
                    <a:pt x="74" y="8"/>
                  </a:cubicBezTo>
                  <a:cubicBezTo>
                    <a:pt x="74" y="17"/>
                    <a:pt x="74" y="26"/>
                    <a:pt x="75" y="35"/>
                  </a:cubicBezTo>
                  <a:cubicBezTo>
                    <a:pt x="75" y="44"/>
                    <a:pt x="75" y="53"/>
                    <a:pt x="75" y="62"/>
                  </a:cubicBezTo>
                  <a:cubicBezTo>
                    <a:pt x="66" y="64"/>
                    <a:pt x="60" y="68"/>
                    <a:pt x="57" y="7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56" name="Freeform 13"/>
            <p:cNvSpPr>
              <a:spLocks/>
            </p:cNvSpPr>
            <p:nvPr/>
          </p:nvSpPr>
          <p:spPr bwMode="auto">
            <a:xfrm>
              <a:off x="7427824" y="904212"/>
              <a:ext cx="215975" cy="215975"/>
            </a:xfrm>
            <a:custGeom>
              <a:avLst/>
              <a:gdLst/>
              <a:ahLst/>
              <a:cxnLst>
                <a:cxn ang="0">
                  <a:pos x="90" y="86"/>
                </a:cxn>
                <a:cxn ang="0">
                  <a:pos x="90" y="43"/>
                </a:cxn>
                <a:cxn ang="0">
                  <a:pos x="90" y="0"/>
                </a:cxn>
                <a:cxn ang="0">
                  <a:pos x="115" y="54"/>
                </a:cxn>
                <a:cxn ang="0">
                  <a:pos x="65" y="112"/>
                </a:cxn>
                <a:cxn ang="0">
                  <a:pos x="0" y="86"/>
                </a:cxn>
                <a:cxn ang="0">
                  <a:pos x="90" y="86"/>
                </a:cxn>
              </a:cxnLst>
              <a:rect l="0" t="0" r="r" b="b"/>
              <a:pathLst>
                <a:path w="117" h="118">
                  <a:moveTo>
                    <a:pt x="90" y="86"/>
                  </a:moveTo>
                  <a:cubicBezTo>
                    <a:pt x="90" y="71"/>
                    <a:pt x="90" y="57"/>
                    <a:pt x="90" y="43"/>
                  </a:cubicBezTo>
                  <a:cubicBezTo>
                    <a:pt x="90" y="28"/>
                    <a:pt x="90" y="14"/>
                    <a:pt x="90" y="0"/>
                  </a:cubicBezTo>
                  <a:cubicBezTo>
                    <a:pt x="103" y="8"/>
                    <a:pt x="117" y="30"/>
                    <a:pt x="115" y="54"/>
                  </a:cubicBezTo>
                  <a:cubicBezTo>
                    <a:pt x="113" y="82"/>
                    <a:pt x="93" y="105"/>
                    <a:pt x="65" y="112"/>
                  </a:cubicBezTo>
                  <a:cubicBezTo>
                    <a:pt x="38" y="118"/>
                    <a:pt x="12" y="105"/>
                    <a:pt x="0" y="86"/>
                  </a:cubicBezTo>
                  <a:cubicBezTo>
                    <a:pt x="30" y="86"/>
                    <a:pt x="60" y="86"/>
                    <a:pt x="90" y="86"/>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57" name="Freeform 14"/>
            <p:cNvSpPr>
              <a:spLocks/>
            </p:cNvSpPr>
            <p:nvPr/>
          </p:nvSpPr>
          <p:spPr bwMode="auto">
            <a:xfrm>
              <a:off x="7411208" y="882060"/>
              <a:ext cx="127370" cy="132907"/>
            </a:xfrm>
            <a:custGeom>
              <a:avLst/>
              <a:gdLst/>
              <a:ahLst/>
              <a:cxnLst>
                <a:cxn ang="0">
                  <a:pos x="69" y="34"/>
                </a:cxn>
                <a:cxn ang="0">
                  <a:pos x="36" y="68"/>
                </a:cxn>
                <a:cxn ang="0">
                  <a:pos x="0" y="44"/>
                </a:cxn>
                <a:cxn ang="0">
                  <a:pos x="0" y="40"/>
                </a:cxn>
                <a:cxn ang="0">
                  <a:pos x="39" y="0"/>
                </a:cxn>
                <a:cxn ang="0">
                  <a:pos x="44" y="0"/>
                </a:cxn>
                <a:cxn ang="0">
                  <a:pos x="69" y="34"/>
                </a:cxn>
              </a:cxnLst>
              <a:rect l="0" t="0" r="r" b="b"/>
              <a:pathLst>
                <a:path w="69" h="70">
                  <a:moveTo>
                    <a:pt x="69" y="34"/>
                  </a:moveTo>
                  <a:cubicBezTo>
                    <a:pt x="69" y="52"/>
                    <a:pt x="54" y="67"/>
                    <a:pt x="36" y="68"/>
                  </a:cubicBezTo>
                  <a:cubicBezTo>
                    <a:pt x="20" y="70"/>
                    <a:pt x="5" y="59"/>
                    <a:pt x="0" y="44"/>
                  </a:cubicBezTo>
                  <a:cubicBezTo>
                    <a:pt x="0" y="43"/>
                    <a:pt x="0" y="41"/>
                    <a:pt x="0" y="40"/>
                  </a:cubicBezTo>
                  <a:cubicBezTo>
                    <a:pt x="7" y="21"/>
                    <a:pt x="20" y="8"/>
                    <a:pt x="39" y="0"/>
                  </a:cubicBezTo>
                  <a:cubicBezTo>
                    <a:pt x="40" y="0"/>
                    <a:pt x="42" y="0"/>
                    <a:pt x="44" y="0"/>
                  </a:cubicBezTo>
                  <a:cubicBezTo>
                    <a:pt x="59" y="4"/>
                    <a:pt x="69" y="18"/>
                    <a:pt x="69" y="34"/>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grpSp>
      <p:grpSp>
        <p:nvGrpSpPr>
          <p:cNvPr id="58" name="Group 57"/>
          <p:cNvGrpSpPr>
            <a:grpSpLocks noChangeAspect="1"/>
          </p:cNvGrpSpPr>
          <p:nvPr/>
        </p:nvGrpSpPr>
        <p:grpSpPr>
          <a:xfrm>
            <a:off x="8101981" y="1701272"/>
            <a:ext cx="557945" cy="561424"/>
            <a:chOff x="4544984" y="334985"/>
            <a:chExt cx="1677640" cy="1688102"/>
          </a:xfrm>
        </p:grpSpPr>
        <p:grpSp>
          <p:nvGrpSpPr>
            <p:cNvPr id="59" name="Group 58"/>
            <p:cNvGrpSpPr/>
            <p:nvPr/>
          </p:nvGrpSpPr>
          <p:grpSpPr>
            <a:xfrm>
              <a:off x="4544984" y="334985"/>
              <a:ext cx="1677640" cy="1688102"/>
              <a:chOff x="4544984" y="334985"/>
              <a:chExt cx="1677640" cy="1688102"/>
            </a:xfrm>
          </p:grpSpPr>
          <p:sp>
            <p:nvSpPr>
              <p:cNvPr id="63" name="Oval 62"/>
              <p:cNvSpPr>
                <a:spLocks noChangeAspect="1"/>
              </p:cNvSpPr>
              <p:nvPr/>
            </p:nvSpPr>
            <p:spPr>
              <a:xfrm>
                <a:off x="5010696" y="636105"/>
                <a:ext cx="1060705" cy="105758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grpSp>
            <p:nvGrpSpPr>
              <p:cNvPr id="64" name="Group 63"/>
              <p:cNvGrpSpPr/>
              <p:nvPr/>
            </p:nvGrpSpPr>
            <p:grpSpPr>
              <a:xfrm rot="6042767">
                <a:off x="5773096" y="1627647"/>
                <a:ext cx="398643" cy="392238"/>
                <a:chOff x="5785882" y="359232"/>
                <a:chExt cx="398643" cy="392238"/>
              </a:xfrm>
            </p:grpSpPr>
            <p:sp>
              <p:nvSpPr>
                <p:cNvPr id="71" name="Oval 70"/>
                <p:cNvSpPr>
                  <a:spLocks noChangeAspect="1"/>
                </p:cNvSpPr>
                <p:nvPr/>
              </p:nvSpPr>
              <p:spPr>
                <a:xfrm>
                  <a:off x="5861682" y="359232"/>
                  <a:ext cx="322843" cy="3218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cxnSp>
              <p:nvCxnSpPr>
                <p:cNvPr id="72" name="Straight Connector 71"/>
                <p:cNvCxnSpPr/>
                <p:nvPr/>
              </p:nvCxnSpPr>
              <p:spPr>
                <a:xfrm flipV="1">
                  <a:off x="5785882" y="633986"/>
                  <a:ext cx="123079" cy="117484"/>
                </a:xfrm>
                <a:prstGeom prst="line">
                  <a:avLst/>
                </a:prstGeom>
                <a:ln w="47625">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21169350">
                <a:off x="5823981" y="334985"/>
                <a:ext cx="398643" cy="392238"/>
                <a:chOff x="5785882" y="359232"/>
                <a:chExt cx="398643" cy="392238"/>
              </a:xfrm>
            </p:grpSpPr>
            <p:sp>
              <p:nvSpPr>
                <p:cNvPr id="69" name="Oval 68"/>
                <p:cNvSpPr>
                  <a:spLocks noChangeAspect="1"/>
                </p:cNvSpPr>
                <p:nvPr/>
              </p:nvSpPr>
              <p:spPr>
                <a:xfrm>
                  <a:off x="5861682" y="359232"/>
                  <a:ext cx="322843" cy="3218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cxnSp>
              <p:nvCxnSpPr>
                <p:cNvPr id="70" name="Straight Connector 69"/>
                <p:cNvCxnSpPr/>
                <p:nvPr/>
              </p:nvCxnSpPr>
              <p:spPr>
                <a:xfrm flipV="1">
                  <a:off x="5785882" y="633986"/>
                  <a:ext cx="123079" cy="117484"/>
                </a:xfrm>
                <a:prstGeom prst="line">
                  <a:avLst/>
                </a:prstGeom>
                <a:ln w="47625">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rot="13406217">
                <a:off x="4544984" y="981753"/>
                <a:ext cx="398643" cy="392238"/>
                <a:chOff x="5785882" y="359232"/>
                <a:chExt cx="398643" cy="392238"/>
              </a:xfrm>
            </p:grpSpPr>
            <p:sp>
              <p:nvSpPr>
                <p:cNvPr id="67" name="Oval 66"/>
                <p:cNvSpPr>
                  <a:spLocks noChangeAspect="1"/>
                </p:cNvSpPr>
                <p:nvPr/>
              </p:nvSpPr>
              <p:spPr>
                <a:xfrm>
                  <a:off x="5861682" y="359232"/>
                  <a:ext cx="322843" cy="3218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cxnSp>
              <p:nvCxnSpPr>
                <p:cNvPr id="68" name="Straight Connector 67"/>
                <p:cNvCxnSpPr/>
                <p:nvPr/>
              </p:nvCxnSpPr>
              <p:spPr>
                <a:xfrm flipV="1">
                  <a:off x="5785882" y="633986"/>
                  <a:ext cx="123079" cy="117484"/>
                </a:xfrm>
                <a:prstGeom prst="line">
                  <a:avLst/>
                </a:prstGeom>
                <a:ln w="47625">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60" name="Group 59"/>
            <p:cNvGrpSpPr>
              <a:grpSpLocks noChangeAspect="1"/>
            </p:cNvGrpSpPr>
            <p:nvPr/>
          </p:nvGrpSpPr>
          <p:grpSpPr>
            <a:xfrm>
              <a:off x="5251977" y="856980"/>
              <a:ext cx="618521" cy="593444"/>
              <a:chOff x="6687237" y="696515"/>
              <a:chExt cx="1229777" cy="1179918"/>
            </a:xfrm>
          </p:grpSpPr>
          <p:sp>
            <p:nvSpPr>
              <p:cNvPr id="61" name="Right Arrow 60"/>
              <p:cNvSpPr/>
              <p:nvPr/>
            </p:nvSpPr>
            <p:spPr>
              <a:xfrm flipH="1">
                <a:off x="7130272" y="696515"/>
                <a:ext cx="786742" cy="691992"/>
              </a:xfrm>
              <a:prstGeom prst="rightArrow">
                <a:avLst/>
              </a:prstGeom>
              <a:solidFill>
                <a:srgbClr val="374A5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sp>
            <p:nvSpPr>
              <p:cNvPr id="62" name="Right Arrow 61"/>
              <p:cNvSpPr/>
              <p:nvPr/>
            </p:nvSpPr>
            <p:spPr>
              <a:xfrm>
                <a:off x="6687237" y="1184441"/>
                <a:ext cx="786742" cy="691992"/>
              </a:xfrm>
              <a:prstGeom prst="rightArrow">
                <a:avLst/>
              </a:prstGeom>
              <a:solidFill>
                <a:srgbClr val="374A5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solidFill>
                    <a:srgbClr val="FFFFFF"/>
                  </a:solidFill>
                </a:endParaRPr>
              </a:p>
            </p:txBody>
          </p:sp>
        </p:grpSp>
      </p:grpSp>
      <p:sp>
        <p:nvSpPr>
          <p:cNvPr id="73" name="TextBox 72"/>
          <p:cNvSpPr txBox="1"/>
          <p:nvPr/>
        </p:nvSpPr>
        <p:spPr bwMode="gray">
          <a:xfrm>
            <a:off x="7564119" y="5651202"/>
            <a:ext cx="1726151" cy="558573"/>
          </a:xfrm>
          <a:prstGeom prst="rect">
            <a:avLst/>
          </a:prstGeom>
          <a:noFill/>
          <a:ln w="9525">
            <a:noFill/>
            <a:miter lim="800000"/>
            <a:headEnd/>
            <a:tailEnd/>
          </a:ln>
          <a:effectLst/>
        </p:spPr>
        <p:txBody>
          <a:bodyPr wrap="square" lIns="91400" tIns="45701" rIns="91400" bIns="45701">
            <a:spAutoFit/>
          </a:bodyPr>
          <a:lstStyle>
            <a:defPPr>
              <a:defRPr lang="en-US"/>
            </a:defPPr>
            <a:lvl1pPr>
              <a:defRPr sz="1400" cap="all">
                <a:solidFill>
                  <a:srgbClr val="FFFFFF"/>
                </a:solidFill>
                <a:latin typeface="Calibri"/>
                <a:ea typeface="MS PGothic" pitchFamily="34" charset="-128"/>
                <a:cs typeface="Calibri"/>
              </a:defRPr>
            </a:lvl1pPr>
            <a:lvl2pPr marL="742950" indent="-285750">
              <a:defRPr>
                <a:latin typeface="Calibri" pitchFamily="34" charset="0"/>
                <a:ea typeface="MS PGothic" pitchFamily="34" charset="-128"/>
              </a:defRPr>
            </a:lvl2pPr>
            <a:lvl3pPr marL="1143000" indent="-228600">
              <a:defRPr>
                <a:latin typeface="Calibri" pitchFamily="34" charset="0"/>
                <a:ea typeface="MS PGothic" pitchFamily="34" charset="-128"/>
              </a:defRPr>
            </a:lvl3pPr>
            <a:lvl4pPr marL="1600200" indent="-228600">
              <a:defRPr>
                <a:latin typeface="Calibri" pitchFamily="34" charset="0"/>
                <a:ea typeface="MS PGothic" pitchFamily="34" charset="-128"/>
              </a:defRPr>
            </a:lvl4pPr>
            <a:lvl5pPr marL="2057400" indent="-228600">
              <a:defRPr>
                <a:latin typeface="Calibri" pitchFamily="34" charset="0"/>
                <a:ea typeface="MS PGothic" pitchFamily="34" charset="-128"/>
              </a:defRPr>
            </a:lvl5pPr>
            <a:lvl6pPr marL="2514600" indent="-228600" defTabSz="912813" fontAlgn="base">
              <a:spcBef>
                <a:spcPct val="0"/>
              </a:spcBef>
              <a:spcAft>
                <a:spcPct val="0"/>
              </a:spcAft>
              <a:defRPr>
                <a:latin typeface="Calibri" pitchFamily="34" charset="0"/>
                <a:ea typeface="MS PGothic" pitchFamily="34" charset="-128"/>
              </a:defRPr>
            </a:lvl6pPr>
            <a:lvl7pPr marL="2971800" indent="-228600" defTabSz="912813" fontAlgn="base">
              <a:spcBef>
                <a:spcPct val="0"/>
              </a:spcBef>
              <a:spcAft>
                <a:spcPct val="0"/>
              </a:spcAft>
              <a:defRPr>
                <a:latin typeface="Calibri" pitchFamily="34" charset="0"/>
                <a:ea typeface="MS PGothic" pitchFamily="34" charset="-128"/>
              </a:defRPr>
            </a:lvl7pPr>
            <a:lvl8pPr marL="3429000" indent="-228600" defTabSz="912813" fontAlgn="base">
              <a:spcBef>
                <a:spcPct val="0"/>
              </a:spcBef>
              <a:spcAft>
                <a:spcPct val="0"/>
              </a:spcAft>
              <a:defRPr>
                <a:latin typeface="Calibri" pitchFamily="34" charset="0"/>
                <a:ea typeface="MS PGothic" pitchFamily="34" charset="-128"/>
              </a:defRPr>
            </a:lvl8pPr>
            <a:lvl9pPr marL="3886200" indent="-228600" defTabSz="912813" fontAlgn="base">
              <a:spcBef>
                <a:spcPct val="0"/>
              </a:spcBef>
              <a:spcAft>
                <a:spcPct val="0"/>
              </a:spcAft>
              <a:defRPr>
                <a:latin typeface="Calibri" pitchFamily="34" charset="0"/>
                <a:ea typeface="MS PGothic" pitchFamily="34" charset="-128"/>
              </a:defRPr>
            </a:lvl9pPr>
          </a:lstStyle>
          <a:p>
            <a:pPr algn="ctr">
              <a:defRPr/>
            </a:pPr>
            <a:r>
              <a:rPr lang="en-US" sz="1000" b="1" kern="0" dirty="0">
                <a:solidFill>
                  <a:srgbClr val="5F5F5F"/>
                </a:solidFill>
              </a:rPr>
              <a:t>Real Time Data Streaming and Data Replication</a:t>
            </a:r>
          </a:p>
        </p:txBody>
      </p:sp>
      <p:grpSp>
        <p:nvGrpSpPr>
          <p:cNvPr id="4" name="Group 3"/>
          <p:cNvGrpSpPr/>
          <p:nvPr/>
        </p:nvGrpSpPr>
        <p:grpSpPr>
          <a:xfrm>
            <a:off x="7008641" y="2205334"/>
            <a:ext cx="631426" cy="558466"/>
            <a:chOff x="6640783" y="1761337"/>
            <a:chExt cx="574024" cy="507696"/>
          </a:xfrm>
        </p:grpSpPr>
        <p:grpSp>
          <p:nvGrpSpPr>
            <p:cNvPr id="137" name="Group 136"/>
            <p:cNvGrpSpPr/>
            <p:nvPr/>
          </p:nvGrpSpPr>
          <p:grpSpPr>
            <a:xfrm>
              <a:off x="6640783" y="1761337"/>
              <a:ext cx="343361" cy="369769"/>
              <a:chOff x="8254043" y="4283613"/>
              <a:chExt cx="457014" cy="492164"/>
            </a:xfrm>
          </p:grpSpPr>
          <p:sp>
            <p:nvSpPr>
              <p:cNvPr id="144" name="Freeform 425"/>
              <p:cNvSpPr>
                <a:spLocks noEditPoints="1"/>
              </p:cNvSpPr>
              <p:nvPr/>
            </p:nvSpPr>
            <p:spPr bwMode="auto">
              <a:xfrm>
                <a:off x="8259901" y="4283613"/>
                <a:ext cx="451154" cy="205068"/>
              </a:xfrm>
              <a:custGeom>
                <a:avLst/>
                <a:gdLst/>
                <a:ahLst/>
                <a:cxnLst>
                  <a:cxn ang="0">
                    <a:pos x="233" y="52"/>
                  </a:cxn>
                  <a:cxn ang="0">
                    <a:pos x="233" y="76"/>
                  </a:cxn>
                  <a:cxn ang="0">
                    <a:pos x="228" y="86"/>
                  </a:cxn>
                  <a:cxn ang="0">
                    <a:pos x="214" y="93"/>
                  </a:cxn>
                  <a:cxn ang="0">
                    <a:pos x="185" y="100"/>
                  </a:cxn>
                  <a:cxn ang="0">
                    <a:pos x="138" y="104"/>
                  </a:cxn>
                  <a:cxn ang="0">
                    <a:pos x="102" y="104"/>
                  </a:cxn>
                  <a:cxn ang="0">
                    <a:pos x="57" y="101"/>
                  </a:cxn>
                  <a:cxn ang="0">
                    <a:pos x="18" y="93"/>
                  </a:cxn>
                  <a:cxn ang="0">
                    <a:pos x="6" y="87"/>
                  </a:cxn>
                  <a:cxn ang="0">
                    <a:pos x="1" y="83"/>
                  </a:cxn>
                  <a:cxn ang="0">
                    <a:pos x="0" y="77"/>
                  </a:cxn>
                  <a:cxn ang="0">
                    <a:pos x="0" y="27"/>
                  </a:cxn>
                  <a:cxn ang="0">
                    <a:pos x="3" y="19"/>
                  </a:cxn>
                  <a:cxn ang="0">
                    <a:pos x="16" y="12"/>
                  </a:cxn>
                  <a:cxn ang="0">
                    <a:pos x="43" y="5"/>
                  </a:cxn>
                  <a:cxn ang="0">
                    <a:pos x="91" y="1"/>
                  </a:cxn>
                  <a:cxn ang="0">
                    <a:pos x="112" y="0"/>
                  </a:cxn>
                  <a:cxn ang="0">
                    <a:pos x="160" y="2"/>
                  </a:cxn>
                  <a:cxn ang="0">
                    <a:pos x="207" y="9"/>
                  </a:cxn>
                  <a:cxn ang="0">
                    <a:pos x="223" y="15"/>
                  </a:cxn>
                  <a:cxn ang="0">
                    <a:pos x="229" y="19"/>
                  </a:cxn>
                  <a:cxn ang="0">
                    <a:pos x="233" y="28"/>
                  </a:cxn>
                  <a:cxn ang="0">
                    <a:pos x="233" y="52"/>
                  </a:cxn>
                  <a:cxn ang="0">
                    <a:pos x="222" y="27"/>
                  </a:cxn>
                  <a:cxn ang="0">
                    <a:pos x="216" y="23"/>
                  </a:cxn>
                  <a:cxn ang="0">
                    <a:pos x="192" y="16"/>
                  </a:cxn>
                  <a:cxn ang="0">
                    <a:pos x="149" y="12"/>
                  </a:cxn>
                  <a:cxn ang="0">
                    <a:pos x="97" y="11"/>
                  </a:cxn>
                  <a:cxn ang="0">
                    <a:pos x="50" y="15"/>
                  </a:cxn>
                  <a:cxn ang="0">
                    <a:pos x="20" y="21"/>
                  </a:cxn>
                  <a:cxn ang="0">
                    <a:pos x="13" y="25"/>
                  </a:cxn>
                  <a:cxn ang="0">
                    <a:pos x="13" y="29"/>
                  </a:cxn>
                  <a:cxn ang="0">
                    <a:pos x="18" y="31"/>
                  </a:cxn>
                  <a:cxn ang="0">
                    <a:pos x="47" y="38"/>
                  </a:cxn>
                  <a:cxn ang="0">
                    <a:pos x="107" y="43"/>
                  </a:cxn>
                  <a:cxn ang="0">
                    <a:pos x="157" y="41"/>
                  </a:cxn>
                  <a:cxn ang="0">
                    <a:pos x="197" y="36"/>
                  </a:cxn>
                  <a:cxn ang="0">
                    <a:pos x="218" y="30"/>
                  </a:cxn>
                  <a:cxn ang="0">
                    <a:pos x="222" y="27"/>
                  </a:cxn>
                  <a:cxn ang="0">
                    <a:pos x="156" y="69"/>
                  </a:cxn>
                  <a:cxn ang="0">
                    <a:pos x="156" y="69"/>
                  </a:cxn>
                  <a:cxn ang="0">
                    <a:pos x="192" y="65"/>
                  </a:cxn>
                  <a:cxn ang="0">
                    <a:pos x="214" y="59"/>
                  </a:cxn>
                  <a:cxn ang="0">
                    <a:pos x="218" y="52"/>
                  </a:cxn>
                  <a:cxn ang="0">
                    <a:pos x="211" y="49"/>
                  </a:cxn>
                  <a:cxn ang="0">
                    <a:pos x="183" y="55"/>
                  </a:cxn>
                  <a:cxn ang="0">
                    <a:pos x="155" y="58"/>
                  </a:cxn>
                  <a:cxn ang="0">
                    <a:pos x="150" y="62"/>
                  </a:cxn>
                  <a:cxn ang="0">
                    <a:pos x="152" y="67"/>
                  </a:cxn>
                  <a:cxn ang="0">
                    <a:pos x="156" y="69"/>
                  </a:cxn>
                </a:cxnLst>
                <a:rect l="0" t="0" r="r" b="b"/>
                <a:pathLst>
                  <a:path w="233" h="104">
                    <a:moveTo>
                      <a:pt x="233" y="52"/>
                    </a:moveTo>
                    <a:cubicBezTo>
                      <a:pt x="233" y="60"/>
                      <a:pt x="233" y="68"/>
                      <a:pt x="233" y="76"/>
                    </a:cubicBezTo>
                    <a:cubicBezTo>
                      <a:pt x="233" y="80"/>
                      <a:pt x="231" y="83"/>
                      <a:pt x="228" y="86"/>
                    </a:cubicBezTo>
                    <a:cubicBezTo>
                      <a:pt x="224" y="89"/>
                      <a:pt x="219" y="91"/>
                      <a:pt x="214" y="93"/>
                    </a:cubicBezTo>
                    <a:cubicBezTo>
                      <a:pt x="205" y="96"/>
                      <a:pt x="195" y="98"/>
                      <a:pt x="185" y="100"/>
                    </a:cubicBezTo>
                    <a:cubicBezTo>
                      <a:pt x="169" y="102"/>
                      <a:pt x="153" y="103"/>
                      <a:pt x="138" y="104"/>
                    </a:cubicBezTo>
                    <a:cubicBezTo>
                      <a:pt x="126" y="104"/>
                      <a:pt x="114" y="104"/>
                      <a:pt x="102" y="104"/>
                    </a:cubicBezTo>
                    <a:cubicBezTo>
                      <a:pt x="87" y="103"/>
                      <a:pt x="72" y="102"/>
                      <a:pt x="57" y="101"/>
                    </a:cubicBezTo>
                    <a:cubicBezTo>
                      <a:pt x="44" y="99"/>
                      <a:pt x="31" y="97"/>
                      <a:pt x="18" y="93"/>
                    </a:cubicBezTo>
                    <a:cubicBezTo>
                      <a:pt x="14" y="91"/>
                      <a:pt x="10" y="89"/>
                      <a:pt x="6" y="87"/>
                    </a:cubicBezTo>
                    <a:cubicBezTo>
                      <a:pt x="4" y="86"/>
                      <a:pt x="3" y="84"/>
                      <a:pt x="1" y="83"/>
                    </a:cubicBezTo>
                    <a:cubicBezTo>
                      <a:pt x="0" y="81"/>
                      <a:pt x="0" y="79"/>
                      <a:pt x="0" y="77"/>
                    </a:cubicBezTo>
                    <a:cubicBezTo>
                      <a:pt x="0" y="60"/>
                      <a:pt x="0" y="44"/>
                      <a:pt x="0" y="27"/>
                    </a:cubicBezTo>
                    <a:cubicBezTo>
                      <a:pt x="0" y="24"/>
                      <a:pt x="1" y="21"/>
                      <a:pt x="3" y="19"/>
                    </a:cubicBezTo>
                    <a:cubicBezTo>
                      <a:pt x="7" y="15"/>
                      <a:pt x="11" y="13"/>
                      <a:pt x="16" y="12"/>
                    </a:cubicBezTo>
                    <a:cubicBezTo>
                      <a:pt x="25" y="8"/>
                      <a:pt x="34" y="7"/>
                      <a:pt x="43" y="5"/>
                    </a:cubicBezTo>
                    <a:cubicBezTo>
                      <a:pt x="59" y="3"/>
                      <a:pt x="75" y="1"/>
                      <a:pt x="91" y="1"/>
                    </a:cubicBezTo>
                    <a:cubicBezTo>
                      <a:pt x="98" y="0"/>
                      <a:pt x="105" y="0"/>
                      <a:pt x="112" y="0"/>
                    </a:cubicBezTo>
                    <a:cubicBezTo>
                      <a:pt x="128" y="0"/>
                      <a:pt x="144" y="0"/>
                      <a:pt x="160" y="2"/>
                    </a:cubicBezTo>
                    <a:cubicBezTo>
                      <a:pt x="176" y="3"/>
                      <a:pt x="192" y="5"/>
                      <a:pt x="207" y="9"/>
                    </a:cubicBezTo>
                    <a:cubicBezTo>
                      <a:pt x="213" y="10"/>
                      <a:pt x="218" y="12"/>
                      <a:pt x="223" y="15"/>
                    </a:cubicBezTo>
                    <a:cubicBezTo>
                      <a:pt x="225" y="16"/>
                      <a:pt x="227" y="17"/>
                      <a:pt x="229" y="19"/>
                    </a:cubicBezTo>
                    <a:cubicBezTo>
                      <a:pt x="232" y="21"/>
                      <a:pt x="233" y="24"/>
                      <a:pt x="233" y="28"/>
                    </a:cubicBezTo>
                    <a:cubicBezTo>
                      <a:pt x="233" y="36"/>
                      <a:pt x="233" y="44"/>
                      <a:pt x="233" y="52"/>
                    </a:cubicBezTo>
                    <a:close/>
                    <a:moveTo>
                      <a:pt x="222" y="27"/>
                    </a:moveTo>
                    <a:cubicBezTo>
                      <a:pt x="221" y="25"/>
                      <a:pt x="218" y="24"/>
                      <a:pt x="216" y="23"/>
                    </a:cubicBezTo>
                    <a:cubicBezTo>
                      <a:pt x="208" y="20"/>
                      <a:pt x="200" y="18"/>
                      <a:pt x="192" y="16"/>
                    </a:cubicBezTo>
                    <a:cubicBezTo>
                      <a:pt x="178" y="14"/>
                      <a:pt x="164" y="12"/>
                      <a:pt x="149" y="12"/>
                    </a:cubicBezTo>
                    <a:cubicBezTo>
                      <a:pt x="132" y="11"/>
                      <a:pt x="115" y="10"/>
                      <a:pt x="97" y="11"/>
                    </a:cubicBezTo>
                    <a:cubicBezTo>
                      <a:pt x="81" y="11"/>
                      <a:pt x="66" y="13"/>
                      <a:pt x="50" y="15"/>
                    </a:cubicBezTo>
                    <a:cubicBezTo>
                      <a:pt x="40" y="16"/>
                      <a:pt x="30" y="18"/>
                      <a:pt x="20" y="21"/>
                    </a:cubicBezTo>
                    <a:cubicBezTo>
                      <a:pt x="18" y="22"/>
                      <a:pt x="15" y="23"/>
                      <a:pt x="13" y="25"/>
                    </a:cubicBezTo>
                    <a:cubicBezTo>
                      <a:pt x="10" y="26"/>
                      <a:pt x="10" y="27"/>
                      <a:pt x="13" y="29"/>
                    </a:cubicBezTo>
                    <a:cubicBezTo>
                      <a:pt x="15" y="30"/>
                      <a:pt x="16" y="31"/>
                      <a:pt x="18" y="31"/>
                    </a:cubicBezTo>
                    <a:cubicBezTo>
                      <a:pt x="27" y="35"/>
                      <a:pt x="37" y="37"/>
                      <a:pt x="47" y="38"/>
                    </a:cubicBezTo>
                    <a:cubicBezTo>
                      <a:pt x="67" y="41"/>
                      <a:pt x="87" y="43"/>
                      <a:pt x="107" y="43"/>
                    </a:cubicBezTo>
                    <a:cubicBezTo>
                      <a:pt x="124" y="43"/>
                      <a:pt x="141" y="43"/>
                      <a:pt x="157" y="41"/>
                    </a:cubicBezTo>
                    <a:cubicBezTo>
                      <a:pt x="171" y="40"/>
                      <a:pt x="184" y="39"/>
                      <a:pt x="197" y="36"/>
                    </a:cubicBezTo>
                    <a:cubicBezTo>
                      <a:pt x="204" y="35"/>
                      <a:pt x="211" y="33"/>
                      <a:pt x="218" y="30"/>
                    </a:cubicBezTo>
                    <a:cubicBezTo>
                      <a:pt x="219" y="29"/>
                      <a:pt x="221" y="28"/>
                      <a:pt x="222" y="27"/>
                    </a:cubicBezTo>
                    <a:close/>
                    <a:moveTo>
                      <a:pt x="156" y="69"/>
                    </a:moveTo>
                    <a:cubicBezTo>
                      <a:pt x="156" y="69"/>
                      <a:pt x="156" y="69"/>
                      <a:pt x="156" y="69"/>
                    </a:cubicBezTo>
                    <a:cubicBezTo>
                      <a:pt x="168" y="68"/>
                      <a:pt x="180" y="66"/>
                      <a:pt x="192" y="65"/>
                    </a:cubicBezTo>
                    <a:cubicBezTo>
                      <a:pt x="200" y="64"/>
                      <a:pt x="207" y="62"/>
                      <a:pt x="214" y="59"/>
                    </a:cubicBezTo>
                    <a:cubicBezTo>
                      <a:pt x="217" y="58"/>
                      <a:pt x="219" y="55"/>
                      <a:pt x="218" y="52"/>
                    </a:cubicBezTo>
                    <a:cubicBezTo>
                      <a:pt x="217" y="49"/>
                      <a:pt x="214" y="48"/>
                      <a:pt x="211" y="49"/>
                    </a:cubicBezTo>
                    <a:cubicBezTo>
                      <a:pt x="202" y="52"/>
                      <a:pt x="192" y="54"/>
                      <a:pt x="183" y="55"/>
                    </a:cubicBezTo>
                    <a:cubicBezTo>
                      <a:pt x="173" y="56"/>
                      <a:pt x="164" y="57"/>
                      <a:pt x="155" y="58"/>
                    </a:cubicBezTo>
                    <a:cubicBezTo>
                      <a:pt x="153" y="58"/>
                      <a:pt x="151" y="59"/>
                      <a:pt x="150" y="62"/>
                    </a:cubicBezTo>
                    <a:cubicBezTo>
                      <a:pt x="149" y="64"/>
                      <a:pt x="150" y="66"/>
                      <a:pt x="152" y="67"/>
                    </a:cubicBezTo>
                    <a:cubicBezTo>
                      <a:pt x="153" y="69"/>
                      <a:pt x="155" y="69"/>
                      <a:pt x="156" y="6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45" name="Freeform 426"/>
              <p:cNvSpPr>
                <a:spLocks noEditPoints="1"/>
              </p:cNvSpPr>
              <p:nvPr/>
            </p:nvSpPr>
            <p:spPr bwMode="auto">
              <a:xfrm>
                <a:off x="8254043" y="4476964"/>
                <a:ext cx="457014" cy="158197"/>
              </a:xfrm>
              <a:custGeom>
                <a:avLst/>
                <a:gdLst/>
                <a:ahLst/>
                <a:cxnLst>
                  <a:cxn ang="0">
                    <a:pos x="234" y="0"/>
                  </a:cxn>
                  <a:cxn ang="0">
                    <a:pos x="234" y="8"/>
                  </a:cxn>
                  <a:cxn ang="0">
                    <a:pos x="234" y="54"/>
                  </a:cxn>
                  <a:cxn ang="0">
                    <a:pos x="230" y="62"/>
                  </a:cxn>
                  <a:cxn ang="0">
                    <a:pos x="217" y="69"/>
                  </a:cxn>
                  <a:cxn ang="0">
                    <a:pos x="189" y="76"/>
                  </a:cxn>
                  <a:cxn ang="0">
                    <a:pos x="140" y="80"/>
                  </a:cxn>
                  <a:cxn ang="0">
                    <a:pos x="106" y="81"/>
                  </a:cxn>
                  <a:cxn ang="0">
                    <a:pos x="61" y="78"/>
                  </a:cxn>
                  <a:cxn ang="0">
                    <a:pos x="21" y="71"/>
                  </a:cxn>
                  <a:cxn ang="0">
                    <a:pos x="6" y="64"/>
                  </a:cxn>
                  <a:cxn ang="0">
                    <a:pos x="3" y="61"/>
                  </a:cxn>
                  <a:cxn ang="0">
                    <a:pos x="0" y="55"/>
                  </a:cxn>
                  <a:cxn ang="0">
                    <a:pos x="1" y="2"/>
                  </a:cxn>
                  <a:cxn ang="0">
                    <a:pos x="1" y="0"/>
                  </a:cxn>
                  <a:cxn ang="0">
                    <a:pos x="34" y="14"/>
                  </a:cxn>
                  <a:cxn ang="0">
                    <a:pos x="80" y="20"/>
                  </a:cxn>
                  <a:cxn ang="0">
                    <a:pos x="128" y="21"/>
                  </a:cxn>
                  <a:cxn ang="0">
                    <a:pos x="182" y="17"/>
                  </a:cxn>
                  <a:cxn ang="0">
                    <a:pos x="217" y="9"/>
                  </a:cxn>
                  <a:cxn ang="0">
                    <a:pos x="234" y="0"/>
                  </a:cxn>
                  <a:cxn ang="0">
                    <a:pos x="157" y="46"/>
                  </a:cxn>
                  <a:cxn ang="0">
                    <a:pos x="189" y="42"/>
                  </a:cxn>
                  <a:cxn ang="0">
                    <a:pos x="215" y="36"/>
                  </a:cxn>
                  <a:cxn ang="0">
                    <a:pos x="219" y="29"/>
                  </a:cxn>
                  <a:cxn ang="0">
                    <a:pos x="211" y="26"/>
                  </a:cxn>
                  <a:cxn ang="0">
                    <a:pos x="202" y="29"/>
                  </a:cxn>
                  <a:cxn ang="0">
                    <a:pos x="157" y="35"/>
                  </a:cxn>
                  <a:cxn ang="0">
                    <a:pos x="151" y="41"/>
                  </a:cxn>
                  <a:cxn ang="0">
                    <a:pos x="157" y="46"/>
                  </a:cxn>
                </a:cxnLst>
                <a:rect l="0" t="0" r="r" b="b"/>
                <a:pathLst>
                  <a:path w="234" h="81">
                    <a:moveTo>
                      <a:pt x="234" y="0"/>
                    </a:moveTo>
                    <a:cubicBezTo>
                      <a:pt x="234" y="2"/>
                      <a:pt x="234" y="5"/>
                      <a:pt x="234" y="8"/>
                    </a:cubicBezTo>
                    <a:cubicBezTo>
                      <a:pt x="234" y="23"/>
                      <a:pt x="234" y="39"/>
                      <a:pt x="234" y="54"/>
                    </a:cubicBezTo>
                    <a:cubicBezTo>
                      <a:pt x="234" y="57"/>
                      <a:pt x="233" y="60"/>
                      <a:pt x="230" y="62"/>
                    </a:cubicBezTo>
                    <a:cubicBezTo>
                      <a:pt x="227" y="66"/>
                      <a:pt x="222" y="68"/>
                      <a:pt x="217" y="69"/>
                    </a:cubicBezTo>
                    <a:cubicBezTo>
                      <a:pt x="208" y="73"/>
                      <a:pt x="199" y="74"/>
                      <a:pt x="189" y="76"/>
                    </a:cubicBezTo>
                    <a:cubicBezTo>
                      <a:pt x="173" y="79"/>
                      <a:pt x="156" y="80"/>
                      <a:pt x="140" y="80"/>
                    </a:cubicBezTo>
                    <a:cubicBezTo>
                      <a:pt x="128" y="81"/>
                      <a:pt x="117" y="81"/>
                      <a:pt x="106" y="81"/>
                    </a:cubicBezTo>
                    <a:cubicBezTo>
                      <a:pt x="91" y="80"/>
                      <a:pt x="76" y="79"/>
                      <a:pt x="61" y="78"/>
                    </a:cubicBezTo>
                    <a:cubicBezTo>
                      <a:pt x="48" y="77"/>
                      <a:pt x="34" y="75"/>
                      <a:pt x="21" y="71"/>
                    </a:cubicBezTo>
                    <a:cubicBezTo>
                      <a:pt x="15" y="69"/>
                      <a:pt x="11" y="67"/>
                      <a:pt x="6" y="64"/>
                    </a:cubicBezTo>
                    <a:cubicBezTo>
                      <a:pt x="5" y="63"/>
                      <a:pt x="4" y="62"/>
                      <a:pt x="3" y="61"/>
                    </a:cubicBezTo>
                    <a:cubicBezTo>
                      <a:pt x="1" y="59"/>
                      <a:pt x="0" y="57"/>
                      <a:pt x="0" y="55"/>
                    </a:cubicBezTo>
                    <a:cubicBezTo>
                      <a:pt x="1" y="37"/>
                      <a:pt x="1" y="19"/>
                      <a:pt x="1" y="2"/>
                    </a:cubicBezTo>
                    <a:cubicBezTo>
                      <a:pt x="1" y="1"/>
                      <a:pt x="1" y="0"/>
                      <a:pt x="1" y="0"/>
                    </a:cubicBezTo>
                    <a:cubicBezTo>
                      <a:pt x="10" y="9"/>
                      <a:pt x="22" y="11"/>
                      <a:pt x="34" y="14"/>
                    </a:cubicBezTo>
                    <a:cubicBezTo>
                      <a:pt x="49" y="17"/>
                      <a:pt x="65" y="19"/>
                      <a:pt x="80" y="20"/>
                    </a:cubicBezTo>
                    <a:cubicBezTo>
                      <a:pt x="96" y="21"/>
                      <a:pt x="112" y="21"/>
                      <a:pt x="128" y="21"/>
                    </a:cubicBezTo>
                    <a:cubicBezTo>
                      <a:pt x="146" y="21"/>
                      <a:pt x="164" y="19"/>
                      <a:pt x="182" y="17"/>
                    </a:cubicBezTo>
                    <a:cubicBezTo>
                      <a:pt x="194" y="15"/>
                      <a:pt x="206" y="13"/>
                      <a:pt x="217" y="9"/>
                    </a:cubicBezTo>
                    <a:cubicBezTo>
                      <a:pt x="225" y="7"/>
                      <a:pt x="227" y="5"/>
                      <a:pt x="234" y="0"/>
                    </a:cubicBezTo>
                    <a:close/>
                    <a:moveTo>
                      <a:pt x="157" y="46"/>
                    </a:moveTo>
                    <a:cubicBezTo>
                      <a:pt x="168" y="45"/>
                      <a:pt x="178" y="44"/>
                      <a:pt x="189" y="42"/>
                    </a:cubicBezTo>
                    <a:cubicBezTo>
                      <a:pt x="198" y="41"/>
                      <a:pt x="207" y="39"/>
                      <a:pt x="215" y="36"/>
                    </a:cubicBezTo>
                    <a:cubicBezTo>
                      <a:pt x="218" y="35"/>
                      <a:pt x="220" y="32"/>
                      <a:pt x="219" y="29"/>
                    </a:cubicBezTo>
                    <a:cubicBezTo>
                      <a:pt x="218" y="26"/>
                      <a:pt x="215" y="25"/>
                      <a:pt x="211" y="26"/>
                    </a:cubicBezTo>
                    <a:cubicBezTo>
                      <a:pt x="208" y="27"/>
                      <a:pt x="205" y="28"/>
                      <a:pt x="202" y="29"/>
                    </a:cubicBezTo>
                    <a:cubicBezTo>
                      <a:pt x="187" y="33"/>
                      <a:pt x="172" y="34"/>
                      <a:pt x="157" y="35"/>
                    </a:cubicBezTo>
                    <a:cubicBezTo>
                      <a:pt x="153" y="35"/>
                      <a:pt x="151" y="37"/>
                      <a:pt x="151" y="41"/>
                    </a:cubicBezTo>
                    <a:cubicBezTo>
                      <a:pt x="151" y="44"/>
                      <a:pt x="154" y="46"/>
                      <a:pt x="157" y="4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46" name="Freeform 427"/>
              <p:cNvSpPr>
                <a:spLocks noEditPoints="1"/>
              </p:cNvSpPr>
              <p:nvPr/>
            </p:nvSpPr>
            <p:spPr bwMode="auto">
              <a:xfrm>
                <a:off x="8254043" y="4617580"/>
                <a:ext cx="457014" cy="158197"/>
              </a:xfrm>
              <a:custGeom>
                <a:avLst/>
                <a:gdLst/>
                <a:ahLst/>
                <a:cxnLst>
                  <a:cxn ang="0">
                    <a:pos x="1" y="1"/>
                  </a:cxn>
                  <a:cxn ang="0">
                    <a:pos x="29" y="14"/>
                  </a:cxn>
                  <a:cxn ang="0">
                    <a:pos x="65" y="19"/>
                  </a:cxn>
                  <a:cxn ang="0">
                    <a:pos x="103" y="22"/>
                  </a:cxn>
                  <a:cxn ang="0">
                    <a:pos x="129" y="22"/>
                  </a:cxn>
                  <a:cxn ang="0">
                    <a:pos x="188" y="17"/>
                  </a:cxn>
                  <a:cxn ang="0">
                    <a:pos x="220" y="9"/>
                  </a:cxn>
                  <a:cxn ang="0">
                    <a:pos x="234" y="0"/>
                  </a:cxn>
                  <a:cxn ang="0">
                    <a:pos x="234" y="2"/>
                  </a:cxn>
                  <a:cxn ang="0">
                    <a:pos x="234" y="54"/>
                  </a:cxn>
                  <a:cxn ang="0">
                    <a:pos x="229" y="64"/>
                  </a:cxn>
                  <a:cxn ang="0">
                    <a:pos x="214" y="71"/>
                  </a:cxn>
                  <a:cxn ang="0">
                    <a:pos x="185" y="78"/>
                  </a:cxn>
                  <a:cxn ang="0">
                    <a:pos x="135" y="82"/>
                  </a:cxn>
                  <a:cxn ang="0">
                    <a:pos x="90" y="81"/>
                  </a:cxn>
                  <a:cxn ang="0">
                    <a:pos x="57" y="78"/>
                  </a:cxn>
                  <a:cxn ang="0">
                    <a:pos x="17" y="70"/>
                  </a:cxn>
                  <a:cxn ang="0">
                    <a:pos x="4" y="63"/>
                  </a:cxn>
                  <a:cxn ang="0">
                    <a:pos x="0" y="54"/>
                  </a:cxn>
                  <a:cxn ang="0">
                    <a:pos x="1" y="3"/>
                  </a:cxn>
                  <a:cxn ang="0">
                    <a:pos x="1" y="1"/>
                  </a:cxn>
                  <a:cxn ang="0">
                    <a:pos x="156" y="47"/>
                  </a:cxn>
                  <a:cxn ang="0">
                    <a:pos x="157" y="47"/>
                  </a:cxn>
                  <a:cxn ang="0">
                    <a:pos x="193" y="43"/>
                  </a:cxn>
                  <a:cxn ang="0">
                    <a:pos x="216" y="37"/>
                  </a:cxn>
                  <a:cxn ang="0">
                    <a:pos x="219" y="30"/>
                  </a:cxn>
                  <a:cxn ang="0">
                    <a:pos x="212" y="27"/>
                  </a:cxn>
                  <a:cxn ang="0">
                    <a:pos x="182" y="33"/>
                  </a:cxn>
                  <a:cxn ang="0">
                    <a:pos x="156" y="36"/>
                  </a:cxn>
                  <a:cxn ang="0">
                    <a:pos x="151" y="41"/>
                  </a:cxn>
                  <a:cxn ang="0">
                    <a:pos x="156" y="47"/>
                  </a:cxn>
                </a:cxnLst>
                <a:rect l="0" t="0" r="r" b="b"/>
                <a:pathLst>
                  <a:path w="234" h="82">
                    <a:moveTo>
                      <a:pt x="1" y="1"/>
                    </a:moveTo>
                    <a:cubicBezTo>
                      <a:pt x="8" y="9"/>
                      <a:pt x="19" y="11"/>
                      <a:pt x="29" y="14"/>
                    </a:cubicBezTo>
                    <a:cubicBezTo>
                      <a:pt x="41" y="17"/>
                      <a:pt x="53" y="18"/>
                      <a:pt x="65" y="19"/>
                    </a:cubicBezTo>
                    <a:cubicBezTo>
                      <a:pt x="78" y="20"/>
                      <a:pt x="91" y="21"/>
                      <a:pt x="103" y="22"/>
                    </a:cubicBezTo>
                    <a:cubicBezTo>
                      <a:pt x="112" y="22"/>
                      <a:pt x="120" y="22"/>
                      <a:pt x="129" y="22"/>
                    </a:cubicBezTo>
                    <a:cubicBezTo>
                      <a:pt x="148" y="21"/>
                      <a:pt x="168" y="20"/>
                      <a:pt x="188" y="17"/>
                    </a:cubicBezTo>
                    <a:cubicBezTo>
                      <a:pt x="199" y="15"/>
                      <a:pt x="209" y="13"/>
                      <a:pt x="220" y="9"/>
                    </a:cubicBezTo>
                    <a:cubicBezTo>
                      <a:pt x="225" y="7"/>
                      <a:pt x="230" y="5"/>
                      <a:pt x="234" y="0"/>
                    </a:cubicBezTo>
                    <a:cubicBezTo>
                      <a:pt x="234" y="1"/>
                      <a:pt x="234" y="2"/>
                      <a:pt x="234" y="2"/>
                    </a:cubicBezTo>
                    <a:cubicBezTo>
                      <a:pt x="234" y="19"/>
                      <a:pt x="234" y="36"/>
                      <a:pt x="234" y="54"/>
                    </a:cubicBezTo>
                    <a:cubicBezTo>
                      <a:pt x="234" y="58"/>
                      <a:pt x="232" y="61"/>
                      <a:pt x="229" y="64"/>
                    </a:cubicBezTo>
                    <a:cubicBezTo>
                      <a:pt x="225" y="68"/>
                      <a:pt x="219" y="70"/>
                      <a:pt x="214" y="71"/>
                    </a:cubicBezTo>
                    <a:cubicBezTo>
                      <a:pt x="205" y="74"/>
                      <a:pt x="195" y="76"/>
                      <a:pt x="185" y="78"/>
                    </a:cubicBezTo>
                    <a:cubicBezTo>
                      <a:pt x="168" y="80"/>
                      <a:pt x="151" y="81"/>
                      <a:pt x="135" y="82"/>
                    </a:cubicBezTo>
                    <a:cubicBezTo>
                      <a:pt x="120" y="82"/>
                      <a:pt x="105" y="82"/>
                      <a:pt x="90" y="81"/>
                    </a:cubicBezTo>
                    <a:cubicBezTo>
                      <a:pt x="79" y="80"/>
                      <a:pt x="68" y="80"/>
                      <a:pt x="57" y="78"/>
                    </a:cubicBezTo>
                    <a:cubicBezTo>
                      <a:pt x="43" y="77"/>
                      <a:pt x="30" y="75"/>
                      <a:pt x="17" y="70"/>
                    </a:cubicBezTo>
                    <a:cubicBezTo>
                      <a:pt x="12" y="68"/>
                      <a:pt x="7" y="66"/>
                      <a:pt x="4" y="63"/>
                    </a:cubicBezTo>
                    <a:cubicBezTo>
                      <a:pt x="2" y="60"/>
                      <a:pt x="0" y="58"/>
                      <a:pt x="0" y="54"/>
                    </a:cubicBezTo>
                    <a:cubicBezTo>
                      <a:pt x="1" y="37"/>
                      <a:pt x="1" y="20"/>
                      <a:pt x="1" y="3"/>
                    </a:cubicBezTo>
                    <a:cubicBezTo>
                      <a:pt x="1" y="2"/>
                      <a:pt x="1" y="1"/>
                      <a:pt x="1" y="1"/>
                    </a:cubicBezTo>
                    <a:close/>
                    <a:moveTo>
                      <a:pt x="156" y="47"/>
                    </a:moveTo>
                    <a:cubicBezTo>
                      <a:pt x="156" y="47"/>
                      <a:pt x="156" y="47"/>
                      <a:pt x="157" y="47"/>
                    </a:cubicBezTo>
                    <a:cubicBezTo>
                      <a:pt x="169" y="46"/>
                      <a:pt x="181" y="44"/>
                      <a:pt x="193" y="43"/>
                    </a:cubicBezTo>
                    <a:cubicBezTo>
                      <a:pt x="201" y="42"/>
                      <a:pt x="208" y="40"/>
                      <a:pt x="216" y="37"/>
                    </a:cubicBezTo>
                    <a:cubicBezTo>
                      <a:pt x="218" y="36"/>
                      <a:pt x="220" y="33"/>
                      <a:pt x="219" y="30"/>
                    </a:cubicBezTo>
                    <a:cubicBezTo>
                      <a:pt x="218" y="27"/>
                      <a:pt x="215" y="26"/>
                      <a:pt x="212" y="27"/>
                    </a:cubicBezTo>
                    <a:cubicBezTo>
                      <a:pt x="202" y="30"/>
                      <a:pt x="192" y="32"/>
                      <a:pt x="182" y="33"/>
                    </a:cubicBezTo>
                    <a:cubicBezTo>
                      <a:pt x="174" y="34"/>
                      <a:pt x="165" y="35"/>
                      <a:pt x="156" y="36"/>
                    </a:cubicBezTo>
                    <a:cubicBezTo>
                      <a:pt x="153" y="36"/>
                      <a:pt x="151" y="39"/>
                      <a:pt x="151" y="41"/>
                    </a:cubicBezTo>
                    <a:cubicBezTo>
                      <a:pt x="151" y="44"/>
                      <a:pt x="154" y="47"/>
                      <a:pt x="156" y="4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47" name="Freeform 428"/>
              <p:cNvSpPr>
                <a:spLocks/>
              </p:cNvSpPr>
              <p:nvPr/>
            </p:nvSpPr>
            <p:spPr bwMode="auto">
              <a:xfrm>
                <a:off x="8277481" y="4307049"/>
                <a:ext cx="415999" cy="64451"/>
              </a:xfrm>
              <a:custGeom>
                <a:avLst/>
                <a:gdLst/>
                <a:ahLst/>
                <a:cxnLst>
                  <a:cxn ang="0">
                    <a:pos x="212" y="17"/>
                  </a:cxn>
                  <a:cxn ang="0">
                    <a:pos x="208" y="20"/>
                  </a:cxn>
                  <a:cxn ang="0">
                    <a:pos x="187" y="26"/>
                  </a:cxn>
                  <a:cxn ang="0">
                    <a:pos x="147" y="31"/>
                  </a:cxn>
                  <a:cxn ang="0">
                    <a:pos x="97" y="33"/>
                  </a:cxn>
                  <a:cxn ang="0">
                    <a:pos x="37" y="28"/>
                  </a:cxn>
                  <a:cxn ang="0">
                    <a:pos x="8" y="21"/>
                  </a:cxn>
                  <a:cxn ang="0">
                    <a:pos x="3" y="19"/>
                  </a:cxn>
                  <a:cxn ang="0">
                    <a:pos x="3" y="15"/>
                  </a:cxn>
                  <a:cxn ang="0">
                    <a:pos x="10" y="11"/>
                  </a:cxn>
                  <a:cxn ang="0">
                    <a:pos x="40" y="5"/>
                  </a:cxn>
                  <a:cxn ang="0">
                    <a:pos x="87" y="1"/>
                  </a:cxn>
                  <a:cxn ang="0">
                    <a:pos x="139" y="2"/>
                  </a:cxn>
                  <a:cxn ang="0">
                    <a:pos x="182" y="6"/>
                  </a:cxn>
                  <a:cxn ang="0">
                    <a:pos x="206" y="13"/>
                  </a:cxn>
                  <a:cxn ang="0">
                    <a:pos x="212" y="17"/>
                  </a:cxn>
                </a:cxnLst>
                <a:rect l="0" t="0" r="r" b="b"/>
                <a:pathLst>
                  <a:path w="212" h="33">
                    <a:moveTo>
                      <a:pt x="212" y="17"/>
                    </a:moveTo>
                    <a:cubicBezTo>
                      <a:pt x="211" y="18"/>
                      <a:pt x="209" y="19"/>
                      <a:pt x="208" y="20"/>
                    </a:cubicBezTo>
                    <a:cubicBezTo>
                      <a:pt x="201" y="23"/>
                      <a:pt x="194" y="25"/>
                      <a:pt x="187" y="26"/>
                    </a:cubicBezTo>
                    <a:cubicBezTo>
                      <a:pt x="174" y="29"/>
                      <a:pt x="161" y="30"/>
                      <a:pt x="147" y="31"/>
                    </a:cubicBezTo>
                    <a:cubicBezTo>
                      <a:pt x="131" y="33"/>
                      <a:pt x="114" y="33"/>
                      <a:pt x="97" y="33"/>
                    </a:cubicBezTo>
                    <a:cubicBezTo>
                      <a:pt x="77" y="33"/>
                      <a:pt x="57" y="31"/>
                      <a:pt x="37" y="28"/>
                    </a:cubicBezTo>
                    <a:cubicBezTo>
                      <a:pt x="27" y="27"/>
                      <a:pt x="17" y="25"/>
                      <a:pt x="8" y="21"/>
                    </a:cubicBezTo>
                    <a:cubicBezTo>
                      <a:pt x="6" y="21"/>
                      <a:pt x="5" y="20"/>
                      <a:pt x="3" y="19"/>
                    </a:cubicBezTo>
                    <a:cubicBezTo>
                      <a:pt x="0" y="17"/>
                      <a:pt x="0" y="16"/>
                      <a:pt x="3" y="15"/>
                    </a:cubicBezTo>
                    <a:cubicBezTo>
                      <a:pt x="5" y="13"/>
                      <a:pt x="8" y="12"/>
                      <a:pt x="10" y="11"/>
                    </a:cubicBezTo>
                    <a:cubicBezTo>
                      <a:pt x="20" y="8"/>
                      <a:pt x="30" y="6"/>
                      <a:pt x="40" y="5"/>
                    </a:cubicBezTo>
                    <a:cubicBezTo>
                      <a:pt x="56" y="3"/>
                      <a:pt x="71" y="1"/>
                      <a:pt x="87" y="1"/>
                    </a:cubicBezTo>
                    <a:cubicBezTo>
                      <a:pt x="105" y="0"/>
                      <a:pt x="122" y="1"/>
                      <a:pt x="139" y="2"/>
                    </a:cubicBezTo>
                    <a:cubicBezTo>
                      <a:pt x="154" y="2"/>
                      <a:pt x="168" y="4"/>
                      <a:pt x="182" y="6"/>
                    </a:cubicBezTo>
                    <a:cubicBezTo>
                      <a:pt x="190" y="8"/>
                      <a:pt x="198" y="10"/>
                      <a:pt x="206" y="13"/>
                    </a:cubicBezTo>
                    <a:cubicBezTo>
                      <a:pt x="208" y="14"/>
                      <a:pt x="211" y="15"/>
                      <a:pt x="212" y="17"/>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grpSp>
        <p:grpSp>
          <p:nvGrpSpPr>
            <p:cNvPr id="17" name="Group 16"/>
            <p:cNvGrpSpPr/>
            <p:nvPr/>
          </p:nvGrpSpPr>
          <p:grpSpPr>
            <a:xfrm>
              <a:off x="6884402" y="1845732"/>
              <a:ext cx="330405" cy="423301"/>
              <a:chOff x="4147235" y="4932747"/>
              <a:chExt cx="1036952" cy="1328496"/>
            </a:xfrm>
          </p:grpSpPr>
          <p:grpSp>
            <p:nvGrpSpPr>
              <p:cNvPr id="16" name="Group 15"/>
              <p:cNvGrpSpPr/>
              <p:nvPr/>
            </p:nvGrpSpPr>
            <p:grpSpPr>
              <a:xfrm>
                <a:off x="4147235" y="4932747"/>
                <a:ext cx="1036952" cy="1328496"/>
                <a:chOff x="4147235" y="4932747"/>
                <a:chExt cx="1036952" cy="1328496"/>
              </a:xfrm>
              <a:solidFill>
                <a:srgbClr val="FFFFFF"/>
              </a:solidFill>
            </p:grpSpPr>
            <p:sp>
              <p:nvSpPr>
                <p:cNvPr id="160" name="Freeform 940"/>
                <p:cNvSpPr>
                  <a:spLocks noEditPoints="1"/>
                </p:cNvSpPr>
                <p:nvPr/>
              </p:nvSpPr>
              <p:spPr bwMode="gray">
                <a:xfrm>
                  <a:off x="4147235" y="4932747"/>
                  <a:ext cx="1036952" cy="1328496"/>
                </a:xfrm>
                <a:custGeom>
                  <a:avLst/>
                  <a:gdLst/>
                  <a:ahLst/>
                  <a:cxnLst>
                    <a:cxn ang="0">
                      <a:pos x="297" y="135"/>
                    </a:cxn>
                    <a:cxn ang="0">
                      <a:pos x="297" y="198"/>
                    </a:cxn>
                    <a:cxn ang="0">
                      <a:pos x="276" y="281"/>
                    </a:cxn>
                    <a:cxn ang="0">
                      <a:pos x="238" y="332"/>
                    </a:cxn>
                    <a:cxn ang="0">
                      <a:pos x="151" y="395"/>
                    </a:cxn>
                    <a:cxn ang="0">
                      <a:pos x="147" y="396"/>
                    </a:cxn>
                    <a:cxn ang="0">
                      <a:pos x="69" y="342"/>
                    </a:cxn>
                    <a:cxn ang="0">
                      <a:pos x="10" y="255"/>
                    </a:cxn>
                    <a:cxn ang="0">
                      <a:pos x="0" y="198"/>
                    </a:cxn>
                    <a:cxn ang="0">
                      <a:pos x="0" y="66"/>
                    </a:cxn>
                    <a:cxn ang="0">
                      <a:pos x="2" y="62"/>
                    </a:cxn>
                    <a:cxn ang="0">
                      <a:pos x="147" y="1"/>
                    </a:cxn>
                    <a:cxn ang="0">
                      <a:pos x="151" y="1"/>
                    </a:cxn>
                    <a:cxn ang="0">
                      <a:pos x="295" y="62"/>
                    </a:cxn>
                    <a:cxn ang="0">
                      <a:pos x="298" y="66"/>
                    </a:cxn>
                    <a:cxn ang="0">
                      <a:pos x="297" y="135"/>
                    </a:cxn>
                    <a:cxn ang="0">
                      <a:pos x="63" y="167"/>
                    </a:cxn>
                    <a:cxn ang="0">
                      <a:pos x="64" y="169"/>
                    </a:cxn>
                    <a:cxn ang="0">
                      <a:pos x="97" y="263"/>
                    </a:cxn>
                    <a:cxn ang="0">
                      <a:pos x="100" y="265"/>
                    </a:cxn>
                    <a:cxn ang="0">
                      <a:pos x="197" y="265"/>
                    </a:cxn>
                    <a:cxn ang="0">
                      <a:pos x="201" y="263"/>
                    </a:cxn>
                    <a:cxn ang="0">
                      <a:pos x="233" y="169"/>
                    </a:cxn>
                    <a:cxn ang="0">
                      <a:pos x="234" y="167"/>
                    </a:cxn>
                    <a:cxn ang="0">
                      <a:pos x="230" y="169"/>
                    </a:cxn>
                    <a:cxn ang="0">
                      <a:pos x="187" y="200"/>
                    </a:cxn>
                    <a:cxn ang="0">
                      <a:pos x="174" y="197"/>
                    </a:cxn>
                    <a:cxn ang="0">
                      <a:pos x="173" y="195"/>
                    </a:cxn>
                    <a:cxn ang="0">
                      <a:pos x="156" y="155"/>
                    </a:cxn>
                    <a:cxn ang="0">
                      <a:pos x="149" y="137"/>
                    </a:cxn>
                    <a:cxn ang="0">
                      <a:pos x="147" y="140"/>
                    </a:cxn>
                    <a:cxn ang="0">
                      <a:pos x="123" y="196"/>
                    </a:cxn>
                    <a:cxn ang="0">
                      <a:pos x="109" y="200"/>
                    </a:cxn>
                    <a:cxn ang="0">
                      <a:pos x="88" y="185"/>
                    </a:cxn>
                    <a:cxn ang="0">
                      <a:pos x="63" y="167"/>
                    </a:cxn>
                    <a:cxn ang="0">
                      <a:pos x="136" y="109"/>
                    </a:cxn>
                    <a:cxn ang="0">
                      <a:pos x="149" y="122"/>
                    </a:cxn>
                    <a:cxn ang="0">
                      <a:pos x="161" y="109"/>
                    </a:cxn>
                    <a:cxn ang="0">
                      <a:pos x="149" y="97"/>
                    </a:cxn>
                    <a:cxn ang="0">
                      <a:pos x="136" y="109"/>
                    </a:cxn>
                    <a:cxn ang="0">
                      <a:pos x="57" y="129"/>
                    </a:cxn>
                    <a:cxn ang="0">
                      <a:pos x="44" y="142"/>
                    </a:cxn>
                    <a:cxn ang="0">
                      <a:pos x="57" y="155"/>
                    </a:cxn>
                    <a:cxn ang="0">
                      <a:pos x="70" y="142"/>
                    </a:cxn>
                    <a:cxn ang="0">
                      <a:pos x="57" y="129"/>
                    </a:cxn>
                    <a:cxn ang="0">
                      <a:pos x="253" y="142"/>
                    </a:cxn>
                    <a:cxn ang="0">
                      <a:pos x="241" y="129"/>
                    </a:cxn>
                    <a:cxn ang="0">
                      <a:pos x="228" y="142"/>
                    </a:cxn>
                    <a:cxn ang="0">
                      <a:pos x="240" y="155"/>
                    </a:cxn>
                    <a:cxn ang="0">
                      <a:pos x="253" y="142"/>
                    </a:cxn>
                  </a:cxnLst>
                  <a:rect l="0" t="0" r="r" b="b"/>
                  <a:pathLst>
                    <a:path w="298" h="396">
                      <a:moveTo>
                        <a:pt x="297" y="135"/>
                      </a:moveTo>
                      <a:cubicBezTo>
                        <a:pt x="297" y="156"/>
                        <a:pt x="298" y="177"/>
                        <a:pt x="297" y="198"/>
                      </a:cubicBezTo>
                      <a:cubicBezTo>
                        <a:pt x="297" y="227"/>
                        <a:pt x="290" y="255"/>
                        <a:pt x="276" y="281"/>
                      </a:cubicBezTo>
                      <a:cubicBezTo>
                        <a:pt x="266" y="300"/>
                        <a:pt x="253" y="317"/>
                        <a:pt x="238" y="332"/>
                      </a:cubicBezTo>
                      <a:cubicBezTo>
                        <a:pt x="213" y="358"/>
                        <a:pt x="183" y="379"/>
                        <a:pt x="151" y="395"/>
                      </a:cubicBezTo>
                      <a:cubicBezTo>
                        <a:pt x="149" y="396"/>
                        <a:pt x="148" y="396"/>
                        <a:pt x="147" y="396"/>
                      </a:cubicBezTo>
                      <a:cubicBezTo>
                        <a:pt x="118" y="381"/>
                        <a:pt x="92" y="364"/>
                        <a:pt x="69" y="342"/>
                      </a:cubicBezTo>
                      <a:cubicBezTo>
                        <a:pt x="43" y="317"/>
                        <a:pt x="22" y="289"/>
                        <a:pt x="10" y="255"/>
                      </a:cubicBezTo>
                      <a:cubicBezTo>
                        <a:pt x="3" y="236"/>
                        <a:pt x="0" y="217"/>
                        <a:pt x="0" y="198"/>
                      </a:cubicBezTo>
                      <a:cubicBezTo>
                        <a:pt x="0" y="154"/>
                        <a:pt x="0" y="110"/>
                        <a:pt x="0" y="66"/>
                      </a:cubicBezTo>
                      <a:cubicBezTo>
                        <a:pt x="0" y="64"/>
                        <a:pt x="0" y="63"/>
                        <a:pt x="2" y="62"/>
                      </a:cubicBezTo>
                      <a:cubicBezTo>
                        <a:pt x="50" y="42"/>
                        <a:pt x="99" y="21"/>
                        <a:pt x="147" y="1"/>
                      </a:cubicBezTo>
                      <a:cubicBezTo>
                        <a:pt x="148" y="0"/>
                        <a:pt x="149" y="0"/>
                        <a:pt x="151" y="1"/>
                      </a:cubicBezTo>
                      <a:cubicBezTo>
                        <a:pt x="199" y="21"/>
                        <a:pt x="247" y="42"/>
                        <a:pt x="295" y="62"/>
                      </a:cubicBezTo>
                      <a:cubicBezTo>
                        <a:pt x="297" y="63"/>
                        <a:pt x="298" y="64"/>
                        <a:pt x="298" y="66"/>
                      </a:cubicBezTo>
                      <a:cubicBezTo>
                        <a:pt x="297" y="89"/>
                        <a:pt x="297" y="112"/>
                        <a:pt x="297" y="135"/>
                      </a:cubicBezTo>
                      <a:close/>
                      <a:moveTo>
                        <a:pt x="63" y="167"/>
                      </a:moveTo>
                      <a:cubicBezTo>
                        <a:pt x="63" y="168"/>
                        <a:pt x="63" y="168"/>
                        <a:pt x="64" y="169"/>
                      </a:cubicBezTo>
                      <a:cubicBezTo>
                        <a:pt x="75" y="200"/>
                        <a:pt x="86" y="232"/>
                        <a:pt x="97" y="263"/>
                      </a:cubicBezTo>
                      <a:cubicBezTo>
                        <a:pt x="97" y="265"/>
                        <a:pt x="98" y="265"/>
                        <a:pt x="100" y="265"/>
                      </a:cubicBezTo>
                      <a:cubicBezTo>
                        <a:pt x="132" y="265"/>
                        <a:pt x="165" y="265"/>
                        <a:pt x="197" y="265"/>
                      </a:cubicBezTo>
                      <a:cubicBezTo>
                        <a:pt x="199" y="265"/>
                        <a:pt x="200" y="265"/>
                        <a:pt x="201" y="263"/>
                      </a:cubicBezTo>
                      <a:cubicBezTo>
                        <a:pt x="212" y="232"/>
                        <a:pt x="223" y="200"/>
                        <a:pt x="233" y="169"/>
                      </a:cubicBezTo>
                      <a:cubicBezTo>
                        <a:pt x="234" y="169"/>
                        <a:pt x="234" y="168"/>
                        <a:pt x="234" y="167"/>
                      </a:cubicBezTo>
                      <a:cubicBezTo>
                        <a:pt x="233" y="168"/>
                        <a:pt x="231" y="169"/>
                        <a:pt x="230" y="169"/>
                      </a:cubicBezTo>
                      <a:cubicBezTo>
                        <a:pt x="216" y="180"/>
                        <a:pt x="202" y="190"/>
                        <a:pt x="187" y="200"/>
                      </a:cubicBezTo>
                      <a:cubicBezTo>
                        <a:pt x="182" y="204"/>
                        <a:pt x="177" y="203"/>
                        <a:pt x="174" y="197"/>
                      </a:cubicBezTo>
                      <a:cubicBezTo>
                        <a:pt x="174" y="196"/>
                        <a:pt x="174" y="196"/>
                        <a:pt x="173" y="195"/>
                      </a:cubicBezTo>
                      <a:cubicBezTo>
                        <a:pt x="168" y="182"/>
                        <a:pt x="162" y="168"/>
                        <a:pt x="156" y="155"/>
                      </a:cubicBezTo>
                      <a:cubicBezTo>
                        <a:pt x="154" y="149"/>
                        <a:pt x="151" y="143"/>
                        <a:pt x="149" y="137"/>
                      </a:cubicBezTo>
                      <a:cubicBezTo>
                        <a:pt x="148" y="138"/>
                        <a:pt x="148" y="139"/>
                        <a:pt x="147" y="140"/>
                      </a:cubicBezTo>
                      <a:cubicBezTo>
                        <a:pt x="139" y="158"/>
                        <a:pt x="131" y="177"/>
                        <a:pt x="123" y="196"/>
                      </a:cubicBezTo>
                      <a:cubicBezTo>
                        <a:pt x="120" y="203"/>
                        <a:pt x="115" y="204"/>
                        <a:pt x="109" y="200"/>
                      </a:cubicBezTo>
                      <a:cubicBezTo>
                        <a:pt x="102" y="195"/>
                        <a:pt x="95" y="190"/>
                        <a:pt x="88" y="185"/>
                      </a:cubicBezTo>
                      <a:cubicBezTo>
                        <a:pt x="80" y="179"/>
                        <a:pt x="72" y="173"/>
                        <a:pt x="63" y="167"/>
                      </a:cubicBezTo>
                      <a:close/>
                      <a:moveTo>
                        <a:pt x="136" y="109"/>
                      </a:moveTo>
                      <a:cubicBezTo>
                        <a:pt x="136" y="116"/>
                        <a:pt x="142" y="122"/>
                        <a:pt x="149" y="122"/>
                      </a:cubicBezTo>
                      <a:cubicBezTo>
                        <a:pt x="156" y="122"/>
                        <a:pt x="161" y="116"/>
                        <a:pt x="161" y="109"/>
                      </a:cubicBezTo>
                      <a:cubicBezTo>
                        <a:pt x="161" y="103"/>
                        <a:pt x="155" y="97"/>
                        <a:pt x="149" y="97"/>
                      </a:cubicBezTo>
                      <a:cubicBezTo>
                        <a:pt x="142" y="97"/>
                        <a:pt x="136" y="102"/>
                        <a:pt x="136" y="109"/>
                      </a:cubicBezTo>
                      <a:close/>
                      <a:moveTo>
                        <a:pt x="57" y="129"/>
                      </a:moveTo>
                      <a:cubicBezTo>
                        <a:pt x="50" y="129"/>
                        <a:pt x="44" y="135"/>
                        <a:pt x="44" y="142"/>
                      </a:cubicBezTo>
                      <a:cubicBezTo>
                        <a:pt x="44" y="149"/>
                        <a:pt x="50" y="155"/>
                        <a:pt x="57" y="155"/>
                      </a:cubicBezTo>
                      <a:cubicBezTo>
                        <a:pt x="64" y="155"/>
                        <a:pt x="70" y="149"/>
                        <a:pt x="70" y="142"/>
                      </a:cubicBezTo>
                      <a:cubicBezTo>
                        <a:pt x="70" y="135"/>
                        <a:pt x="64" y="129"/>
                        <a:pt x="57" y="129"/>
                      </a:cubicBezTo>
                      <a:close/>
                      <a:moveTo>
                        <a:pt x="253" y="142"/>
                      </a:moveTo>
                      <a:cubicBezTo>
                        <a:pt x="253" y="135"/>
                        <a:pt x="248" y="129"/>
                        <a:pt x="241" y="129"/>
                      </a:cubicBezTo>
                      <a:cubicBezTo>
                        <a:pt x="234" y="129"/>
                        <a:pt x="228" y="135"/>
                        <a:pt x="228" y="142"/>
                      </a:cubicBezTo>
                      <a:cubicBezTo>
                        <a:pt x="228" y="149"/>
                        <a:pt x="234" y="155"/>
                        <a:pt x="240" y="155"/>
                      </a:cubicBezTo>
                      <a:cubicBezTo>
                        <a:pt x="247" y="155"/>
                        <a:pt x="253" y="149"/>
                        <a:pt x="253" y="142"/>
                      </a:cubicBezTo>
                      <a:close/>
                    </a:path>
                  </a:pathLst>
                </a:custGeom>
                <a:grpFill/>
                <a:ln w="12700" cmpd="sng">
                  <a:solidFill>
                    <a:schemeClr val="tx2"/>
                  </a:solid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a:solidFill>
                      <a:srgbClr val="5F5F5F"/>
                    </a:solidFill>
                    <a:latin typeface="Arial" charset="0"/>
                    <a:cs typeface="Arial" charset="0"/>
                  </a:endParaRPr>
                </a:p>
              </p:txBody>
            </p:sp>
            <p:sp>
              <p:nvSpPr>
                <p:cNvPr id="15" name="Rectangle 14"/>
                <p:cNvSpPr/>
                <p:nvPr/>
              </p:nvSpPr>
              <p:spPr bwMode="gray">
                <a:xfrm>
                  <a:off x="4257696" y="5184492"/>
                  <a:ext cx="791161" cy="718333"/>
                </a:xfrm>
                <a:prstGeom prst="rect">
                  <a:avLst/>
                </a:prstGeom>
                <a:grp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solidFill>
                      <a:srgbClr val="FFFFFF"/>
                    </a:solidFill>
                  </a:endParaRPr>
                </a:p>
              </p:txBody>
            </p:sp>
          </p:grpSp>
          <p:grpSp>
            <p:nvGrpSpPr>
              <p:cNvPr id="161" name="Group 160"/>
              <p:cNvGrpSpPr/>
              <p:nvPr/>
            </p:nvGrpSpPr>
            <p:grpSpPr>
              <a:xfrm>
                <a:off x="4294875" y="5141009"/>
                <a:ext cx="720852" cy="662108"/>
                <a:chOff x="5305049" y="4028791"/>
                <a:chExt cx="872231" cy="801151"/>
              </a:xfrm>
              <a:solidFill>
                <a:schemeClr val="accent1"/>
              </a:solidFill>
            </p:grpSpPr>
            <p:sp>
              <p:nvSpPr>
                <p:cNvPr id="162" name="Freeform 718"/>
                <p:cNvSpPr>
                  <a:spLocks noEditPoints="1"/>
                </p:cNvSpPr>
                <p:nvPr/>
              </p:nvSpPr>
              <p:spPr bwMode="auto">
                <a:xfrm>
                  <a:off x="5305049" y="4526279"/>
                  <a:ext cx="872231" cy="303663"/>
                </a:xfrm>
                <a:custGeom>
                  <a:avLst/>
                  <a:gdLst/>
                  <a:ahLst/>
                  <a:cxnLst>
                    <a:cxn ang="0">
                      <a:pos x="81" y="114"/>
                    </a:cxn>
                    <a:cxn ang="0">
                      <a:pos x="38" y="114"/>
                    </a:cxn>
                    <a:cxn ang="0">
                      <a:pos x="38" y="121"/>
                    </a:cxn>
                    <a:cxn ang="0">
                      <a:pos x="42" y="121"/>
                    </a:cxn>
                    <a:cxn ang="0">
                      <a:pos x="364" y="121"/>
                    </a:cxn>
                    <a:cxn ang="0">
                      <a:pos x="368" y="117"/>
                    </a:cxn>
                    <a:cxn ang="0">
                      <a:pos x="368" y="114"/>
                    </a:cxn>
                    <a:cxn ang="0">
                      <a:pos x="325" y="114"/>
                    </a:cxn>
                    <a:cxn ang="0">
                      <a:pos x="325" y="12"/>
                    </a:cxn>
                    <a:cxn ang="0">
                      <a:pos x="332" y="12"/>
                    </a:cxn>
                    <a:cxn ang="0">
                      <a:pos x="332" y="2"/>
                    </a:cxn>
                    <a:cxn ang="0">
                      <a:pos x="334" y="0"/>
                    </a:cxn>
                    <a:cxn ang="0">
                      <a:pos x="402" y="0"/>
                    </a:cxn>
                    <a:cxn ang="0">
                      <a:pos x="404" y="0"/>
                    </a:cxn>
                    <a:cxn ang="0">
                      <a:pos x="404" y="16"/>
                    </a:cxn>
                    <a:cxn ang="0">
                      <a:pos x="392" y="16"/>
                    </a:cxn>
                    <a:cxn ang="0">
                      <a:pos x="392" y="120"/>
                    </a:cxn>
                    <a:cxn ang="0">
                      <a:pos x="404" y="120"/>
                    </a:cxn>
                    <a:cxn ang="0">
                      <a:pos x="404" y="141"/>
                    </a:cxn>
                    <a:cxn ang="0">
                      <a:pos x="0" y="141"/>
                    </a:cxn>
                    <a:cxn ang="0">
                      <a:pos x="0" y="131"/>
                    </a:cxn>
                    <a:cxn ang="0">
                      <a:pos x="0" y="120"/>
                    </a:cxn>
                    <a:cxn ang="0">
                      <a:pos x="12" y="120"/>
                    </a:cxn>
                    <a:cxn ang="0">
                      <a:pos x="12" y="16"/>
                    </a:cxn>
                    <a:cxn ang="0">
                      <a:pos x="0" y="16"/>
                    </a:cxn>
                    <a:cxn ang="0">
                      <a:pos x="0" y="8"/>
                    </a:cxn>
                    <a:cxn ang="0">
                      <a:pos x="0" y="0"/>
                    </a:cxn>
                    <a:cxn ang="0">
                      <a:pos x="73" y="0"/>
                    </a:cxn>
                    <a:cxn ang="0">
                      <a:pos x="73" y="12"/>
                    </a:cxn>
                    <a:cxn ang="0">
                      <a:pos x="81" y="12"/>
                    </a:cxn>
                    <a:cxn ang="0">
                      <a:pos x="81" y="114"/>
                    </a:cxn>
                    <a:cxn ang="0">
                      <a:pos x="368" y="99"/>
                    </a:cxn>
                    <a:cxn ang="0">
                      <a:pos x="368" y="96"/>
                    </a:cxn>
                    <a:cxn ang="0">
                      <a:pos x="368" y="67"/>
                    </a:cxn>
                    <a:cxn ang="0">
                      <a:pos x="366" y="63"/>
                    </a:cxn>
                    <a:cxn ang="0">
                      <a:pos x="351" y="63"/>
                    </a:cxn>
                    <a:cxn ang="0">
                      <a:pos x="349" y="66"/>
                    </a:cxn>
                    <a:cxn ang="0">
                      <a:pos x="350" y="96"/>
                    </a:cxn>
                    <a:cxn ang="0">
                      <a:pos x="350" y="99"/>
                    </a:cxn>
                    <a:cxn ang="0">
                      <a:pos x="368" y="99"/>
                    </a:cxn>
                    <a:cxn ang="0">
                      <a:pos x="57" y="99"/>
                    </a:cxn>
                    <a:cxn ang="0">
                      <a:pos x="57" y="96"/>
                    </a:cxn>
                    <a:cxn ang="0">
                      <a:pos x="57" y="67"/>
                    </a:cxn>
                    <a:cxn ang="0">
                      <a:pos x="54" y="63"/>
                    </a:cxn>
                    <a:cxn ang="0">
                      <a:pos x="40" y="63"/>
                    </a:cxn>
                    <a:cxn ang="0">
                      <a:pos x="38" y="66"/>
                    </a:cxn>
                    <a:cxn ang="0">
                      <a:pos x="38" y="96"/>
                    </a:cxn>
                    <a:cxn ang="0">
                      <a:pos x="38" y="99"/>
                    </a:cxn>
                    <a:cxn ang="0">
                      <a:pos x="57" y="99"/>
                    </a:cxn>
                  </a:cxnLst>
                  <a:rect l="0" t="0" r="r" b="b"/>
                  <a:pathLst>
                    <a:path w="404" h="141">
                      <a:moveTo>
                        <a:pt x="81" y="114"/>
                      </a:moveTo>
                      <a:cubicBezTo>
                        <a:pt x="67" y="114"/>
                        <a:pt x="53" y="114"/>
                        <a:pt x="38" y="114"/>
                      </a:cubicBezTo>
                      <a:cubicBezTo>
                        <a:pt x="38" y="117"/>
                        <a:pt x="38" y="119"/>
                        <a:pt x="38" y="121"/>
                      </a:cubicBezTo>
                      <a:cubicBezTo>
                        <a:pt x="40" y="121"/>
                        <a:pt x="41" y="121"/>
                        <a:pt x="42" y="121"/>
                      </a:cubicBezTo>
                      <a:cubicBezTo>
                        <a:pt x="150" y="121"/>
                        <a:pt x="257" y="121"/>
                        <a:pt x="364" y="121"/>
                      </a:cubicBezTo>
                      <a:cubicBezTo>
                        <a:pt x="369" y="121"/>
                        <a:pt x="368" y="122"/>
                        <a:pt x="368" y="117"/>
                      </a:cubicBezTo>
                      <a:cubicBezTo>
                        <a:pt x="368" y="116"/>
                        <a:pt x="368" y="115"/>
                        <a:pt x="368" y="114"/>
                      </a:cubicBezTo>
                      <a:cubicBezTo>
                        <a:pt x="354" y="114"/>
                        <a:pt x="339" y="114"/>
                        <a:pt x="325" y="114"/>
                      </a:cubicBezTo>
                      <a:cubicBezTo>
                        <a:pt x="325" y="80"/>
                        <a:pt x="325" y="46"/>
                        <a:pt x="325" y="12"/>
                      </a:cubicBezTo>
                      <a:cubicBezTo>
                        <a:pt x="327" y="12"/>
                        <a:pt x="329" y="12"/>
                        <a:pt x="332" y="12"/>
                      </a:cubicBezTo>
                      <a:cubicBezTo>
                        <a:pt x="332" y="9"/>
                        <a:pt x="332" y="5"/>
                        <a:pt x="332" y="2"/>
                      </a:cubicBezTo>
                      <a:cubicBezTo>
                        <a:pt x="332" y="1"/>
                        <a:pt x="332" y="0"/>
                        <a:pt x="334" y="0"/>
                      </a:cubicBezTo>
                      <a:cubicBezTo>
                        <a:pt x="357" y="0"/>
                        <a:pt x="379" y="0"/>
                        <a:pt x="402" y="0"/>
                      </a:cubicBezTo>
                      <a:cubicBezTo>
                        <a:pt x="402" y="0"/>
                        <a:pt x="403" y="0"/>
                        <a:pt x="404" y="0"/>
                      </a:cubicBezTo>
                      <a:cubicBezTo>
                        <a:pt x="404" y="5"/>
                        <a:pt x="404" y="11"/>
                        <a:pt x="404" y="16"/>
                      </a:cubicBezTo>
                      <a:cubicBezTo>
                        <a:pt x="400" y="16"/>
                        <a:pt x="396" y="16"/>
                        <a:pt x="392" y="16"/>
                      </a:cubicBezTo>
                      <a:cubicBezTo>
                        <a:pt x="392" y="51"/>
                        <a:pt x="392" y="85"/>
                        <a:pt x="392" y="120"/>
                      </a:cubicBezTo>
                      <a:cubicBezTo>
                        <a:pt x="396" y="120"/>
                        <a:pt x="400" y="120"/>
                        <a:pt x="404" y="120"/>
                      </a:cubicBezTo>
                      <a:cubicBezTo>
                        <a:pt x="404" y="127"/>
                        <a:pt x="404" y="134"/>
                        <a:pt x="404" y="141"/>
                      </a:cubicBezTo>
                      <a:cubicBezTo>
                        <a:pt x="269" y="141"/>
                        <a:pt x="135" y="141"/>
                        <a:pt x="0" y="141"/>
                      </a:cubicBezTo>
                      <a:cubicBezTo>
                        <a:pt x="0" y="137"/>
                        <a:pt x="0" y="134"/>
                        <a:pt x="0" y="131"/>
                      </a:cubicBezTo>
                      <a:cubicBezTo>
                        <a:pt x="0" y="127"/>
                        <a:pt x="0" y="124"/>
                        <a:pt x="0" y="120"/>
                      </a:cubicBezTo>
                      <a:cubicBezTo>
                        <a:pt x="4" y="120"/>
                        <a:pt x="8" y="120"/>
                        <a:pt x="12" y="120"/>
                      </a:cubicBezTo>
                      <a:cubicBezTo>
                        <a:pt x="12" y="86"/>
                        <a:pt x="12" y="51"/>
                        <a:pt x="12" y="16"/>
                      </a:cubicBezTo>
                      <a:cubicBezTo>
                        <a:pt x="8" y="16"/>
                        <a:pt x="4" y="16"/>
                        <a:pt x="0" y="16"/>
                      </a:cubicBezTo>
                      <a:cubicBezTo>
                        <a:pt x="0" y="13"/>
                        <a:pt x="0" y="11"/>
                        <a:pt x="0" y="8"/>
                      </a:cubicBezTo>
                      <a:cubicBezTo>
                        <a:pt x="0" y="6"/>
                        <a:pt x="0" y="3"/>
                        <a:pt x="0" y="0"/>
                      </a:cubicBezTo>
                      <a:cubicBezTo>
                        <a:pt x="24" y="0"/>
                        <a:pt x="49" y="0"/>
                        <a:pt x="73" y="0"/>
                      </a:cubicBezTo>
                      <a:cubicBezTo>
                        <a:pt x="73" y="4"/>
                        <a:pt x="73" y="8"/>
                        <a:pt x="73" y="12"/>
                      </a:cubicBezTo>
                      <a:cubicBezTo>
                        <a:pt x="76" y="12"/>
                        <a:pt x="78" y="12"/>
                        <a:pt x="81" y="12"/>
                      </a:cubicBezTo>
                      <a:cubicBezTo>
                        <a:pt x="81" y="46"/>
                        <a:pt x="81" y="80"/>
                        <a:pt x="81" y="114"/>
                      </a:cubicBezTo>
                      <a:close/>
                      <a:moveTo>
                        <a:pt x="368" y="99"/>
                      </a:moveTo>
                      <a:cubicBezTo>
                        <a:pt x="368" y="98"/>
                        <a:pt x="368" y="97"/>
                        <a:pt x="368" y="96"/>
                      </a:cubicBezTo>
                      <a:cubicBezTo>
                        <a:pt x="368" y="86"/>
                        <a:pt x="368" y="77"/>
                        <a:pt x="368" y="67"/>
                      </a:cubicBezTo>
                      <a:cubicBezTo>
                        <a:pt x="368" y="65"/>
                        <a:pt x="367" y="64"/>
                        <a:pt x="366" y="63"/>
                      </a:cubicBezTo>
                      <a:cubicBezTo>
                        <a:pt x="361" y="59"/>
                        <a:pt x="356" y="59"/>
                        <a:pt x="351" y="63"/>
                      </a:cubicBezTo>
                      <a:cubicBezTo>
                        <a:pt x="350" y="64"/>
                        <a:pt x="349" y="65"/>
                        <a:pt x="349" y="66"/>
                      </a:cubicBezTo>
                      <a:cubicBezTo>
                        <a:pt x="350" y="76"/>
                        <a:pt x="350" y="86"/>
                        <a:pt x="350" y="96"/>
                      </a:cubicBezTo>
                      <a:cubicBezTo>
                        <a:pt x="350" y="97"/>
                        <a:pt x="350" y="98"/>
                        <a:pt x="350" y="99"/>
                      </a:cubicBezTo>
                      <a:cubicBezTo>
                        <a:pt x="356" y="99"/>
                        <a:pt x="362" y="99"/>
                        <a:pt x="368" y="99"/>
                      </a:cubicBezTo>
                      <a:close/>
                      <a:moveTo>
                        <a:pt x="57" y="99"/>
                      </a:moveTo>
                      <a:cubicBezTo>
                        <a:pt x="57" y="98"/>
                        <a:pt x="57" y="97"/>
                        <a:pt x="57" y="96"/>
                      </a:cubicBezTo>
                      <a:cubicBezTo>
                        <a:pt x="57" y="86"/>
                        <a:pt x="57" y="76"/>
                        <a:pt x="57" y="67"/>
                      </a:cubicBezTo>
                      <a:cubicBezTo>
                        <a:pt x="57" y="65"/>
                        <a:pt x="56" y="64"/>
                        <a:pt x="54" y="63"/>
                      </a:cubicBezTo>
                      <a:cubicBezTo>
                        <a:pt x="49" y="59"/>
                        <a:pt x="45" y="59"/>
                        <a:pt x="40" y="63"/>
                      </a:cubicBezTo>
                      <a:cubicBezTo>
                        <a:pt x="39" y="64"/>
                        <a:pt x="38" y="65"/>
                        <a:pt x="38" y="66"/>
                      </a:cubicBezTo>
                      <a:cubicBezTo>
                        <a:pt x="38" y="76"/>
                        <a:pt x="38" y="86"/>
                        <a:pt x="38" y="96"/>
                      </a:cubicBezTo>
                      <a:cubicBezTo>
                        <a:pt x="38" y="97"/>
                        <a:pt x="38" y="98"/>
                        <a:pt x="38" y="99"/>
                      </a:cubicBezTo>
                      <a:cubicBezTo>
                        <a:pt x="45" y="99"/>
                        <a:pt x="50" y="99"/>
                        <a:pt x="57"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3" name="Freeform 719"/>
                <p:cNvSpPr>
                  <a:spLocks/>
                </p:cNvSpPr>
                <p:nvPr/>
              </p:nvSpPr>
              <p:spPr bwMode="auto">
                <a:xfrm>
                  <a:off x="5563485" y="4028791"/>
                  <a:ext cx="348890" cy="329507"/>
                </a:xfrm>
                <a:custGeom>
                  <a:avLst/>
                  <a:gdLst/>
                  <a:ahLst/>
                  <a:cxnLst>
                    <a:cxn ang="0">
                      <a:pos x="0" y="154"/>
                    </a:cxn>
                    <a:cxn ang="0">
                      <a:pos x="64" y="94"/>
                    </a:cxn>
                    <a:cxn ang="0">
                      <a:pos x="64" y="92"/>
                    </a:cxn>
                    <a:cxn ang="0">
                      <a:pos x="64" y="65"/>
                    </a:cxn>
                    <a:cxn ang="0">
                      <a:pos x="69" y="58"/>
                    </a:cxn>
                    <a:cxn ang="0">
                      <a:pos x="70" y="56"/>
                    </a:cxn>
                    <a:cxn ang="0">
                      <a:pos x="76" y="49"/>
                    </a:cxn>
                    <a:cxn ang="0">
                      <a:pos x="78" y="45"/>
                    </a:cxn>
                    <a:cxn ang="0">
                      <a:pos x="78" y="5"/>
                    </a:cxn>
                    <a:cxn ang="0">
                      <a:pos x="80" y="2"/>
                    </a:cxn>
                    <a:cxn ang="0">
                      <a:pos x="98" y="4"/>
                    </a:cxn>
                    <a:cxn ang="0">
                      <a:pos x="112" y="8"/>
                    </a:cxn>
                    <a:cxn ang="0">
                      <a:pos x="121" y="7"/>
                    </a:cxn>
                    <a:cxn ang="0">
                      <a:pos x="121" y="9"/>
                    </a:cxn>
                    <a:cxn ang="0">
                      <a:pos x="122" y="32"/>
                    </a:cxn>
                    <a:cxn ang="0">
                      <a:pos x="119" y="35"/>
                    </a:cxn>
                    <a:cxn ang="0">
                      <a:pos x="98" y="31"/>
                    </a:cxn>
                    <a:cxn ang="0">
                      <a:pos x="86" y="28"/>
                    </a:cxn>
                    <a:cxn ang="0">
                      <a:pos x="84" y="30"/>
                    </a:cxn>
                    <a:cxn ang="0">
                      <a:pos x="84" y="46"/>
                    </a:cxn>
                    <a:cxn ang="0">
                      <a:pos x="85" y="48"/>
                    </a:cxn>
                    <a:cxn ang="0">
                      <a:pos x="91" y="57"/>
                    </a:cxn>
                    <a:cxn ang="0">
                      <a:pos x="93" y="58"/>
                    </a:cxn>
                    <a:cxn ang="0">
                      <a:pos x="97" y="65"/>
                    </a:cxn>
                    <a:cxn ang="0">
                      <a:pos x="97" y="92"/>
                    </a:cxn>
                    <a:cxn ang="0">
                      <a:pos x="97" y="94"/>
                    </a:cxn>
                    <a:cxn ang="0">
                      <a:pos x="162" y="154"/>
                    </a:cxn>
                    <a:cxn ang="0">
                      <a:pos x="0" y="154"/>
                    </a:cxn>
                  </a:cxnLst>
                  <a:rect l="0" t="0" r="r" b="b"/>
                  <a:pathLst>
                    <a:path w="162" h="154">
                      <a:moveTo>
                        <a:pt x="0" y="154"/>
                      </a:moveTo>
                      <a:cubicBezTo>
                        <a:pt x="10" y="122"/>
                        <a:pt x="32" y="102"/>
                        <a:pt x="64" y="94"/>
                      </a:cubicBezTo>
                      <a:cubicBezTo>
                        <a:pt x="64" y="93"/>
                        <a:pt x="64" y="93"/>
                        <a:pt x="64" y="92"/>
                      </a:cubicBezTo>
                      <a:cubicBezTo>
                        <a:pt x="64" y="83"/>
                        <a:pt x="64" y="74"/>
                        <a:pt x="64" y="65"/>
                      </a:cubicBezTo>
                      <a:cubicBezTo>
                        <a:pt x="64" y="62"/>
                        <a:pt x="66" y="59"/>
                        <a:pt x="69" y="58"/>
                      </a:cubicBezTo>
                      <a:cubicBezTo>
                        <a:pt x="70" y="58"/>
                        <a:pt x="70" y="57"/>
                        <a:pt x="70" y="56"/>
                      </a:cubicBezTo>
                      <a:cubicBezTo>
                        <a:pt x="71" y="53"/>
                        <a:pt x="73" y="50"/>
                        <a:pt x="76" y="49"/>
                      </a:cubicBezTo>
                      <a:cubicBezTo>
                        <a:pt x="77" y="48"/>
                        <a:pt x="78" y="47"/>
                        <a:pt x="78" y="45"/>
                      </a:cubicBezTo>
                      <a:cubicBezTo>
                        <a:pt x="78" y="32"/>
                        <a:pt x="78" y="19"/>
                        <a:pt x="78" y="5"/>
                      </a:cubicBezTo>
                      <a:cubicBezTo>
                        <a:pt x="78" y="3"/>
                        <a:pt x="78" y="2"/>
                        <a:pt x="80" y="2"/>
                      </a:cubicBezTo>
                      <a:cubicBezTo>
                        <a:pt x="86" y="0"/>
                        <a:pt x="92" y="1"/>
                        <a:pt x="98" y="4"/>
                      </a:cubicBezTo>
                      <a:cubicBezTo>
                        <a:pt x="102" y="7"/>
                        <a:pt x="107" y="8"/>
                        <a:pt x="112" y="8"/>
                      </a:cubicBezTo>
                      <a:cubicBezTo>
                        <a:pt x="115" y="8"/>
                        <a:pt x="118" y="8"/>
                        <a:pt x="121" y="7"/>
                      </a:cubicBezTo>
                      <a:cubicBezTo>
                        <a:pt x="121" y="8"/>
                        <a:pt x="121" y="9"/>
                        <a:pt x="121" y="9"/>
                      </a:cubicBezTo>
                      <a:cubicBezTo>
                        <a:pt x="121" y="17"/>
                        <a:pt x="121" y="24"/>
                        <a:pt x="122" y="32"/>
                      </a:cubicBezTo>
                      <a:cubicBezTo>
                        <a:pt x="122" y="34"/>
                        <a:pt x="121" y="34"/>
                        <a:pt x="119" y="35"/>
                      </a:cubicBezTo>
                      <a:cubicBezTo>
                        <a:pt x="112" y="36"/>
                        <a:pt x="105" y="35"/>
                        <a:pt x="98" y="31"/>
                      </a:cubicBezTo>
                      <a:cubicBezTo>
                        <a:pt x="94" y="29"/>
                        <a:pt x="90" y="28"/>
                        <a:pt x="86" y="28"/>
                      </a:cubicBezTo>
                      <a:cubicBezTo>
                        <a:pt x="84" y="28"/>
                        <a:pt x="84" y="28"/>
                        <a:pt x="84" y="30"/>
                      </a:cubicBezTo>
                      <a:cubicBezTo>
                        <a:pt x="84" y="35"/>
                        <a:pt x="84" y="41"/>
                        <a:pt x="84" y="46"/>
                      </a:cubicBezTo>
                      <a:cubicBezTo>
                        <a:pt x="84" y="47"/>
                        <a:pt x="84" y="48"/>
                        <a:pt x="85" y="48"/>
                      </a:cubicBezTo>
                      <a:cubicBezTo>
                        <a:pt x="89" y="50"/>
                        <a:pt x="91" y="53"/>
                        <a:pt x="91" y="57"/>
                      </a:cubicBezTo>
                      <a:cubicBezTo>
                        <a:pt x="91" y="57"/>
                        <a:pt x="92" y="58"/>
                        <a:pt x="93" y="58"/>
                      </a:cubicBezTo>
                      <a:cubicBezTo>
                        <a:pt x="96" y="59"/>
                        <a:pt x="97" y="62"/>
                        <a:pt x="97" y="65"/>
                      </a:cubicBezTo>
                      <a:cubicBezTo>
                        <a:pt x="97" y="74"/>
                        <a:pt x="97" y="83"/>
                        <a:pt x="97" y="92"/>
                      </a:cubicBezTo>
                      <a:cubicBezTo>
                        <a:pt x="97" y="93"/>
                        <a:pt x="97" y="93"/>
                        <a:pt x="97" y="94"/>
                      </a:cubicBezTo>
                      <a:cubicBezTo>
                        <a:pt x="130" y="102"/>
                        <a:pt x="152" y="122"/>
                        <a:pt x="162" y="154"/>
                      </a:cubicBezTo>
                      <a:cubicBezTo>
                        <a:pt x="108" y="154"/>
                        <a:pt x="54" y="154"/>
                        <a:pt x="0" y="15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4" name="Freeform 720"/>
                <p:cNvSpPr>
                  <a:spLocks/>
                </p:cNvSpPr>
                <p:nvPr/>
              </p:nvSpPr>
              <p:spPr bwMode="auto">
                <a:xfrm>
                  <a:off x="5330891" y="4461671"/>
                  <a:ext cx="820544" cy="51688"/>
                </a:xfrm>
                <a:custGeom>
                  <a:avLst/>
                  <a:gdLst/>
                  <a:ahLst/>
                  <a:cxnLst>
                    <a:cxn ang="0">
                      <a:pos x="380" y="0"/>
                    </a:cxn>
                    <a:cxn ang="0">
                      <a:pos x="380" y="22"/>
                    </a:cxn>
                    <a:cxn ang="0">
                      <a:pos x="0" y="22"/>
                    </a:cxn>
                    <a:cxn ang="0">
                      <a:pos x="0" y="11"/>
                    </a:cxn>
                    <a:cxn ang="0">
                      <a:pos x="0" y="0"/>
                    </a:cxn>
                    <a:cxn ang="0">
                      <a:pos x="380" y="0"/>
                    </a:cxn>
                  </a:cxnLst>
                  <a:rect l="0" t="0" r="r" b="b"/>
                  <a:pathLst>
                    <a:path w="380" h="22">
                      <a:moveTo>
                        <a:pt x="380" y="0"/>
                      </a:moveTo>
                      <a:cubicBezTo>
                        <a:pt x="380" y="8"/>
                        <a:pt x="380" y="15"/>
                        <a:pt x="380" y="22"/>
                      </a:cubicBezTo>
                      <a:cubicBezTo>
                        <a:pt x="253" y="22"/>
                        <a:pt x="127" y="22"/>
                        <a:pt x="0" y="22"/>
                      </a:cubicBezTo>
                      <a:cubicBezTo>
                        <a:pt x="0" y="18"/>
                        <a:pt x="0" y="15"/>
                        <a:pt x="0" y="11"/>
                      </a:cubicBezTo>
                      <a:cubicBezTo>
                        <a:pt x="0" y="8"/>
                        <a:pt x="0" y="4"/>
                        <a:pt x="0" y="0"/>
                      </a:cubicBezTo>
                      <a:cubicBezTo>
                        <a:pt x="127" y="0"/>
                        <a:pt x="253" y="0"/>
                        <a:pt x="380"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5" name="Freeform 721"/>
                <p:cNvSpPr>
                  <a:spLocks/>
                </p:cNvSpPr>
                <p:nvPr/>
              </p:nvSpPr>
              <p:spPr bwMode="auto">
                <a:xfrm>
                  <a:off x="5531183" y="4377679"/>
                  <a:ext cx="413504" cy="71072"/>
                </a:xfrm>
                <a:custGeom>
                  <a:avLst/>
                  <a:gdLst/>
                  <a:ahLst/>
                  <a:cxnLst>
                    <a:cxn ang="0">
                      <a:pos x="0" y="34"/>
                    </a:cxn>
                    <a:cxn ang="0">
                      <a:pos x="0" y="0"/>
                    </a:cxn>
                    <a:cxn ang="0">
                      <a:pos x="192" y="0"/>
                    </a:cxn>
                    <a:cxn ang="0">
                      <a:pos x="192" y="34"/>
                    </a:cxn>
                    <a:cxn ang="0">
                      <a:pos x="0" y="34"/>
                    </a:cxn>
                  </a:cxnLst>
                  <a:rect l="0" t="0" r="r" b="b"/>
                  <a:pathLst>
                    <a:path w="192" h="34">
                      <a:moveTo>
                        <a:pt x="0" y="34"/>
                      </a:moveTo>
                      <a:cubicBezTo>
                        <a:pt x="0" y="23"/>
                        <a:pt x="0" y="12"/>
                        <a:pt x="0" y="0"/>
                      </a:cubicBezTo>
                      <a:cubicBezTo>
                        <a:pt x="64" y="0"/>
                        <a:pt x="128" y="0"/>
                        <a:pt x="192" y="0"/>
                      </a:cubicBezTo>
                      <a:cubicBezTo>
                        <a:pt x="192" y="12"/>
                        <a:pt x="192" y="23"/>
                        <a:pt x="192" y="34"/>
                      </a:cubicBezTo>
                      <a:cubicBezTo>
                        <a:pt x="128" y="34"/>
                        <a:pt x="64" y="34"/>
                        <a:pt x="0" y="3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6" name="Freeform 722"/>
                <p:cNvSpPr>
                  <a:spLocks noEditPoints="1"/>
                </p:cNvSpPr>
                <p:nvPr/>
              </p:nvSpPr>
              <p:spPr bwMode="auto">
                <a:xfrm>
                  <a:off x="5505336" y="4526281"/>
                  <a:ext cx="142144" cy="245513"/>
                </a:xfrm>
                <a:custGeom>
                  <a:avLst/>
                  <a:gdLst/>
                  <a:ahLst/>
                  <a:cxnLst>
                    <a:cxn ang="0">
                      <a:pos x="0" y="12"/>
                    </a:cxn>
                    <a:cxn ang="0">
                      <a:pos x="8" y="12"/>
                    </a:cxn>
                    <a:cxn ang="0">
                      <a:pos x="8" y="0"/>
                    </a:cxn>
                    <a:cxn ang="0">
                      <a:pos x="57" y="0"/>
                    </a:cxn>
                    <a:cxn ang="0">
                      <a:pos x="57" y="12"/>
                    </a:cxn>
                    <a:cxn ang="0">
                      <a:pos x="65" y="12"/>
                    </a:cxn>
                    <a:cxn ang="0">
                      <a:pos x="65" y="114"/>
                    </a:cxn>
                    <a:cxn ang="0">
                      <a:pos x="0" y="114"/>
                    </a:cxn>
                    <a:cxn ang="0">
                      <a:pos x="0" y="12"/>
                    </a:cxn>
                    <a:cxn ang="0">
                      <a:pos x="42" y="99"/>
                    </a:cxn>
                    <a:cxn ang="0">
                      <a:pos x="42" y="98"/>
                    </a:cxn>
                    <a:cxn ang="0">
                      <a:pos x="42" y="65"/>
                    </a:cxn>
                    <a:cxn ang="0">
                      <a:pos x="41" y="64"/>
                    </a:cxn>
                    <a:cxn ang="0">
                      <a:pos x="27" y="62"/>
                    </a:cxn>
                    <a:cxn ang="0">
                      <a:pos x="25" y="63"/>
                    </a:cxn>
                    <a:cxn ang="0">
                      <a:pos x="23" y="66"/>
                    </a:cxn>
                    <a:cxn ang="0">
                      <a:pos x="23" y="96"/>
                    </a:cxn>
                    <a:cxn ang="0">
                      <a:pos x="23" y="99"/>
                    </a:cxn>
                    <a:cxn ang="0">
                      <a:pos x="42" y="99"/>
                    </a:cxn>
                  </a:cxnLst>
                  <a:rect l="0" t="0" r="r" b="b"/>
                  <a:pathLst>
                    <a:path w="65" h="114">
                      <a:moveTo>
                        <a:pt x="0" y="12"/>
                      </a:moveTo>
                      <a:cubicBezTo>
                        <a:pt x="3" y="12"/>
                        <a:pt x="5" y="12"/>
                        <a:pt x="8" y="12"/>
                      </a:cubicBezTo>
                      <a:cubicBezTo>
                        <a:pt x="8" y="8"/>
                        <a:pt x="8" y="4"/>
                        <a:pt x="8" y="0"/>
                      </a:cubicBezTo>
                      <a:cubicBezTo>
                        <a:pt x="24" y="0"/>
                        <a:pt x="41" y="0"/>
                        <a:pt x="57" y="0"/>
                      </a:cubicBezTo>
                      <a:cubicBezTo>
                        <a:pt x="57" y="4"/>
                        <a:pt x="57" y="8"/>
                        <a:pt x="57" y="12"/>
                      </a:cubicBezTo>
                      <a:cubicBezTo>
                        <a:pt x="60" y="12"/>
                        <a:pt x="62" y="12"/>
                        <a:pt x="65" y="12"/>
                      </a:cubicBezTo>
                      <a:cubicBezTo>
                        <a:pt x="65" y="46"/>
                        <a:pt x="65" y="80"/>
                        <a:pt x="65" y="114"/>
                      </a:cubicBezTo>
                      <a:cubicBezTo>
                        <a:pt x="43" y="114"/>
                        <a:pt x="22" y="114"/>
                        <a:pt x="0" y="114"/>
                      </a:cubicBezTo>
                      <a:cubicBezTo>
                        <a:pt x="0" y="80"/>
                        <a:pt x="0" y="46"/>
                        <a:pt x="0" y="12"/>
                      </a:cubicBezTo>
                      <a:close/>
                      <a:moveTo>
                        <a:pt x="42" y="99"/>
                      </a:moveTo>
                      <a:cubicBezTo>
                        <a:pt x="42" y="98"/>
                        <a:pt x="42" y="98"/>
                        <a:pt x="42" y="98"/>
                      </a:cubicBezTo>
                      <a:cubicBezTo>
                        <a:pt x="42" y="87"/>
                        <a:pt x="42" y="76"/>
                        <a:pt x="42" y="65"/>
                      </a:cubicBezTo>
                      <a:cubicBezTo>
                        <a:pt x="42" y="65"/>
                        <a:pt x="41" y="64"/>
                        <a:pt x="41" y="64"/>
                      </a:cubicBezTo>
                      <a:cubicBezTo>
                        <a:pt x="36" y="61"/>
                        <a:pt x="32" y="57"/>
                        <a:pt x="27" y="62"/>
                      </a:cubicBezTo>
                      <a:cubicBezTo>
                        <a:pt x="26" y="63"/>
                        <a:pt x="26" y="63"/>
                        <a:pt x="25" y="63"/>
                      </a:cubicBezTo>
                      <a:cubicBezTo>
                        <a:pt x="24" y="64"/>
                        <a:pt x="23" y="65"/>
                        <a:pt x="23" y="66"/>
                      </a:cubicBezTo>
                      <a:cubicBezTo>
                        <a:pt x="23" y="76"/>
                        <a:pt x="23" y="86"/>
                        <a:pt x="23" y="96"/>
                      </a:cubicBezTo>
                      <a:cubicBezTo>
                        <a:pt x="23" y="97"/>
                        <a:pt x="23" y="98"/>
                        <a:pt x="23"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7" name="Freeform 723"/>
                <p:cNvSpPr>
                  <a:spLocks noEditPoints="1"/>
                </p:cNvSpPr>
                <p:nvPr/>
              </p:nvSpPr>
              <p:spPr bwMode="auto">
                <a:xfrm>
                  <a:off x="5841309" y="4526281"/>
                  <a:ext cx="135680" cy="245513"/>
                </a:xfrm>
                <a:custGeom>
                  <a:avLst/>
                  <a:gdLst/>
                  <a:ahLst/>
                  <a:cxnLst>
                    <a:cxn ang="0">
                      <a:pos x="0" y="12"/>
                    </a:cxn>
                    <a:cxn ang="0">
                      <a:pos x="7" y="12"/>
                    </a:cxn>
                    <a:cxn ang="0">
                      <a:pos x="7" y="0"/>
                    </a:cxn>
                    <a:cxn ang="0">
                      <a:pos x="57" y="0"/>
                    </a:cxn>
                    <a:cxn ang="0">
                      <a:pos x="57" y="12"/>
                    </a:cxn>
                    <a:cxn ang="0">
                      <a:pos x="64" y="12"/>
                    </a:cxn>
                    <a:cxn ang="0">
                      <a:pos x="64" y="114"/>
                    </a:cxn>
                    <a:cxn ang="0">
                      <a:pos x="0" y="114"/>
                    </a:cxn>
                    <a:cxn ang="0">
                      <a:pos x="0" y="12"/>
                    </a:cxn>
                    <a:cxn ang="0">
                      <a:pos x="42" y="99"/>
                    </a:cxn>
                    <a:cxn ang="0">
                      <a:pos x="42" y="96"/>
                    </a:cxn>
                    <a:cxn ang="0">
                      <a:pos x="42" y="66"/>
                    </a:cxn>
                    <a:cxn ang="0">
                      <a:pos x="40" y="63"/>
                    </a:cxn>
                    <a:cxn ang="0">
                      <a:pos x="26" y="63"/>
                    </a:cxn>
                    <a:cxn ang="0">
                      <a:pos x="24" y="66"/>
                    </a:cxn>
                    <a:cxn ang="0">
                      <a:pos x="24" y="96"/>
                    </a:cxn>
                    <a:cxn ang="0">
                      <a:pos x="24" y="99"/>
                    </a:cxn>
                    <a:cxn ang="0">
                      <a:pos x="42" y="99"/>
                    </a:cxn>
                  </a:cxnLst>
                  <a:rect l="0" t="0" r="r" b="b"/>
                  <a:pathLst>
                    <a:path w="64" h="114">
                      <a:moveTo>
                        <a:pt x="0" y="12"/>
                      </a:moveTo>
                      <a:cubicBezTo>
                        <a:pt x="2" y="12"/>
                        <a:pt x="4" y="12"/>
                        <a:pt x="7" y="12"/>
                      </a:cubicBezTo>
                      <a:cubicBezTo>
                        <a:pt x="7" y="8"/>
                        <a:pt x="7" y="4"/>
                        <a:pt x="7" y="0"/>
                      </a:cubicBezTo>
                      <a:cubicBezTo>
                        <a:pt x="24" y="0"/>
                        <a:pt x="40" y="0"/>
                        <a:pt x="57" y="0"/>
                      </a:cubicBezTo>
                      <a:cubicBezTo>
                        <a:pt x="57" y="4"/>
                        <a:pt x="57" y="8"/>
                        <a:pt x="57" y="12"/>
                      </a:cubicBezTo>
                      <a:cubicBezTo>
                        <a:pt x="59" y="12"/>
                        <a:pt x="62" y="12"/>
                        <a:pt x="64" y="12"/>
                      </a:cubicBezTo>
                      <a:cubicBezTo>
                        <a:pt x="64" y="46"/>
                        <a:pt x="64" y="80"/>
                        <a:pt x="64" y="114"/>
                      </a:cubicBezTo>
                      <a:cubicBezTo>
                        <a:pt x="43" y="114"/>
                        <a:pt x="21" y="114"/>
                        <a:pt x="0" y="114"/>
                      </a:cubicBezTo>
                      <a:cubicBezTo>
                        <a:pt x="0" y="80"/>
                        <a:pt x="0" y="46"/>
                        <a:pt x="0" y="12"/>
                      </a:cubicBezTo>
                      <a:close/>
                      <a:moveTo>
                        <a:pt x="42" y="99"/>
                      </a:moveTo>
                      <a:cubicBezTo>
                        <a:pt x="42" y="98"/>
                        <a:pt x="42" y="97"/>
                        <a:pt x="42" y="96"/>
                      </a:cubicBezTo>
                      <a:cubicBezTo>
                        <a:pt x="42" y="86"/>
                        <a:pt x="42" y="76"/>
                        <a:pt x="42" y="66"/>
                      </a:cubicBezTo>
                      <a:cubicBezTo>
                        <a:pt x="42" y="65"/>
                        <a:pt x="42" y="64"/>
                        <a:pt x="40" y="63"/>
                      </a:cubicBezTo>
                      <a:cubicBezTo>
                        <a:pt x="33" y="59"/>
                        <a:pt x="33" y="59"/>
                        <a:pt x="26" y="63"/>
                      </a:cubicBezTo>
                      <a:cubicBezTo>
                        <a:pt x="24" y="64"/>
                        <a:pt x="24" y="65"/>
                        <a:pt x="24" y="66"/>
                      </a:cubicBezTo>
                      <a:cubicBezTo>
                        <a:pt x="24" y="76"/>
                        <a:pt x="24" y="86"/>
                        <a:pt x="24" y="96"/>
                      </a:cubicBezTo>
                      <a:cubicBezTo>
                        <a:pt x="24" y="97"/>
                        <a:pt x="24" y="98"/>
                        <a:pt x="24" y="99"/>
                      </a:cubicBezTo>
                      <a:cubicBezTo>
                        <a:pt x="30" y="99"/>
                        <a:pt x="36" y="99"/>
                        <a:pt x="42" y="99"/>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sp>
              <p:nvSpPr>
                <p:cNvPr id="168" name="Freeform 724"/>
                <p:cNvSpPr>
                  <a:spLocks/>
                </p:cNvSpPr>
                <p:nvPr/>
              </p:nvSpPr>
              <p:spPr bwMode="auto">
                <a:xfrm>
                  <a:off x="5673323" y="4526281"/>
                  <a:ext cx="135680" cy="245513"/>
                </a:xfrm>
                <a:custGeom>
                  <a:avLst/>
                  <a:gdLst/>
                  <a:ahLst/>
                  <a:cxnLst>
                    <a:cxn ang="0">
                      <a:pos x="7" y="0"/>
                    </a:cxn>
                    <a:cxn ang="0">
                      <a:pos x="56" y="0"/>
                    </a:cxn>
                    <a:cxn ang="0">
                      <a:pos x="56" y="12"/>
                    </a:cxn>
                    <a:cxn ang="0">
                      <a:pos x="64" y="12"/>
                    </a:cxn>
                    <a:cxn ang="0">
                      <a:pos x="64" y="114"/>
                    </a:cxn>
                    <a:cxn ang="0">
                      <a:pos x="48" y="114"/>
                    </a:cxn>
                    <a:cxn ang="0">
                      <a:pos x="48" y="111"/>
                    </a:cxn>
                    <a:cxn ang="0">
                      <a:pos x="48" y="52"/>
                    </a:cxn>
                    <a:cxn ang="0">
                      <a:pos x="45" y="48"/>
                    </a:cxn>
                    <a:cxn ang="0">
                      <a:pos x="34" y="42"/>
                    </a:cxn>
                    <a:cxn ang="0">
                      <a:pos x="31" y="42"/>
                    </a:cxn>
                    <a:cxn ang="0">
                      <a:pos x="19" y="48"/>
                    </a:cxn>
                    <a:cxn ang="0">
                      <a:pos x="17" y="51"/>
                    </a:cxn>
                    <a:cxn ang="0">
                      <a:pos x="17" y="111"/>
                    </a:cxn>
                    <a:cxn ang="0">
                      <a:pos x="17" y="114"/>
                    </a:cxn>
                    <a:cxn ang="0">
                      <a:pos x="0" y="114"/>
                    </a:cxn>
                    <a:cxn ang="0">
                      <a:pos x="0" y="12"/>
                    </a:cxn>
                    <a:cxn ang="0">
                      <a:pos x="7" y="12"/>
                    </a:cxn>
                    <a:cxn ang="0">
                      <a:pos x="7" y="0"/>
                    </a:cxn>
                  </a:cxnLst>
                  <a:rect l="0" t="0" r="r" b="b"/>
                  <a:pathLst>
                    <a:path w="64" h="114">
                      <a:moveTo>
                        <a:pt x="7" y="0"/>
                      </a:moveTo>
                      <a:cubicBezTo>
                        <a:pt x="23" y="0"/>
                        <a:pt x="40" y="0"/>
                        <a:pt x="56" y="0"/>
                      </a:cubicBezTo>
                      <a:cubicBezTo>
                        <a:pt x="56" y="4"/>
                        <a:pt x="56" y="8"/>
                        <a:pt x="56" y="12"/>
                      </a:cubicBezTo>
                      <a:cubicBezTo>
                        <a:pt x="59" y="12"/>
                        <a:pt x="61" y="12"/>
                        <a:pt x="64" y="12"/>
                      </a:cubicBezTo>
                      <a:cubicBezTo>
                        <a:pt x="64" y="46"/>
                        <a:pt x="64" y="80"/>
                        <a:pt x="64" y="114"/>
                      </a:cubicBezTo>
                      <a:cubicBezTo>
                        <a:pt x="59" y="114"/>
                        <a:pt x="53" y="114"/>
                        <a:pt x="48" y="114"/>
                      </a:cubicBezTo>
                      <a:cubicBezTo>
                        <a:pt x="48" y="113"/>
                        <a:pt x="48" y="112"/>
                        <a:pt x="48" y="111"/>
                      </a:cubicBezTo>
                      <a:cubicBezTo>
                        <a:pt x="48" y="91"/>
                        <a:pt x="48" y="71"/>
                        <a:pt x="48" y="52"/>
                      </a:cubicBezTo>
                      <a:cubicBezTo>
                        <a:pt x="48" y="50"/>
                        <a:pt x="47" y="48"/>
                        <a:pt x="45" y="48"/>
                      </a:cubicBezTo>
                      <a:cubicBezTo>
                        <a:pt x="41" y="46"/>
                        <a:pt x="38" y="44"/>
                        <a:pt x="34" y="42"/>
                      </a:cubicBezTo>
                      <a:cubicBezTo>
                        <a:pt x="33" y="41"/>
                        <a:pt x="31" y="41"/>
                        <a:pt x="31" y="42"/>
                      </a:cubicBezTo>
                      <a:cubicBezTo>
                        <a:pt x="27" y="44"/>
                        <a:pt x="23" y="46"/>
                        <a:pt x="19" y="48"/>
                      </a:cubicBezTo>
                      <a:cubicBezTo>
                        <a:pt x="17" y="48"/>
                        <a:pt x="17" y="50"/>
                        <a:pt x="17" y="51"/>
                      </a:cubicBezTo>
                      <a:cubicBezTo>
                        <a:pt x="17" y="71"/>
                        <a:pt x="17" y="91"/>
                        <a:pt x="17" y="111"/>
                      </a:cubicBezTo>
                      <a:cubicBezTo>
                        <a:pt x="17" y="112"/>
                        <a:pt x="17" y="113"/>
                        <a:pt x="17" y="114"/>
                      </a:cubicBezTo>
                      <a:cubicBezTo>
                        <a:pt x="11" y="114"/>
                        <a:pt x="5" y="114"/>
                        <a:pt x="0" y="114"/>
                      </a:cubicBezTo>
                      <a:cubicBezTo>
                        <a:pt x="0" y="80"/>
                        <a:pt x="0" y="46"/>
                        <a:pt x="0" y="12"/>
                      </a:cubicBezTo>
                      <a:cubicBezTo>
                        <a:pt x="2" y="12"/>
                        <a:pt x="4" y="12"/>
                        <a:pt x="7" y="12"/>
                      </a:cubicBezTo>
                      <a:cubicBezTo>
                        <a:pt x="7" y="8"/>
                        <a:pt x="7" y="4"/>
                        <a:pt x="7" y="0"/>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grpSp>
        </p:grpSp>
      </p:grpSp>
      <p:sp>
        <p:nvSpPr>
          <p:cNvPr id="111" name="Freeform 3"/>
          <p:cNvSpPr>
            <a:spLocks noChangeAspect="1" noChangeArrowheads="1"/>
          </p:cNvSpPr>
          <p:nvPr/>
        </p:nvSpPr>
        <p:spPr bwMode="auto">
          <a:xfrm>
            <a:off x="6473669" y="3374121"/>
            <a:ext cx="755702" cy="425083"/>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1"/>
          </a:solidFill>
          <a:ln>
            <a:noFill/>
          </a:ln>
          <a:effectLst/>
          <a:extLst/>
        </p:spPr>
        <p:txBody>
          <a:bodyPr wrap="none" anchor="ctr"/>
          <a:lstStyle/>
          <a:p>
            <a:endParaRPr lang="en-US" sz="1200" dirty="0">
              <a:solidFill>
                <a:srgbClr val="5F5F5F"/>
              </a:solidFill>
            </a:endParaRPr>
          </a:p>
        </p:txBody>
      </p:sp>
      <p:grpSp>
        <p:nvGrpSpPr>
          <p:cNvPr id="8" name="Group 7"/>
          <p:cNvGrpSpPr/>
          <p:nvPr/>
        </p:nvGrpSpPr>
        <p:grpSpPr>
          <a:xfrm>
            <a:off x="6654461" y="3391371"/>
            <a:ext cx="364650" cy="406150"/>
            <a:chOff x="1283134" y="4081070"/>
            <a:chExt cx="582301" cy="648571"/>
          </a:xfrm>
        </p:grpSpPr>
        <p:sp>
          <p:nvSpPr>
            <p:cNvPr id="125" name="Freeform 365"/>
            <p:cNvSpPr>
              <a:spLocks noEditPoints="1"/>
            </p:cNvSpPr>
            <p:nvPr/>
          </p:nvSpPr>
          <p:spPr bwMode="gray">
            <a:xfrm>
              <a:off x="1348908" y="4145797"/>
              <a:ext cx="291553" cy="291549"/>
            </a:xfrm>
            <a:custGeom>
              <a:avLst/>
              <a:gdLst/>
              <a:ahLst/>
              <a:cxnLst>
                <a:cxn ang="0">
                  <a:pos x="88" y="0"/>
                </a:cxn>
                <a:cxn ang="0">
                  <a:pos x="174" y="89"/>
                </a:cxn>
                <a:cxn ang="0">
                  <a:pos x="85" y="173"/>
                </a:cxn>
                <a:cxn ang="0">
                  <a:pos x="2" y="83"/>
                </a:cxn>
                <a:cxn ang="0">
                  <a:pos x="88" y="0"/>
                </a:cxn>
                <a:cxn ang="0">
                  <a:pos x="28" y="84"/>
                </a:cxn>
                <a:cxn ang="0">
                  <a:pos x="30" y="86"/>
                </a:cxn>
                <a:cxn ang="0">
                  <a:pos x="65" y="121"/>
                </a:cxn>
                <a:cxn ang="0">
                  <a:pos x="69" y="124"/>
                </a:cxn>
                <a:cxn ang="0">
                  <a:pos x="80" y="126"/>
                </a:cxn>
                <a:cxn ang="0">
                  <a:pos x="90" y="121"/>
                </a:cxn>
                <a:cxn ang="0">
                  <a:pos x="147" y="64"/>
                </a:cxn>
                <a:cxn ang="0">
                  <a:pos x="148" y="62"/>
                </a:cxn>
                <a:cxn ang="0">
                  <a:pos x="145" y="62"/>
                </a:cxn>
                <a:cxn ang="0">
                  <a:pos x="126" y="62"/>
                </a:cxn>
                <a:cxn ang="0">
                  <a:pos x="122" y="64"/>
                </a:cxn>
                <a:cxn ang="0">
                  <a:pos x="79" y="106"/>
                </a:cxn>
                <a:cxn ang="0">
                  <a:pos x="78" y="109"/>
                </a:cxn>
                <a:cxn ang="0">
                  <a:pos x="77" y="108"/>
                </a:cxn>
                <a:cxn ang="0">
                  <a:pos x="75" y="106"/>
                </a:cxn>
                <a:cxn ang="0">
                  <a:pos x="54" y="85"/>
                </a:cxn>
                <a:cxn ang="0">
                  <a:pos x="51" y="84"/>
                </a:cxn>
                <a:cxn ang="0">
                  <a:pos x="28" y="84"/>
                </a:cxn>
              </a:cxnLst>
              <a:rect l="0" t="0" r="r" b="b"/>
              <a:pathLst>
                <a:path w="176" h="174">
                  <a:moveTo>
                    <a:pt x="88" y="0"/>
                  </a:moveTo>
                  <a:cubicBezTo>
                    <a:pt x="136" y="0"/>
                    <a:pt x="176" y="40"/>
                    <a:pt x="174" y="89"/>
                  </a:cubicBezTo>
                  <a:cubicBezTo>
                    <a:pt x="173" y="135"/>
                    <a:pt x="135" y="174"/>
                    <a:pt x="85" y="173"/>
                  </a:cubicBezTo>
                  <a:cubicBezTo>
                    <a:pt x="38" y="171"/>
                    <a:pt x="0" y="132"/>
                    <a:pt x="2" y="83"/>
                  </a:cubicBezTo>
                  <a:cubicBezTo>
                    <a:pt x="3" y="36"/>
                    <a:pt x="42" y="0"/>
                    <a:pt x="88" y="0"/>
                  </a:cubicBezTo>
                  <a:close/>
                  <a:moveTo>
                    <a:pt x="28" y="84"/>
                  </a:moveTo>
                  <a:cubicBezTo>
                    <a:pt x="29" y="85"/>
                    <a:pt x="29" y="85"/>
                    <a:pt x="30" y="86"/>
                  </a:cubicBezTo>
                  <a:cubicBezTo>
                    <a:pt x="41" y="97"/>
                    <a:pt x="53" y="109"/>
                    <a:pt x="65" y="121"/>
                  </a:cubicBezTo>
                  <a:cubicBezTo>
                    <a:pt x="66" y="122"/>
                    <a:pt x="67" y="123"/>
                    <a:pt x="69" y="124"/>
                  </a:cubicBezTo>
                  <a:cubicBezTo>
                    <a:pt x="72" y="127"/>
                    <a:pt x="76" y="128"/>
                    <a:pt x="80" y="126"/>
                  </a:cubicBezTo>
                  <a:cubicBezTo>
                    <a:pt x="84" y="125"/>
                    <a:pt x="87" y="123"/>
                    <a:pt x="90" y="121"/>
                  </a:cubicBezTo>
                  <a:cubicBezTo>
                    <a:pt x="109" y="102"/>
                    <a:pt x="128" y="83"/>
                    <a:pt x="147" y="64"/>
                  </a:cubicBezTo>
                  <a:cubicBezTo>
                    <a:pt x="147" y="63"/>
                    <a:pt x="147" y="63"/>
                    <a:pt x="148" y="62"/>
                  </a:cubicBezTo>
                  <a:cubicBezTo>
                    <a:pt x="147" y="62"/>
                    <a:pt x="146" y="62"/>
                    <a:pt x="145" y="62"/>
                  </a:cubicBezTo>
                  <a:cubicBezTo>
                    <a:pt x="139" y="62"/>
                    <a:pt x="133" y="62"/>
                    <a:pt x="126" y="62"/>
                  </a:cubicBezTo>
                  <a:cubicBezTo>
                    <a:pt x="125" y="62"/>
                    <a:pt x="123" y="62"/>
                    <a:pt x="122" y="64"/>
                  </a:cubicBezTo>
                  <a:cubicBezTo>
                    <a:pt x="108" y="78"/>
                    <a:pt x="93" y="92"/>
                    <a:pt x="79" y="106"/>
                  </a:cubicBezTo>
                  <a:cubicBezTo>
                    <a:pt x="78" y="107"/>
                    <a:pt x="78" y="108"/>
                    <a:pt x="78" y="109"/>
                  </a:cubicBezTo>
                  <a:cubicBezTo>
                    <a:pt x="77" y="109"/>
                    <a:pt x="77" y="109"/>
                    <a:pt x="77" y="108"/>
                  </a:cubicBezTo>
                  <a:cubicBezTo>
                    <a:pt x="76" y="108"/>
                    <a:pt x="76" y="107"/>
                    <a:pt x="75" y="106"/>
                  </a:cubicBezTo>
                  <a:cubicBezTo>
                    <a:pt x="68" y="99"/>
                    <a:pt x="61" y="92"/>
                    <a:pt x="54" y="85"/>
                  </a:cubicBezTo>
                  <a:cubicBezTo>
                    <a:pt x="53" y="85"/>
                    <a:pt x="52" y="84"/>
                    <a:pt x="51" y="84"/>
                  </a:cubicBezTo>
                  <a:cubicBezTo>
                    <a:pt x="44" y="84"/>
                    <a:pt x="36" y="84"/>
                    <a:pt x="28" y="84"/>
                  </a:cubicBezTo>
                  <a:close/>
                </a:path>
              </a:pathLst>
            </a:custGeom>
            <a:solidFill>
              <a:srgbClr val="374A58"/>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200">
                <a:solidFill>
                  <a:srgbClr val="5F5F5F"/>
                </a:solidFill>
                <a:latin typeface="Arial" charset="0"/>
                <a:cs typeface="Arial" charset="0"/>
              </a:endParaRPr>
            </a:p>
          </p:txBody>
        </p:sp>
        <p:sp>
          <p:nvSpPr>
            <p:cNvPr id="126" name="Freeform 946"/>
            <p:cNvSpPr>
              <a:spLocks noEditPoints="1"/>
            </p:cNvSpPr>
            <p:nvPr/>
          </p:nvSpPr>
          <p:spPr bwMode="auto">
            <a:xfrm>
              <a:off x="1283134" y="4081070"/>
              <a:ext cx="582301" cy="648571"/>
            </a:xfrm>
            <a:custGeom>
              <a:avLst/>
              <a:gdLst/>
              <a:ahLst/>
              <a:cxnLst>
                <a:cxn ang="0">
                  <a:pos x="198" y="237"/>
                </a:cxn>
                <a:cxn ang="0">
                  <a:pos x="32" y="198"/>
                </a:cxn>
                <a:cxn ang="0">
                  <a:pos x="56" y="40"/>
                </a:cxn>
                <a:cxn ang="0">
                  <a:pos x="216" y="42"/>
                </a:cxn>
                <a:cxn ang="0">
                  <a:pos x="256" y="127"/>
                </a:cxn>
                <a:cxn ang="0">
                  <a:pos x="224" y="215"/>
                </a:cxn>
                <a:cxn ang="0">
                  <a:pos x="239" y="233"/>
                </a:cxn>
                <a:cxn ang="0">
                  <a:pos x="241" y="234"/>
                </a:cxn>
                <a:cxn ang="0">
                  <a:pos x="256" y="242"/>
                </a:cxn>
                <a:cxn ang="0">
                  <a:pos x="333" y="326"/>
                </a:cxn>
                <a:cxn ang="0">
                  <a:pos x="358" y="353"/>
                </a:cxn>
                <a:cxn ang="0">
                  <a:pos x="364" y="386"/>
                </a:cxn>
                <a:cxn ang="0">
                  <a:pos x="338" y="408"/>
                </a:cxn>
                <a:cxn ang="0">
                  <a:pos x="306" y="394"/>
                </a:cxn>
                <a:cxn ang="0">
                  <a:pos x="218" y="273"/>
                </a:cxn>
                <a:cxn ang="0">
                  <a:pos x="213" y="257"/>
                </a:cxn>
                <a:cxn ang="0">
                  <a:pos x="212" y="254"/>
                </a:cxn>
                <a:cxn ang="0">
                  <a:pos x="198" y="237"/>
                </a:cxn>
                <a:cxn ang="0">
                  <a:pos x="135" y="31"/>
                </a:cxn>
                <a:cxn ang="0">
                  <a:pos x="34" y="132"/>
                </a:cxn>
                <a:cxn ang="0">
                  <a:pos x="133" y="234"/>
                </a:cxn>
                <a:cxn ang="0">
                  <a:pos x="236" y="133"/>
                </a:cxn>
                <a:cxn ang="0">
                  <a:pos x="135" y="31"/>
                </a:cxn>
              </a:cxnLst>
              <a:rect l="0" t="0" r="r" b="b"/>
              <a:pathLst>
                <a:path w="368" h="410">
                  <a:moveTo>
                    <a:pt x="198" y="237"/>
                  </a:moveTo>
                  <a:cubicBezTo>
                    <a:pt x="138" y="273"/>
                    <a:pt x="65" y="250"/>
                    <a:pt x="32" y="198"/>
                  </a:cubicBezTo>
                  <a:cubicBezTo>
                    <a:pt x="0" y="147"/>
                    <a:pt x="9" y="79"/>
                    <a:pt x="56" y="40"/>
                  </a:cubicBezTo>
                  <a:cubicBezTo>
                    <a:pt x="102" y="0"/>
                    <a:pt x="170" y="1"/>
                    <a:pt x="216" y="42"/>
                  </a:cubicBezTo>
                  <a:cubicBezTo>
                    <a:pt x="241" y="64"/>
                    <a:pt x="255" y="93"/>
                    <a:pt x="256" y="127"/>
                  </a:cubicBezTo>
                  <a:cubicBezTo>
                    <a:pt x="258" y="161"/>
                    <a:pt x="247" y="190"/>
                    <a:pt x="224" y="215"/>
                  </a:cubicBezTo>
                  <a:cubicBezTo>
                    <a:pt x="229" y="222"/>
                    <a:pt x="234" y="227"/>
                    <a:pt x="239" y="233"/>
                  </a:cubicBezTo>
                  <a:cubicBezTo>
                    <a:pt x="239" y="234"/>
                    <a:pt x="241" y="234"/>
                    <a:pt x="241" y="234"/>
                  </a:cubicBezTo>
                  <a:cubicBezTo>
                    <a:pt x="247" y="235"/>
                    <a:pt x="252" y="238"/>
                    <a:pt x="256" y="242"/>
                  </a:cubicBezTo>
                  <a:cubicBezTo>
                    <a:pt x="282" y="270"/>
                    <a:pt x="307" y="298"/>
                    <a:pt x="333" y="326"/>
                  </a:cubicBezTo>
                  <a:cubicBezTo>
                    <a:pt x="341" y="335"/>
                    <a:pt x="349" y="344"/>
                    <a:pt x="358" y="353"/>
                  </a:cubicBezTo>
                  <a:cubicBezTo>
                    <a:pt x="366" y="363"/>
                    <a:pt x="368" y="374"/>
                    <a:pt x="364" y="386"/>
                  </a:cubicBezTo>
                  <a:cubicBezTo>
                    <a:pt x="359" y="399"/>
                    <a:pt x="351" y="406"/>
                    <a:pt x="338" y="408"/>
                  </a:cubicBezTo>
                  <a:cubicBezTo>
                    <a:pt x="324" y="410"/>
                    <a:pt x="314" y="405"/>
                    <a:pt x="306" y="394"/>
                  </a:cubicBezTo>
                  <a:cubicBezTo>
                    <a:pt x="276" y="354"/>
                    <a:pt x="247" y="313"/>
                    <a:pt x="218" y="273"/>
                  </a:cubicBezTo>
                  <a:cubicBezTo>
                    <a:pt x="215" y="268"/>
                    <a:pt x="213" y="263"/>
                    <a:pt x="213" y="257"/>
                  </a:cubicBezTo>
                  <a:cubicBezTo>
                    <a:pt x="213" y="256"/>
                    <a:pt x="213" y="255"/>
                    <a:pt x="212" y="254"/>
                  </a:cubicBezTo>
                  <a:cubicBezTo>
                    <a:pt x="208" y="248"/>
                    <a:pt x="203" y="242"/>
                    <a:pt x="198" y="237"/>
                  </a:cubicBezTo>
                  <a:close/>
                  <a:moveTo>
                    <a:pt x="135" y="31"/>
                  </a:moveTo>
                  <a:cubicBezTo>
                    <a:pt x="79" y="31"/>
                    <a:pt x="34" y="77"/>
                    <a:pt x="34" y="132"/>
                  </a:cubicBezTo>
                  <a:cubicBezTo>
                    <a:pt x="34" y="189"/>
                    <a:pt x="79" y="233"/>
                    <a:pt x="133" y="234"/>
                  </a:cubicBezTo>
                  <a:cubicBezTo>
                    <a:pt x="192" y="234"/>
                    <a:pt x="236" y="187"/>
                    <a:pt x="236" y="133"/>
                  </a:cubicBezTo>
                  <a:cubicBezTo>
                    <a:pt x="236" y="77"/>
                    <a:pt x="191" y="31"/>
                    <a:pt x="135" y="3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1200">
                <a:solidFill>
                  <a:srgbClr val="5F5F5F"/>
                </a:solidFill>
              </a:endParaRPr>
            </a:p>
          </p:txBody>
        </p:sp>
      </p:grpSp>
      <p:pic>
        <p:nvPicPr>
          <p:cNvPr id="12" name="Picture 11" descr="O-CloudPlatformIntegration-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9852" y="2952762"/>
            <a:ext cx="1995252" cy="1135928"/>
          </a:xfrm>
          <a:prstGeom prst="rect">
            <a:avLst/>
          </a:prstGeom>
        </p:spPr>
      </p:pic>
      <p:sp>
        <p:nvSpPr>
          <p:cNvPr id="128" name="Title Placeholder 1"/>
          <p:cNvSpPr txBox="1">
            <a:spLocks/>
          </p:cNvSpPr>
          <p:nvPr/>
        </p:nvSpPr>
        <p:spPr>
          <a:xfrm>
            <a:off x="533400" y="4064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rgbClr val="FFFFFF"/>
                </a:solidFill>
                <a:latin typeface="+mj-lt"/>
                <a:ea typeface="+mj-ea"/>
                <a:cs typeface="+mj-cs"/>
              </a:defRPr>
            </a:lvl1pPr>
          </a:lstStyle>
          <a:p>
            <a:r>
              <a:rPr lang="en-US" dirty="0">
                <a:solidFill>
                  <a:srgbClr val="58595B"/>
                </a:solidFill>
              </a:rPr>
              <a:t>Oracle Cloud Platform for Integration</a:t>
            </a:r>
            <a:endParaRPr lang="en-US" dirty="0"/>
          </a:p>
        </p:txBody>
      </p:sp>
      <p:pic>
        <p:nvPicPr>
          <p:cNvPr id="130" name="Picture 2" descr="https://cloud.oracle.com/opc/paas/images/DataIntegrator_w_72.png"/>
          <p:cNvPicPr>
            <a:picLocks noChangeAspect="1" noChangeArrowheads="1"/>
          </p:cNvPicPr>
          <p:nvPr/>
        </p:nvPicPr>
        <p:blipFill>
          <a:blip r:embed="rId9" cstate="print"/>
          <a:srcRect/>
          <a:stretch>
            <a:fillRect/>
          </a:stretch>
        </p:blipFill>
        <p:spPr bwMode="auto">
          <a:xfrm>
            <a:off x="6978579" y="4378175"/>
            <a:ext cx="685800" cy="685800"/>
          </a:xfrm>
          <a:prstGeom prst="rect">
            <a:avLst/>
          </a:prstGeom>
          <a:noFill/>
        </p:spPr>
      </p:pic>
      <p:pic>
        <p:nvPicPr>
          <p:cNvPr id="131" name="Picture 4" descr="https://cloud.oracle.com/opc/paas/images/goldengate_w_72.png"/>
          <p:cNvPicPr>
            <a:picLocks noChangeAspect="1" noChangeArrowheads="1"/>
          </p:cNvPicPr>
          <p:nvPr/>
        </p:nvPicPr>
        <p:blipFill>
          <a:blip r:embed="rId10" cstate="print"/>
          <a:srcRect/>
          <a:stretch>
            <a:fillRect/>
          </a:stretch>
        </p:blipFill>
        <p:spPr bwMode="auto">
          <a:xfrm>
            <a:off x="8094528" y="4874013"/>
            <a:ext cx="685800" cy="685800"/>
          </a:xfrm>
          <a:prstGeom prst="rect">
            <a:avLst/>
          </a:prstGeom>
          <a:noFill/>
        </p:spPr>
      </p:pic>
      <p:grpSp>
        <p:nvGrpSpPr>
          <p:cNvPr id="13" name="Group 12"/>
          <p:cNvGrpSpPr/>
          <p:nvPr/>
        </p:nvGrpSpPr>
        <p:grpSpPr>
          <a:xfrm>
            <a:off x="9300163" y="2207153"/>
            <a:ext cx="547996" cy="551466"/>
            <a:chOff x="7864628" y="1129275"/>
            <a:chExt cx="3509963" cy="3532188"/>
          </a:xfrm>
          <a:solidFill>
            <a:schemeClr val="bg1"/>
          </a:solidFill>
        </p:grpSpPr>
        <p:sp>
          <p:nvSpPr>
            <p:cNvPr id="135" name="Freeform 1"/>
            <p:cNvSpPr>
              <a:spLocks noChangeArrowheads="1"/>
            </p:cNvSpPr>
            <p:nvPr/>
          </p:nvSpPr>
          <p:spPr bwMode="auto">
            <a:xfrm>
              <a:off x="7864628" y="1129275"/>
              <a:ext cx="2351088" cy="1755775"/>
            </a:xfrm>
            <a:custGeom>
              <a:avLst/>
              <a:gdLst>
                <a:gd name="T0" fmla="*/ 5842 w 6531"/>
                <a:gd name="T1" fmla="*/ 1781 h 4876"/>
                <a:gd name="T2" fmla="*/ 5842 w 6531"/>
                <a:gd name="T3" fmla="*/ 1781 h 4876"/>
                <a:gd name="T4" fmla="*/ 5342 w 6531"/>
                <a:gd name="T5" fmla="*/ 2000 h 4876"/>
                <a:gd name="T6" fmla="*/ 4905 w 6531"/>
                <a:gd name="T7" fmla="*/ 2000 h 4876"/>
                <a:gd name="T8" fmla="*/ 4905 w 6531"/>
                <a:gd name="T9" fmla="*/ 0 h 4876"/>
                <a:gd name="T10" fmla="*/ 3906 w 6531"/>
                <a:gd name="T11" fmla="*/ 0 h 4876"/>
                <a:gd name="T12" fmla="*/ 2843 w 6531"/>
                <a:gd name="T13" fmla="*/ 0 h 4876"/>
                <a:gd name="T14" fmla="*/ 2031 w 6531"/>
                <a:gd name="T15" fmla="*/ 0 h 4876"/>
                <a:gd name="T16" fmla="*/ 656 w 6531"/>
                <a:gd name="T17" fmla="*/ 0 h 4876"/>
                <a:gd name="T18" fmla="*/ 0 w 6531"/>
                <a:gd name="T19" fmla="*/ 0 h 4876"/>
                <a:gd name="T20" fmla="*/ 0 w 6531"/>
                <a:gd name="T21" fmla="*/ 4875 h 4876"/>
                <a:gd name="T22" fmla="*/ 2031 w 6531"/>
                <a:gd name="T23" fmla="*/ 4875 h 4876"/>
                <a:gd name="T24" fmla="*/ 2000 w 6531"/>
                <a:gd name="T25" fmla="*/ 4437 h 4876"/>
                <a:gd name="T26" fmla="*/ 1781 w 6531"/>
                <a:gd name="T27" fmla="*/ 3937 h 4876"/>
                <a:gd name="T28" fmla="*/ 2437 w 6531"/>
                <a:gd name="T29" fmla="*/ 3250 h 4876"/>
                <a:gd name="T30" fmla="*/ 3093 w 6531"/>
                <a:gd name="T31" fmla="*/ 3937 h 4876"/>
                <a:gd name="T32" fmla="*/ 2875 w 6531"/>
                <a:gd name="T33" fmla="*/ 4437 h 4876"/>
                <a:gd name="T34" fmla="*/ 2843 w 6531"/>
                <a:gd name="T35" fmla="*/ 4875 h 4876"/>
                <a:gd name="T36" fmla="*/ 4905 w 6531"/>
                <a:gd name="T37" fmla="*/ 4875 h 4876"/>
                <a:gd name="T38" fmla="*/ 4905 w 6531"/>
                <a:gd name="T39" fmla="*/ 2875 h 4876"/>
                <a:gd name="T40" fmla="*/ 5342 w 6531"/>
                <a:gd name="T41" fmla="*/ 2875 h 4876"/>
                <a:gd name="T42" fmla="*/ 5842 w 6531"/>
                <a:gd name="T43" fmla="*/ 3125 h 4876"/>
                <a:gd name="T44" fmla="*/ 6530 w 6531"/>
                <a:gd name="T45" fmla="*/ 2437 h 4876"/>
                <a:gd name="T46" fmla="*/ 5842 w 6531"/>
                <a:gd name="T47" fmla="*/ 1781 h 4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31" h="4876">
                  <a:moveTo>
                    <a:pt x="5842" y="1781"/>
                  </a:moveTo>
                  <a:lnTo>
                    <a:pt x="5842" y="1781"/>
                  </a:lnTo>
                  <a:cubicBezTo>
                    <a:pt x="5655" y="1781"/>
                    <a:pt x="5467" y="1875"/>
                    <a:pt x="5342" y="2000"/>
                  </a:cubicBezTo>
                  <a:cubicBezTo>
                    <a:pt x="5124" y="2219"/>
                    <a:pt x="4905" y="2187"/>
                    <a:pt x="4905" y="2000"/>
                  </a:cubicBezTo>
                  <a:cubicBezTo>
                    <a:pt x="4905" y="0"/>
                    <a:pt x="4905" y="0"/>
                    <a:pt x="4905" y="0"/>
                  </a:cubicBezTo>
                  <a:cubicBezTo>
                    <a:pt x="3906" y="0"/>
                    <a:pt x="3906" y="0"/>
                    <a:pt x="3906" y="0"/>
                  </a:cubicBezTo>
                  <a:cubicBezTo>
                    <a:pt x="2843" y="0"/>
                    <a:pt x="2843" y="0"/>
                    <a:pt x="2843" y="0"/>
                  </a:cubicBezTo>
                  <a:cubicBezTo>
                    <a:pt x="2031" y="0"/>
                    <a:pt x="2031" y="0"/>
                    <a:pt x="2031" y="0"/>
                  </a:cubicBezTo>
                  <a:cubicBezTo>
                    <a:pt x="656" y="0"/>
                    <a:pt x="656" y="0"/>
                    <a:pt x="656" y="0"/>
                  </a:cubicBezTo>
                  <a:cubicBezTo>
                    <a:pt x="0" y="0"/>
                    <a:pt x="0" y="0"/>
                    <a:pt x="0" y="0"/>
                  </a:cubicBezTo>
                  <a:cubicBezTo>
                    <a:pt x="0" y="4875"/>
                    <a:pt x="0" y="4875"/>
                    <a:pt x="0" y="4875"/>
                  </a:cubicBezTo>
                  <a:cubicBezTo>
                    <a:pt x="2031" y="4875"/>
                    <a:pt x="2031" y="4875"/>
                    <a:pt x="2031" y="4875"/>
                  </a:cubicBezTo>
                  <a:cubicBezTo>
                    <a:pt x="2187" y="4875"/>
                    <a:pt x="2218" y="4656"/>
                    <a:pt x="2000" y="4437"/>
                  </a:cubicBezTo>
                  <a:cubicBezTo>
                    <a:pt x="1875" y="4312"/>
                    <a:pt x="1781" y="4156"/>
                    <a:pt x="1781" y="3937"/>
                  </a:cubicBezTo>
                  <a:cubicBezTo>
                    <a:pt x="1781" y="3562"/>
                    <a:pt x="2062" y="3250"/>
                    <a:pt x="2437" y="3250"/>
                  </a:cubicBezTo>
                  <a:cubicBezTo>
                    <a:pt x="2812" y="3250"/>
                    <a:pt x="3093" y="3562"/>
                    <a:pt x="3093" y="3937"/>
                  </a:cubicBezTo>
                  <a:cubicBezTo>
                    <a:pt x="3093" y="4156"/>
                    <a:pt x="3000" y="4312"/>
                    <a:pt x="2875" y="4437"/>
                  </a:cubicBezTo>
                  <a:cubicBezTo>
                    <a:pt x="2656" y="4656"/>
                    <a:pt x="2687" y="4875"/>
                    <a:pt x="2843" y="4875"/>
                  </a:cubicBezTo>
                  <a:cubicBezTo>
                    <a:pt x="4905" y="4875"/>
                    <a:pt x="4905" y="4875"/>
                    <a:pt x="4905" y="4875"/>
                  </a:cubicBezTo>
                  <a:cubicBezTo>
                    <a:pt x="4905" y="2875"/>
                    <a:pt x="4905" y="2875"/>
                    <a:pt x="4905" y="2875"/>
                  </a:cubicBezTo>
                  <a:cubicBezTo>
                    <a:pt x="4905" y="2719"/>
                    <a:pt x="5124" y="2687"/>
                    <a:pt x="5342" y="2875"/>
                  </a:cubicBezTo>
                  <a:cubicBezTo>
                    <a:pt x="5467" y="3031"/>
                    <a:pt x="5655" y="3125"/>
                    <a:pt x="5842" y="3125"/>
                  </a:cubicBezTo>
                  <a:cubicBezTo>
                    <a:pt x="6217" y="3125"/>
                    <a:pt x="6530" y="2812"/>
                    <a:pt x="6530" y="2437"/>
                  </a:cubicBezTo>
                  <a:cubicBezTo>
                    <a:pt x="6530" y="2062"/>
                    <a:pt x="6217" y="1781"/>
                    <a:pt x="5842" y="1781"/>
                  </a:cubicBezTo>
                </a:path>
              </a:pathLst>
            </a:custGeom>
            <a:grpFill/>
            <a:ln w="9525" cap="flat">
              <a:solidFill>
                <a:schemeClr val="tx2"/>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36" name="Freeform 2"/>
            <p:cNvSpPr>
              <a:spLocks noChangeArrowheads="1"/>
            </p:cNvSpPr>
            <p:nvPr/>
          </p:nvSpPr>
          <p:spPr bwMode="auto">
            <a:xfrm>
              <a:off x="9618816" y="1129275"/>
              <a:ext cx="1755775" cy="2351088"/>
            </a:xfrm>
            <a:custGeom>
              <a:avLst/>
              <a:gdLst>
                <a:gd name="T0" fmla="*/ 0 w 4875"/>
                <a:gd name="T1" fmla="*/ 0 h 6531"/>
                <a:gd name="T2" fmla="*/ 0 w 4875"/>
                <a:gd name="T3" fmla="*/ 0 h 6531"/>
                <a:gd name="T4" fmla="*/ 0 w 4875"/>
                <a:gd name="T5" fmla="*/ 2031 h 6531"/>
                <a:gd name="T6" fmla="*/ 436 w 4875"/>
                <a:gd name="T7" fmla="*/ 2031 h 6531"/>
                <a:gd name="T8" fmla="*/ 967 w 4875"/>
                <a:gd name="T9" fmla="*/ 1781 h 6531"/>
                <a:gd name="T10" fmla="*/ 1624 w 4875"/>
                <a:gd name="T11" fmla="*/ 2437 h 6531"/>
                <a:gd name="T12" fmla="*/ 967 w 4875"/>
                <a:gd name="T13" fmla="*/ 3125 h 6531"/>
                <a:gd name="T14" fmla="*/ 436 w 4875"/>
                <a:gd name="T15" fmla="*/ 2875 h 6531"/>
                <a:gd name="T16" fmla="*/ 0 w 4875"/>
                <a:gd name="T17" fmla="*/ 2875 h 6531"/>
                <a:gd name="T18" fmla="*/ 0 w 4875"/>
                <a:gd name="T19" fmla="*/ 4906 h 6531"/>
                <a:gd name="T20" fmla="*/ 1999 w 4875"/>
                <a:gd name="T21" fmla="*/ 4906 h 6531"/>
                <a:gd name="T22" fmla="*/ 1999 w 4875"/>
                <a:gd name="T23" fmla="*/ 5343 h 6531"/>
                <a:gd name="T24" fmla="*/ 1780 w 4875"/>
                <a:gd name="T25" fmla="*/ 5874 h 6531"/>
                <a:gd name="T26" fmla="*/ 2436 w 4875"/>
                <a:gd name="T27" fmla="*/ 6530 h 6531"/>
                <a:gd name="T28" fmla="*/ 3124 w 4875"/>
                <a:gd name="T29" fmla="*/ 5874 h 6531"/>
                <a:gd name="T30" fmla="*/ 2874 w 4875"/>
                <a:gd name="T31" fmla="*/ 5343 h 6531"/>
                <a:gd name="T32" fmla="*/ 2874 w 4875"/>
                <a:gd name="T33" fmla="*/ 4906 h 6531"/>
                <a:gd name="T34" fmla="*/ 4874 w 4875"/>
                <a:gd name="T35" fmla="*/ 4906 h 6531"/>
                <a:gd name="T36" fmla="*/ 4874 w 4875"/>
                <a:gd name="T37" fmla="*/ 4125 h 6531"/>
                <a:gd name="T38" fmla="*/ 4874 w 4875"/>
                <a:gd name="T39" fmla="*/ 2875 h 6531"/>
                <a:gd name="T40" fmla="*/ 4874 w 4875"/>
                <a:gd name="T41" fmla="*/ 2031 h 6531"/>
                <a:gd name="T42" fmla="*/ 4874 w 4875"/>
                <a:gd name="T43" fmla="*/ 875 h 6531"/>
                <a:gd name="T44" fmla="*/ 4874 w 4875"/>
                <a:gd name="T45" fmla="*/ 0 h 6531"/>
                <a:gd name="T46" fmla="*/ 0 w 4875"/>
                <a:gd name="T47" fmla="*/ 0 h 6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75" h="6531">
                  <a:moveTo>
                    <a:pt x="0" y="0"/>
                  </a:moveTo>
                  <a:lnTo>
                    <a:pt x="0" y="0"/>
                  </a:lnTo>
                  <a:cubicBezTo>
                    <a:pt x="0" y="2031"/>
                    <a:pt x="0" y="2031"/>
                    <a:pt x="0" y="2031"/>
                  </a:cubicBezTo>
                  <a:cubicBezTo>
                    <a:pt x="0" y="2187"/>
                    <a:pt x="249" y="2219"/>
                    <a:pt x="436" y="2031"/>
                  </a:cubicBezTo>
                  <a:cubicBezTo>
                    <a:pt x="561" y="1875"/>
                    <a:pt x="749" y="1781"/>
                    <a:pt x="967" y="1781"/>
                  </a:cubicBezTo>
                  <a:cubicBezTo>
                    <a:pt x="1342" y="1781"/>
                    <a:pt x="1624" y="2062"/>
                    <a:pt x="1624" y="2437"/>
                  </a:cubicBezTo>
                  <a:cubicBezTo>
                    <a:pt x="1624" y="2812"/>
                    <a:pt x="1342" y="3125"/>
                    <a:pt x="967" y="3125"/>
                  </a:cubicBezTo>
                  <a:cubicBezTo>
                    <a:pt x="749" y="3125"/>
                    <a:pt x="561" y="3031"/>
                    <a:pt x="436" y="2875"/>
                  </a:cubicBezTo>
                  <a:cubicBezTo>
                    <a:pt x="249" y="2656"/>
                    <a:pt x="0" y="2687"/>
                    <a:pt x="0" y="2875"/>
                  </a:cubicBezTo>
                  <a:cubicBezTo>
                    <a:pt x="0" y="4906"/>
                    <a:pt x="0" y="4906"/>
                    <a:pt x="0" y="4906"/>
                  </a:cubicBezTo>
                  <a:cubicBezTo>
                    <a:pt x="1999" y="4906"/>
                    <a:pt x="1999" y="4906"/>
                    <a:pt x="1999" y="4906"/>
                  </a:cubicBezTo>
                  <a:cubicBezTo>
                    <a:pt x="2186" y="4906"/>
                    <a:pt x="2217" y="5155"/>
                    <a:pt x="1999" y="5343"/>
                  </a:cubicBezTo>
                  <a:cubicBezTo>
                    <a:pt x="1842" y="5468"/>
                    <a:pt x="1780" y="5655"/>
                    <a:pt x="1780" y="5874"/>
                  </a:cubicBezTo>
                  <a:cubicBezTo>
                    <a:pt x="1780" y="6249"/>
                    <a:pt x="2061" y="6530"/>
                    <a:pt x="2436" y="6530"/>
                  </a:cubicBezTo>
                  <a:cubicBezTo>
                    <a:pt x="2811" y="6530"/>
                    <a:pt x="3124" y="6249"/>
                    <a:pt x="3124" y="5874"/>
                  </a:cubicBezTo>
                  <a:cubicBezTo>
                    <a:pt x="3124" y="5655"/>
                    <a:pt x="3030" y="5468"/>
                    <a:pt x="2874" y="5343"/>
                  </a:cubicBezTo>
                  <a:cubicBezTo>
                    <a:pt x="2686" y="5155"/>
                    <a:pt x="2717" y="4906"/>
                    <a:pt x="2874" y="4906"/>
                  </a:cubicBezTo>
                  <a:cubicBezTo>
                    <a:pt x="4874" y="4906"/>
                    <a:pt x="4874" y="4906"/>
                    <a:pt x="4874" y="4906"/>
                  </a:cubicBezTo>
                  <a:cubicBezTo>
                    <a:pt x="4874" y="4125"/>
                    <a:pt x="4874" y="4125"/>
                    <a:pt x="4874" y="4125"/>
                  </a:cubicBezTo>
                  <a:cubicBezTo>
                    <a:pt x="4874" y="2875"/>
                    <a:pt x="4874" y="2875"/>
                    <a:pt x="4874" y="2875"/>
                  </a:cubicBezTo>
                  <a:cubicBezTo>
                    <a:pt x="4874" y="2031"/>
                    <a:pt x="4874" y="2031"/>
                    <a:pt x="4874" y="2031"/>
                  </a:cubicBezTo>
                  <a:cubicBezTo>
                    <a:pt x="4874" y="875"/>
                    <a:pt x="4874" y="875"/>
                    <a:pt x="4874" y="875"/>
                  </a:cubicBezTo>
                  <a:cubicBezTo>
                    <a:pt x="4874" y="0"/>
                    <a:pt x="4874" y="0"/>
                    <a:pt x="4874" y="0"/>
                  </a:cubicBezTo>
                  <a:lnTo>
                    <a:pt x="0" y="0"/>
                  </a:lnTo>
                </a:path>
              </a:pathLst>
            </a:custGeom>
            <a:grpFill/>
            <a:ln w="9525" cap="flat">
              <a:solidFill>
                <a:schemeClr val="tx2"/>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38" name="Freeform 3"/>
            <p:cNvSpPr>
              <a:spLocks noChangeArrowheads="1"/>
            </p:cNvSpPr>
            <p:nvPr/>
          </p:nvSpPr>
          <p:spPr bwMode="auto">
            <a:xfrm>
              <a:off x="7864628" y="2299263"/>
              <a:ext cx="1755775" cy="2362200"/>
            </a:xfrm>
            <a:custGeom>
              <a:avLst/>
              <a:gdLst>
                <a:gd name="T0" fmla="*/ 3937 w 4876"/>
                <a:gd name="T1" fmla="*/ 3436 h 6562"/>
                <a:gd name="T2" fmla="*/ 3937 w 4876"/>
                <a:gd name="T3" fmla="*/ 3436 h 6562"/>
                <a:gd name="T4" fmla="*/ 4437 w 4876"/>
                <a:gd name="T5" fmla="*/ 3686 h 6562"/>
                <a:gd name="T6" fmla="*/ 4875 w 4876"/>
                <a:gd name="T7" fmla="*/ 3686 h 6562"/>
                <a:gd name="T8" fmla="*/ 4875 w 4876"/>
                <a:gd name="T9" fmla="*/ 1656 h 6562"/>
                <a:gd name="T10" fmla="*/ 2875 w 4876"/>
                <a:gd name="T11" fmla="*/ 1656 h 6562"/>
                <a:gd name="T12" fmla="*/ 2875 w 4876"/>
                <a:gd name="T13" fmla="*/ 1219 h 6562"/>
                <a:gd name="T14" fmla="*/ 3125 w 4876"/>
                <a:gd name="T15" fmla="*/ 687 h 6562"/>
                <a:gd name="T16" fmla="*/ 2437 w 4876"/>
                <a:gd name="T17" fmla="*/ 0 h 6562"/>
                <a:gd name="T18" fmla="*/ 1750 w 4876"/>
                <a:gd name="T19" fmla="*/ 687 h 6562"/>
                <a:gd name="T20" fmla="*/ 2000 w 4876"/>
                <a:gd name="T21" fmla="*/ 1219 h 6562"/>
                <a:gd name="T22" fmla="*/ 2000 w 4876"/>
                <a:gd name="T23" fmla="*/ 1656 h 6562"/>
                <a:gd name="T24" fmla="*/ 0 w 4876"/>
                <a:gd name="T25" fmla="*/ 1656 h 6562"/>
                <a:gd name="T26" fmla="*/ 0 w 4876"/>
                <a:gd name="T27" fmla="*/ 2499 h 6562"/>
                <a:gd name="T28" fmla="*/ 0 w 4876"/>
                <a:gd name="T29" fmla="*/ 3686 h 6562"/>
                <a:gd name="T30" fmla="*/ 0 w 4876"/>
                <a:gd name="T31" fmla="*/ 4530 h 6562"/>
                <a:gd name="T32" fmla="*/ 0 w 4876"/>
                <a:gd name="T33" fmla="*/ 5468 h 6562"/>
                <a:gd name="T34" fmla="*/ 0 w 4876"/>
                <a:gd name="T35" fmla="*/ 6561 h 6562"/>
                <a:gd name="T36" fmla="*/ 2000 w 4876"/>
                <a:gd name="T37" fmla="*/ 6561 h 6562"/>
                <a:gd name="T38" fmla="*/ 2031 w 4876"/>
                <a:gd name="T39" fmla="*/ 6561 h 6562"/>
                <a:gd name="T40" fmla="*/ 2812 w 4876"/>
                <a:gd name="T41" fmla="*/ 6561 h 6562"/>
                <a:gd name="T42" fmla="*/ 2875 w 4876"/>
                <a:gd name="T43" fmla="*/ 6561 h 6562"/>
                <a:gd name="T44" fmla="*/ 4875 w 4876"/>
                <a:gd name="T45" fmla="*/ 6561 h 6562"/>
                <a:gd name="T46" fmla="*/ 4875 w 4876"/>
                <a:gd name="T47" fmla="*/ 4530 h 6562"/>
                <a:gd name="T48" fmla="*/ 4437 w 4876"/>
                <a:gd name="T49" fmla="*/ 4530 h 6562"/>
                <a:gd name="T50" fmla="*/ 3937 w 4876"/>
                <a:gd name="T51" fmla="*/ 4780 h 6562"/>
                <a:gd name="T52" fmla="*/ 3250 w 4876"/>
                <a:gd name="T53" fmla="*/ 4093 h 6562"/>
                <a:gd name="T54" fmla="*/ 3937 w 4876"/>
                <a:gd name="T55" fmla="*/ 3436 h 6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76" h="6562">
                  <a:moveTo>
                    <a:pt x="3937" y="3436"/>
                  </a:moveTo>
                  <a:lnTo>
                    <a:pt x="3937" y="3436"/>
                  </a:lnTo>
                  <a:cubicBezTo>
                    <a:pt x="4125" y="3436"/>
                    <a:pt x="4312" y="3530"/>
                    <a:pt x="4437" y="3686"/>
                  </a:cubicBezTo>
                  <a:cubicBezTo>
                    <a:pt x="4625" y="3874"/>
                    <a:pt x="4875" y="3843"/>
                    <a:pt x="4875" y="3686"/>
                  </a:cubicBezTo>
                  <a:cubicBezTo>
                    <a:pt x="4875" y="1656"/>
                    <a:pt x="4875" y="1656"/>
                    <a:pt x="4875" y="1656"/>
                  </a:cubicBezTo>
                  <a:cubicBezTo>
                    <a:pt x="2875" y="1656"/>
                    <a:pt x="2875" y="1656"/>
                    <a:pt x="2875" y="1656"/>
                  </a:cubicBezTo>
                  <a:cubicBezTo>
                    <a:pt x="2687" y="1656"/>
                    <a:pt x="2656" y="1406"/>
                    <a:pt x="2875" y="1219"/>
                  </a:cubicBezTo>
                  <a:cubicBezTo>
                    <a:pt x="3031" y="1094"/>
                    <a:pt x="3125" y="906"/>
                    <a:pt x="3125" y="687"/>
                  </a:cubicBezTo>
                  <a:cubicBezTo>
                    <a:pt x="3125" y="312"/>
                    <a:pt x="2812" y="0"/>
                    <a:pt x="2437" y="0"/>
                  </a:cubicBezTo>
                  <a:cubicBezTo>
                    <a:pt x="2062" y="0"/>
                    <a:pt x="1750" y="312"/>
                    <a:pt x="1750" y="687"/>
                  </a:cubicBezTo>
                  <a:cubicBezTo>
                    <a:pt x="1750" y="906"/>
                    <a:pt x="1843" y="1094"/>
                    <a:pt x="2000" y="1219"/>
                  </a:cubicBezTo>
                  <a:cubicBezTo>
                    <a:pt x="2218" y="1406"/>
                    <a:pt x="2187" y="1656"/>
                    <a:pt x="2000" y="1656"/>
                  </a:cubicBezTo>
                  <a:cubicBezTo>
                    <a:pt x="0" y="1656"/>
                    <a:pt x="0" y="1656"/>
                    <a:pt x="0" y="1656"/>
                  </a:cubicBezTo>
                  <a:cubicBezTo>
                    <a:pt x="0" y="2499"/>
                    <a:pt x="0" y="2499"/>
                    <a:pt x="0" y="2499"/>
                  </a:cubicBezTo>
                  <a:cubicBezTo>
                    <a:pt x="0" y="3686"/>
                    <a:pt x="0" y="3686"/>
                    <a:pt x="0" y="3686"/>
                  </a:cubicBezTo>
                  <a:cubicBezTo>
                    <a:pt x="0" y="4530"/>
                    <a:pt x="0" y="4530"/>
                    <a:pt x="0" y="4530"/>
                  </a:cubicBezTo>
                  <a:cubicBezTo>
                    <a:pt x="0" y="5468"/>
                    <a:pt x="0" y="5468"/>
                    <a:pt x="0" y="5468"/>
                  </a:cubicBezTo>
                  <a:cubicBezTo>
                    <a:pt x="0" y="6561"/>
                    <a:pt x="0" y="6561"/>
                    <a:pt x="0" y="6561"/>
                  </a:cubicBezTo>
                  <a:cubicBezTo>
                    <a:pt x="2000" y="6561"/>
                    <a:pt x="2000" y="6561"/>
                    <a:pt x="2000" y="6561"/>
                  </a:cubicBezTo>
                  <a:cubicBezTo>
                    <a:pt x="2031" y="6561"/>
                    <a:pt x="2031" y="6561"/>
                    <a:pt x="2031" y="6561"/>
                  </a:cubicBezTo>
                  <a:cubicBezTo>
                    <a:pt x="2812" y="6561"/>
                    <a:pt x="2812" y="6561"/>
                    <a:pt x="2812" y="6561"/>
                  </a:cubicBezTo>
                  <a:cubicBezTo>
                    <a:pt x="2843" y="6561"/>
                    <a:pt x="2843" y="6561"/>
                    <a:pt x="2875" y="6561"/>
                  </a:cubicBezTo>
                  <a:cubicBezTo>
                    <a:pt x="4875" y="6561"/>
                    <a:pt x="4875" y="6561"/>
                    <a:pt x="4875" y="6561"/>
                  </a:cubicBezTo>
                  <a:cubicBezTo>
                    <a:pt x="4875" y="4530"/>
                    <a:pt x="4875" y="4530"/>
                    <a:pt x="4875" y="4530"/>
                  </a:cubicBezTo>
                  <a:cubicBezTo>
                    <a:pt x="4875" y="4343"/>
                    <a:pt x="4625" y="4311"/>
                    <a:pt x="4437" y="4530"/>
                  </a:cubicBezTo>
                  <a:cubicBezTo>
                    <a:pt x="4312" y="4686"/>
                    <a:pt x="4125" y="4780"/>
                    <a:pt x="3937" y="4780"/>
                  </a:cubicBezTo>
                  <a:cubicBezTo>
                    <a:pt x="3562" y="4780"/>
                    <a:pt x="3250" y="4468"/>
                    <a:pt x="3250" y="4093"/>
                  </a:cubicBezTo>
                  <a:cubicBezTo>
                    <a:pt x="3250" y="3749"/>
                    <a:pt x="3562" y="3436"/>
                    <a:pt x="3937" y="3436"/>
                  </a:cubicBezTo>
                </a:path>
              </a:pathLst>
            </a:custGeom>
            <a:grpFill/>
            <a:ln w="9525" cap="flat">
              <a:solidFill>
                <a:schemeClr val="tx2"/>
              </a:solidFill>
              <a:bevel/>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Tree>
    <p:extLst>
      <p:ext uri="{BB962C8B-B14F-4D97-AF65-F5344CB8AC3E}">
        <p14:creationId xmlns:p14="http://schemas.microsoft.com/office/powerpoint/2010/main" val="1149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222" y="1183024"/>
            <a:ext cx="4953000" cy="3416320"/>
          </a:xfrm>
          <a:prstGeom prst="rect">
            <a:avLst/>
          </a:prstGeom>
        </p:spPr>
        <p:txBody>
          <a:bodyPr wrap="square">
            <a:spAutoFit/>
          </a:bodyPr>
          <a:lstStyle/>
          <a:p>
            <a:r>
              <a:rPr lang="en-US" sz="5400" dirty="0">
                <a:solidFill>
                  <a:srgbClr val="5F5F5F">
                    <a:lumMod val="50000"/>
                  </a:srgbClr>
                </a:solidFill>
              </a:rPr>
              <a:t>Data is the </a:t>
            </a:r>
            <a:r>
              <a:rPr lang="en-US" sz="5400" b="1" dirty="0">
                <a:solidFill>
                  <a:srgbClr val="F80000"/>
                </a:solidFill>
              </a:rPr>
              <a:t>Single Biggest Asset </a:t>
            </a:r>
            <a:r>
              <a:rPr lang="en-US" sz="5400" dirty="0">
                <a:solidFill>
                  <a:srgbClr val="5F5F5F">
                    <a:lumMod val="50000"/>
                  </a:srgbClr>
                </a:solidFill>
              </a:rPr>
              <a:t>for Most Companies</a:t>
            </a:r>
            <a:endParaRPr lang="en-US" sz="3200" i="1" dirty="0">
              <a:solidFill>
                <a:srgbClr val="5F5F5F">
                  <a:lumMod val="50000"/>
                </a:srgbClr>
              </a:solidFill>
            </a:endParaRPr>
          </a:p>
        </p:txBody>
      </p:sp>
      <p:sp>
        <p:nvSpPr>
          <p:cNvPr id="3" name="Rectangle 2"/>
          <p:cNvSpPr/>
          <p:nvPr/>
        </p:nvSpPr>
        <p:spPr>
          <a:xfrm>
            <a:off x="5200043" y="5134457"/>
            <a:ext cx="4724400" cy="707886"/>
          </a:xfrm>
          <a:prstGeom prst="rect">
            <a:avLst/>
          </a:prstGeom>
        </p:spPr>
        <p:txBody>
          <a:bodyPr wrap="square">
            <a:spAutoFit/>
          </a:bodyPr>
          <a:lstStyle/>
          <a:p>
            <a:r>
              <a:rPr lang="en-US" sz="2000" dirty="0">
                <a:solidFill>
                  <a:srgbClr val="FF7700">
                    <a:lumMod val="20000"/>
                    <a:lumOff val="80000"/>
                  </a:srgbClr>
                </a:solidFill>
              </a:rPr>
              <a:t>– Erik </a:t>
            </a:r>
            <a:r>
              <a:rPr lang="en-US" sz="2000" dirty="0" err="1">
                <a:solidFill>
                  <a:srgbClr val="FF7700">
                    <a:lumMod val="20000"/>
                    <a:lumOff val="80000"/>
                  </a:srgbClr>
                </a:solidFill>
              </a:rPr>
              <a:t>Brynjolfsson</a:t>
            </a:r>
            <a:r>
              <a:rPr lang="en-US" sz="2000">
                <a:solidFill>
                  <a:srgbClr val="FF7700">
                    <a:lumMod val="20000"/>
                    <a:lumOff val="80000"/>
                  </a:srgbClr>
                </a:solidFill>
              </a:rPr>
              <a:t>, Director, MIT Initiative on the Digital Economy</a:t>
            </a:r>
            <a:endParaRPr lang="en-US" sz="3200">
              <a:solidFill>
                <a:srgbClr val="FF7700">
                  <a:lumMod val="20000"/>
                  <a:lumOff val="80000"/>
                </a:srgbClr>
              </a:solidFill>
            </a:endParaRPr>
          </a:p>
        </p:txBody>
      </p:sp>
      <p:sp>
        <p:nvSpPr>
          <p:cNvPr id="6" name="Rectangle 5"/>
          <p:cNvSpPr/>
          <p:nvPr/>
        </p:nvSpPr>
        <p:spPr>
          <a:xfrm>
            <a:off x="5301667" y="4365454"/>
            <a:ext cx="4724400" cy="584775"/>
          </a:xfrm>
          <a:prstGeom prst="rect">
            <a:avLst/>
          </a:prstGeom>
        </p:spPr>
        <p:txBody>
          <a:bodyPr wrap="square">
            <a:spAutoFit/>
          </a:bodyPr>
          <a:lstStyle/>
          <a:p>
            <a:r>
              <a:rPr lang="en-US" sz="3200" b="1">
                <a:solidFill>
                  <a:srgbClr val="FFFFFF"/>
                </a:solidFill>
              </a:rPr>
              <a:t>lasting asset is the data</a:t>
            </a:r>
            <a:r>
              <a:rPr lang="en-US" sz="3200">
                <a:solidFill>
                  <a:srgbClr val="FF7700">
                    <a:lumMod val="20000"/>
                    <a:lumOff val="80000"/>
                  </a:srgbClr>
                </a:solidFill>
              </a:rPr>
              <a:t>.” </a:t>
            </a:r>
          </a:p>
        </p:txBody>
      </p:sp>
      <p:sp>
        <p:nvSpPr>
          <p:cNvPr id="7" name="Rectangle 6"/>
          <p:cNvSpPr/>
          <p:nvPr/>
        </p:nvSpPr>
        <p:spPr>
          <a:xfrm>
            <a:off x="6701264" y="598250"/>
            <a:ext cx="3976153" cy="584775"/>
          </a:xfrm>
          <a:prstGeom prst="rect">
            <a:avLst/>
          </a:prstGeom>
        </p:spPr>
        <p:txBody>
          <a:bodyPr wrap="none">
            <a:spAutoFit/>
          </a:bodyPr>
          <a:lstStyle/>
          <a:p>
            <a:r>
              <a:rPr lang="en-US" sz="3200">
                <a:solidFill>
                  <a:srgbClr val="FF7700">
                    <a:lumMod val="20000"/>
                    <a:lumOff val="80000"/>
                  </a:srgbClr>
                </a:solidFill>
              </a:rPr>
              <a:t>“Computing hardware </a:t>
            </a:r>
          </a:p>
        </p:txBody>
      </p:sp>
      <p:sp>
        <p:nvSpPr>
          <p:cNvPr id="8" name="Rectangle 7"/>
          <p:cNvSpPr/>
          <p:nvPr/>
        </p:nvSpPr>
        <p:spPr>
          <a:xfrm>
            <a:off x="6551725" y="1136422"/>
            <a:ext cx="4568687" cy="584775"/>
          </a:xfrm>
          <a:prstGeom prst="rect">
            <a:avLst/>
          </a:prstGeom>
        </p:spPr>
        <p:txBody>
          <a:bodyPr wrap="none">
            <a:spAutoFit/>
          </a:bodyPr>
          <a:lstStyle/>
          <a:p>
            <a:r>
              <a:rPr lang="en-US" sz="3200">
                <a:solidFill>
                  <a:srgbClr val="FF7700">
                    <a:lumMod val="20000"/>
                    <a:lumOff val="80000"/>
                  </a:srgbClr>
                </a:solidFill>
              </a:rPr>
              <a:t>used to be a capital asset, </a:t>
            </a:r>
          </a:p>
        </p:txBody>
      </p:sp>
      <p:sp>
        <p:nvSpPr>
          <p:cNvPr id="9" name="Rectangle 8"/>
          <p:cNvSpPr/>
          <p:nvPr/>
        </p:nvSpPr>
        <p:spPr>
          <a:xfrm>
            <a:off x="6372615" y="1674594"/>
            <a:ext cx="4633448" cy="584775"/>
          </a:xfrm>
          <a:prstGeom prst="rect">
            <a:avLst/>
          </a:prstGeom>
        </p:spPr>
        <p:txBody>
          <a:bodyPr wrap="none">
            <a:spAutoFit/>
          </a:bodyPr>
          <a:lstStyle/>
          <a:p>
            <a:r>
              <a:rPr lang="en-US" sz="3200">
                <a:solidFill>
                  <a:srgbClr val="FF7700">
                    <a:lumMod val="20000"/>
                    <a:lumOff val="80000"/>
                  </a:srgbClr>
                </a:solidFill>
              </a:rPr>
              <a:t>while data wasn’t thought </a:t>
            </a:r>
          </a:p>
        </p:txBody>
      </p:sp>
      <p:sp>
        <p:nvSpPr>
          <p:cNvPr id="10" name="Rectangle 9"/>
          <p:cNvSpPr/>
          <p:nvPr/>
        </p:nvSpPr>
        <p:spPr>
          <a:xfrm>
            <a:off x="6104577" y="2212766"/>
            <a:ext cx="4563493" cy="584775"/>
          </a:xfrm>
          <a:prstGeom prst="rect">
            <a:avLst/>
          </a:prstGeom>
        </p:spPr>
        <p:txBody>
          <a:bodyPr wrap="none">
            <a:spAutoFit/>
          </a:bodyPr>
          <a:lstStyle/>
          <a:p>
            <a:r>
              <a:rPr lang="en-US" sz="3200">
                <a:solidFill>
                  <a:srgbClr val="FF7700">
                    <a:lumMod val="20000"/>
                    <a:lumOff val="80000"/>
                  </a:srgbClr>
                </a:solidFill>
              </a:rPr>
              <a:t>of as an asset in the same </a:t>
            </a:r>
          </a:p>
        </p:txBody>
      </p:sp>
      <p:sp>
        <p:nvSpPr>
          <p:cNvPr id="11" name="Rectangle 10"/>
          <p:cNvSpPr/>
          <p:nvPr/>
        </p:nvSpPr>
        <p:spPr>
          <a:xfrm>
            <a:off x="5937903" y="2750938"/>
            <a:ext cx="3986541" cy="584775"/>
          </a:xfrm>
          <a:prstGeom prst="rect">
            <a:avLst/>
          </a:prstGeom>
        </p:spPr>
        <p:txBody>
          <a:bodyPr wrap="none">
            <a:spAutoFit/>
          </a:bodyPr>
          <a:lstStyle/>
          <a:p>
            <a:r>
              <a:rPr lang="en-US" sz="3200">
                <a:solidFill>
                  <a:srgbClr val="FF7700">
                    <a:lumMod val="20000"/>
                    <a:lumOff val="80000"/>
                  </a:srgbClr>
                </a:solidFill>
              </a:rPr>
              <a:t>way. Now, hardware is </a:t>
            </a:r>
          </a:p>
        </p:txBody>
      </p:sp>
      <p:sp>
        <p:nvSpPr>
          <p:cNvPr id="12" name="Rectangle 11"/>
          <p:cNvSpPr/>
          <p:nvPr/>
        </p:nvSpPr>
        <p:spPr>
          <a:xfrm>
            <a:off x="5744430" y="3289110"/>
            <a:ext cx="4711931" cy="584775"/>
          </a:xfrm>
          <a:prstGeom prst="rect">
            <a:avLst/>
          </a:prstGeom>
        </p:spPr>
        <p:txBody>
          <a:bodyPr wrap="none">
            <a:spAutoFit/>
          </a:bodyPr>
          <a:lstStyle/>
          <a:p>
            <a:r>
              <a:rPr lang="en-US" sz="3200">
                <a:solidFill>
                  <a:srgbClr val="FF7700">
                    <a:lumMod val="20000"/>
                    <a:lumOff val="80000"/>
                  </a:srgbClr>
                </a:solidFill>
              </a:rPr>
              <a:t>becoming a service people </a:t>
            </a:r>
          </a:p>
        </p:txBody>
      </p:sp>
      <p:sp>
        <p:nvSpPr>
          <p:cNvPr id="13" name="Rectangle 12"/>
          <p:cNvSpPr/>
          <p:nvPr/>
        </p:nvSpPr>
        <p:spPr>
          <a:xfrm>
            <a:off x="5580778" y="3827282"/>
            <a:ext cx="4359911" cy="584775"/>
          </a:xfrm>
          <a:prstGeom prst="rect">
            <a:avLst/>
          </a:prstGeom>
        </p:spPr>
        <p:txBody>
          <a:bodyPr wrap="none">
            <a:spAutoFit/>
          </a:bodyPr>
          <a:lstStyle/>
          <a:p>
            <a:r>
              <a:rPr lang="en-US" sz="3200">
                <a:solidFill>
                  <a:srgbClr val="FF7700">
                    <a:lumMod val="20000"/>
                    <a:lumOff val="80000"/>
                  </a:srgbClr>
                </a:solidFill>
              </a:rPr>
              <a:t>buy in real time, and </a:t>
            </a:r>
            <a:r>
              <a:rPr lang="en-US" sz="3200" b="1">
                <a:solidFill>
                  <a:srgbClr val="FFFFFF"/>
                </a:solidFill>
              </a:rPr>
              <a:t>the</a:t>
            </a:r>
            <a:r>
              <a:rPr lang="en-US" sz="3200">
                <a:solidFill>
                  <a:srgbClr val="FF7700">
                    <a:lumMod val="20000"/>
                    <a:lumOff val="80000"/>
                  </a:srgbClr>
                </a:solidFill>
              </a:rPr>
              <a:t> </a:t>
            </a:r>
          </a:p>
        </p:txBody>
      </p:sp>
      <p:sp>
        <p:nvSpPr>
          <p:cNvPr id="14" name="Rectangle 13"/>
          <p:cNvSpPr/>
          <p:nvPr/>
        </p:nvSpPr>
        <p:spPr>
          <a:xfrm>
            <a:off x="4026932" y="6354530"/>
            <a:ext cx="7467600" cy="276999"/>
          </a:xfrm>
          <a:prstGeom prst="rect">
            <a:avLst/>
          </a:prstGeom>
        </p:spPr>
        <p:txBody>
          <a:bodyPr wrap="square">
            <a:spAutoFit/>
          </a:bodyPr>
          <a:lstStyle/>
          <a:p>
            <a:r>
              <a:rPr lang="en-US" sz="1200" u="sng">
                <a:solidFill>
                  <a:srgbClr val="0000FF"/>
                </a:solidFill>
              </a:rPr>
              <a:t>http://www.oracle.com/us/technologies/big-data/rise-of-data-capital-wp-2956272.pdf</a:t>
            </a:r>
          </a:p>
        </p:txBody>
      </p:sp>
    </p:spTree>
    <p:extLst>
      <p:ext uri="{BB962C8B-B14F-4D97-AF65-F5344CB8AC3E}">
        <p14:creationId xmlns:p14="http://schemas.microsoft.com/office/powerpoint/2010/main" val="21331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3277" y="1524000"/>
            <a:ext cx="4174895" cy="2892552"/>
          </a:xfrm>
          <a:prstGeom prst="rect">
            <a:avLst/>
          </a:prstGeom>
          <a:noFill/>
        </p:spPr>
        <p:txBody>
          <a:bodyPr wrap="square" lIns="0" tIns="0" rIns="0" bIns="0" rtlCol="0" anchor="t" anchorCtr="0">
            <a:noAutofit/>
          </a:bodyPr>
          <a:lstStyle/>
          <a:p>
            <a:pPr>
              <a:lnSpc>
                <a:spcPct val="90000"/>
              </a:lnSpc>
              <a:defRPr/>
            </a:pPr>
            <a:r>
              <a:rPr lang="en-US" sz="5400" dirty="0">
                <a:solidFill>
                  <a:srgbClr val="5F5F5F">
                    <a:lumMod val="50000"/>
                  </a:srgbClr>
                </a:solidFill>
                <a:ea typeface="Calibri" charset="0"/>
                <a:cs typeface="Calibri" charset="0"/>
              </a:rPr>
              <a:t>But </a:t>
            </a:r>
            <a:r>
              <a:rPr lang="en-US" sz="5400" b="1" dirty="0">
                <a:solidFill>
                  <a:srgbClr val="F80000"/>
                </a:solidFill>
                <a:ea typeface="Calibri" charset="0"/>
                <a:cs typeface="Calibri" charset="0"/>
              </a:rPr>
              <a:t>Data is Hard </a:t>
            </a:r>
            <a:r>
              <a:rPr lang="en-US" sz="5400" dirty="0">
                <a:solidFill>
                  <a:srgbClr val="5F5F5F">
                    <a:lumMod val="50000"/>
                  </a:srgbClr>
                </a:solidFill>
                <a:ea typeface="Calibri" charset="0"/>
                <a:cs typeface="Calibri" charset="0"/>
              </a:rPr>
              <a:t>for Most Business’</a:t>
            </a:r>
          </a:p>
        </p:txBody>
      </p:sp>
      <p:sp>
        <p:nvSpPr>
          <p:cNvPr id="3" name="Rectangle 2"/>
          <p:cNvSpPr/>
          <p:nvPr/>
        </p:nvSpPr>
        <p:spPr>
          <a:xfrm>
            <a:off x="5715000" y="2791986"/>
            <a:ext cx="4495800" cy="923330"/>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17 month average implementation time for a BI project; 5 months before there is any usable BI artifacts</a:t>
            </a:r>
          </a:p>
        </p:txBody>
      </p:sp>
      <p:sp>
        <p:nvSpPr>
          <p:cNvPr id="5" name="Rectangle 4"/>
          <p:cNvSpPr/>
          <p:nvPr/>
        </p:nvSpPr>
        <p:spPr>
          <a:xfrm>
            <a:off x="6629400" y="228600"/>
            <a:ext cx="5105400" cy="923330"/>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average cost of an unplanned data outage at $7,900 a minute, a 41% increase from 2010, when the cost per minute at $5,600. </a:t>
            </a:r>
          </a:p>
        </p:txBody>
      </p:sp>
      <p:sp>
        <p:nvSpPr>
          <p:cNvPr id="6" name="Rectangle 5"/>
          <p:cNvSpPr/>
          <p:nvPr/>
        </p:nvSpPr>
        <p:spPr>
          <a:xfrm>
            <a:off x="4830481" y="5181972"/>
            <a:ext cx="5245848" cy="923330"/>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42% firms managing over $200B in assets do not</a:t>
            </a:r>
          </a:p>
          <a:p>
            <a:r>
              <a:rPr lang="en-US" dirty="0">
                <a:solidFill>
                  <a:srgbClr val="FF7700">
                    <a:lumMod val="20000"/>
                    <a:lumOff val="80000"/>
                  </a:srgbClr>
                </a:solidFill>
              </a:rPr>
              <a:t>have regular processes and procedures to</a:t>
            </a:r>
          </a:p>
          <a:p>
            <a:r>
              <a:rPr lang="en-US" dirty="0">
                <a:solidFill>
                  <a:srgbClr val="FF7700">
                    <a:lumMod val="20000"/>
                    <a:lumOff val="80000"/>
                  </a:srgbClr>
                </a:solidFill>
              </a:rPr>
              <a:t>control data usage</a:t>
            </a:r>
          </a:p>
        </p:txBody>
      </p:sp>
      <p:sp>
        <p:nvSpPr>
          <p:cNvPr id="4" name="Rectangle 3"/>
          <p:cNvSpPr/>
          <p:nvPr/>
        </p:nvSpPr>
        <p:spPr>
          <a:xfrm>
            <a:off x="5127715" y="4415255"/>
            <a:ext cx="5029200" cy="646331"/>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36% confidence rate that the right data is available to the right people at the right time</a:t>
            </a:r>
          </a:p>
        </p:txBody>
      </p:sp>
      <p:sp>
        <p:nvSpPr>
          <p:cNvPr id="8" name="Rectangle 7"/>
          <p:cNvSpPr/>
          <p:nvPr/>
        </p:nvSpPr>
        <p:spPr>
          <a:xfrm>
            <a:off x="5350253" y="3805042"/>
            <a:ext cx="4515339" cy="369332"/>
          </a:xfrm>
          <a:prstGeom prst="rect">
            <a:avLst/>
          </a:prstGeom>
        </p:spPr>
        <p:txBody>
          <a:bodyPr wrap="none">
            <a:spAutoFit/>
          </a:bodyPr>
          <a:lstStyle/>
          <a:p>
            <a:pPr marL="285750" indent="-285750">
              <a:buFont typeface="Wingdings" panose="05000000000000000000" pitchFamily="2" charset="2"/>
              <a:buChar char="q"/>
            </a:pPr>
            <a:r>
              <a:rPr lang="en-US" dirty="0">
                <a:solidFill>
                  <a:srgbClr val="FF7700">
                    <a:lumMod val="20000"/>
                    <a:lumOff val="80000"/>
                  </a:srgbClr>
                </a:solidFill>
              </a:rPr>
              <a:t>&lt;32% of BI projects are declared successful</a:t>
            </a:r>
          </a:p>
        </p:txBody>
      </p:sp>
      <p:sp>
        <p:nvSpPr>
          <p:cNvPr id="11" name="Rectangle 10"/>
          <p:cNvSpPr/>
          <p:nvPr/>
        </p:nvSpPr>
        <p:spPr>
          <a:xfrm>
            <a:off x="6267230" y="1226153"/>
            <a:ext cx="5256899" cy="646331"/>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Typical data outages last 86 minutes, totaling an average of $690,200 of costs.</a:t>
            </a:r>
          </a:p>
        </p:txBody>
      </p:sp>
      <p:sp>
        <p:nvSpPr>
          <p:cNvPr id="12" name="Rectangle 11"/>
          <p:cNvSpPr/>
          <p:nvPr/>
        </p:nvSpPr>
        <p:spPr>
          <a:xfrm>
            <a:off x="5979176" y="1996546"/>
            <a:ext cx="5029200" cy="646331"/>
          </a:xfrm>
          <a:prstGeom prst="rect">
            <a:avLst/>
          </a:prstGeom>
        </p:spPr>
        <p:txBody>
          <a:bodyPr wrap="square">
            <a:spAutoFit/>
          </a:bodyPr>
          <a:lstStyle/>
          <a:p>
            <a:pPr marL="285750" indent="-285750">
              <a:buFont typeface="Wingdings" panose="05000000000000000000" pitchFamily="2" charset="2"/>
              <a:buChar char="q"/>
            </a:pPr>
            <a:r>
              <a:rPr lang="en-US" dirty="0">
                <a:solidFill>
                  <a:srgbClr val="FF7700">
                    <a:lumMod val="20000"/>
                    <a:lumOff val="80000"/>
                  </a:srgbClr>
                </a:solidFill>
              </a:rPr>
              <a:t>72% of big data projects have issues with data integration reliability</a:t>
            </a:r>
          </a:p>
        </p:txBody>
      </p:sp>
    </p:spTree>
    <p:extLst>
      <p:ext uri="{BB962C8B-B14F-4D97-AF65-F5344CB8AC3E}">
        <p14:creationId xmlns:p14="http://schemas.microsoft.com/office/powerpoint/2010/main" val="13741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racle_16x9_2016">
  <a:themeElements>
    <a:clrScheme name="Custom 1">
      <a:dk1>
        <a:srgbClr val="5F5F5F"/>
      </a:dk1>
      <a:lt1>
        <a:srgbClr val="FFFFFF"/>
      </a:lt1>
      <a:dk2>
        <a:srgbClr val="7F7F7F"/>
      </a:dk2>
      <a:lt2>
        <a:srgbClr val="DCE3E4"/>
      </a:lt2>
      <a:accent1>
        <a:srgbClr val="F80000"/>
      </a:accent1>
      <a:accent2>
        <a:srgbClr val="8A133B"/>
      </a:accent2>
      <a:accent3>
        <a:srgbClr val="FF7700"/>
      </a:accent3>
      <a:accent4>
        <a:srgbClr val="0E1213"/>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10.xml><?xml version="1.0" encoding="utf-8"?>
<a:theme xmlns:a="http://schemas.openxmlformats.org/drawingml/2006/main" name="1_Inderjeet General Session 0922 TEMPLAT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11.xml><?xml version="1.0" encoding="utf-8"?>
<a:theme xmlns:a="http://schemas.openxmlformats.org/drawingml/2006/main" name="1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solidFill>
          <a:srgbClr val="FFFF00"/>
        </a:solid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12.xml><?xml version="1.0" encoding="utf-8"?>
<a:theme xmlns:a="http://schemas.openxmlformats.org/drawingml/2006/main" name="2_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 id="{21E8F4B6-347B-40C1-9A8C-DFBA28E9DEDD}" vid="{4C3152DF-9323-4077-B2C4-B031D71DC4E4}"/>
    </a:ext>
  </a:extLst>
</a:theme>
</file>

<file path=ppt/theme/theme13.xml><?xml version="1.0" encoding="utf-8"?>
<a:theme xmlns:a="http://schemas.openxmlformats.org/drawingml/2006/main" name="4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14.xml><?xml version="1.0" encoding="utf-8"?>
<a:theme xmlns:a="http://schemas.openxmlformats.org/drawingml/2006/main" name="1_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15.xml><?xml version="1.0" encoding="utf-8"?>
<a:theme xmlns:a="http://schemas.openxmlformats.org/drawingml/2006/main" name="Inderjeet General Session 0922 TEMPLAT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16.xml><?xml version="1.0" encoding="utf-8"?>
<a:theme xmlns:a="http://schemas.openxmlformats.org/drawingml/2006/main" name="1_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 id="{21E8F4B6-347B-40C1-9A8C-DFBA28E9DEDD}" vid="{4C3152DF-9323-4077-B2C4-B031D71DC4E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racle_16x9_2016">
  <a:themeElements>
    <a:clrScheme name="Custom 1">
      <a:dk1>
        <a:srgbClr val="5F5F5F"/>
      </a:dk1>
      <a:lt1>
        <a:srgbClr val="FFFFFF"/>
      </a:lt1>
      <a:dk2>
        <a:srgbClr val="7F7F7F"/>
      </a:dk2>
      <a:lt2>
        <a:srgbClr val="DCE3E4"/>
      </a:lt2>
      <a:accent1>
        <a:srgbClr val="F80000"/>
      </a:accent1>
      <a:accent2>
        <a:srgbClr val="8A133B"/>
      </a:accent2>
      <a:accent3>
        <a:srgbClr val="FF7700"/>
      </a:accent3>
      <a:accent4>
        <a:srgbClr val="0E1213"/>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3.xml><?xml version="1.0" encoding="utf-8"?>
<a:theme xmlns:a="http://schemas.openxmlformats.org/drawingml/2006/main" name="1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4.xml><?xml version="1.0" encoding="utf-8"?>
<a:theme xmlns:a="http://schemas.openxmlformats.org/drawingml/2006/main" name="7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5.xml><?xml version="1.0" encoding="utf-8"?>
<a:theme xmlns:a="http://schemas.openxmlformats.org/drawingml/2006/main" name="6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6.xml><?xml version="1.0" encoding="utf-8"?>
<a:theme xmlns:a="http://schemas.openxmlformats.org/drawingml/2006/main" name="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 id="{21E8F4B6-347B-40C1-9A8C-DFBA28E9DEDD}" vid="{4C3152DF-9323-4077-B2C4-B031D71DC4E4}"/>
    </a:ext>
  </a:extLst>
</a:theme>
</file>

<file path=ppt/theme/theme7.xml><?xml version="1.0" encoding="utf-8"?>
<a:theme xmlns:a="http://schemas.openxmlformats.org/drawingml/2006/main" name="3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8.xml><?xml version="1.0" encoding="utf-8"?>
<a:theme xmlns:a="http://schemas.openxmlformats.org/drawingml/2006/main" name="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9.xml><?xml version="1.0" encoding="utf-8"?>
<a:theme xmlns:a="http://schemas.openxmlformats.org/drawingml/2006/main" name="1_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docProps/app.xml><?xml version="1.0" encoding="utf-8"?>
<Properties xmlns="http://schemas.openxmlformats.org/officeDocument/2006/extended-properties" xmlns:vt="http://schemas.openxmlformats.org/officeDocument/2006/docPropsVTypes">
  <TotalTime>2635</TotalTime>
  <Words>6024</Words>
  <Application>Microsoft Macintosh PowerPoint</Application>
  <PresentationFormat>Widescreen</PresentationFormat>
  <Paragraphs>1060</Paragraphs>
  <Slides>66</Slides>
  <Notes>40</Notes>
  <HiddenSlides>1</HiddenSlides>
  <MMClips>0</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66</vt:i4>
      </vt:variant>
    </vt:vector>
  </HeadingPairs>
  <TitlesOfParts>
    <vt:vector size="95" baseType="lpstr">
      <vt:lpstr>ＭＳ Ｐゴシック</vt:lpstr>
      <vt:lpstr>ＭＳ Ｐゴシック</vt:lpstr>
      <vt:lpstr>ヒラギノ角ゴ Pro W3</vt:lpstr>
      <vt:lpstr>Aharoni</vt:lpstr>
      <vt:lpstr>Arial</vt:lpstr>
      <vt:lpstr>Calibri</vt:lpstr>
      <vt:lpstr>Consolas</vt:lpstr>
      <vt:lpstr>Courier New</vt:lpstr>
      <vt:lpstr>Lucida Grande</vt:lpstr>
      <vt:lpstr>Mangal</vt:lpstr>
      <vt:lpstr>Times</vt:lpstr>
      <vt:lpstr>Times New Roman</vt:lpstr>
      <vt:lpstr>Wingdings</vt:lpstr>
      <vt:lpstr>2_Oracle_16x9_2016</vt:lpstr>
      <vt:lpstr>8_Oracle_16x9_2016</vt:lpstr>
      <vt:lpstr>1_Oracle_16x9_2016</vt:lpstr>
      <vt:lpstr>7_Oracle_16x9_2016</vt:lpstr>
      <vt:lpstr>6_Oracle_16x9_2016</vt:lpstr>
      <vt:lpstr>Oracle_16x9-2014-v2</vt:lpstr>
      <vt:lpstr>3_Oracle_16x9_2016</vt:lpstr>
      <vt:lpstr>Oracle_16x9_2016</vt:lpstr>
      <vt:lpstr>1_Oracle-16x9-2017-170104</vt:lpstr>
      <vt:lpstr>1_Inderjeet General Session 0922 TEMPLATE</vt:lpstr>
      <vt:lpstr>1_Default Theme</vt:lpstr>
      <vt:lpstr>2_Oracle_16x9-2014-v2</vt:lpstr>
      <vt:lpstr>4_Oracle_16x9_2016</vt:lpstr>
      <vt:lpstr>1_Oracle_16x9_2014</vt:lpstr>
      <vt:lpstr>Inderjeet General Session 0922 TEMPLATE</vt:lpstr>
      <vt:lpstr>1_Oracle_16x9-2014-v2</vt:lpstr>
      <vt:lpstr>PowerPoint Presentation</vt:lpstr>
      <vt:lpstr>PowerPoint Presentation</vt:lpstr>
      <vt:lpstr>PowerPoint Presentation</vt:lpstr>
      <vt:lpstr>Program Agenda</vt:lpstr>
      <vt:lpstr>Oracle Cloud Platform</vt:lpstr>
      <vt:lpstr>Oracle Cloud Platform Momentum</vt:lpstr>
      <vt:lpstr>PowerPoint Presentation</vt:lpstr>
      <vt:lpstr>PowerPoint Presentation</vt:lpstr>
      <vt:lpstr>PowerPoint Presentation</vt:lpstr>
      <vt:lpstr>PowerPoint Presentation</vt:lpstr>
      <vt:lpstr>Data Integration Platform Cloud</vt:lpstr>
      <vt:lpstr>PowerPoint Presentation</vt:lpstr>
      <vt:lpstr>Oracle Data Integration Platform </vt:lpstr>
      <vt:lpstr>Comprehensive Data Integration In the Cloud</vt:lpstr>
      <vt:lpstr>PowerPoint Presentation</vt:lpstr>
      <vt:lpstr>Key Use Cases </vt:lpstr>
      <vt:lpstr>Solving Key Challenges </vt:lpstr>
      <vt:lpstr>PowerPoint Presentation</vt:lpstr>
      <vt:lpstr>Oracle Data Integration Platform Cloud  </vt:lpstr>
      <vt:lpstr>DIPC | Core Personas</vt:lpstr>
      <vt:lpstr>PowerPoint Presentation</vt:lpstr>
      <vt:lpstr>PowerPoint Presentation</vt:lpstr>
      <vt:lpstr>Solution 1: Heterogeneous &amp; Global Data High Availability</vt:lpstr>
      <vt:lpstr>Solution 2: Point-and-Click Database Migrations</vt:lpstr>
      <vt:lpstr>Solution 3: Self-Service Data Warehouse Automation</vt:lpstr>
      <vt:lpstr>Solution 4: Very Low Latency Streaming &amp; Integration </vt:lpstr>
      <vt:lpstr>Solution 5: Data Governance for the Business or IT</vt:lpstr>
      <vt:lpstr>Data Integration Platform Cloud</vt:lpstr>
      <vt:lpstr>DIPC Architecture</vt:lpstr>
      <vt:lpstr>Modular Footprint</vt:lpstr>
      <vt:lpstr>DIPC with Database Cloud Services</vt:lpstr>
      <vt:lpstr>DIPCS with Big Data Cloud Services</vt:lpstr>
      <vt:lpstr>DIPC with SaaS</vt:lpstr>
      <vt:lpstr>DIPC with On-Premises Systems &amp; 3rd Party IaaS/PaaS</vt:lpstr>
      <vt:lpstr>Elevated Tasks</vt:lpstr>
      <vt:lpstr>Synchronize Data Task</vt:lpstr>
      <vt:lpstr>Synchronize Data Task</vt:lpstr>
      <vt:lpstr>Data Preparation Task</vt:lpstr>
      <vt:lpstr>ODI Execution Task</vt:lpstr>
      <vt:lpstr>Monitoring</vt:lpstr>
      <vt:lpstr>Catalog</vt:lpstr>
      <vt:lpstr>Agents</vt:lpstr>
      <vt:lpstr>Needs for On-Premises Agent Integration</vt:lpstr>
      <vt:lpstr>DIPC Agent High Level Architecture</vt:lpstr>
      <vt:lpstr>Remote Agents Supported Integration Patterns for Data Synchronization &amp; Replication</vt:lpstr>
      <vt:lpstr>Remote Agents Custom Replication Processes</vt:lpstr>
      <vt:lpstr>Step 1: Download  and Install DIPC Agent</vt:lpstr>
      <vt:lpstr>Step 2: Configure On-Premises Agent</vt:lpstr>
      <vt:lpstr>Step 3: Start Agent</vt:lpstr>
      <vt:lpstr>References</vt:lpstr>
      <vt:lpstr>Data Integration Platform Cloud</vt:lpstr>
      <vt:lpstr>Hands on Labs - Logistics</vt:lpstr>
      <vt:lpstr>Lab 100 – Provisioning Services for DIPCS</vt:lpstr>
      <vt:lpstr>Lab 200 – Synchronize Elevated Task</vt:lpstr>
      <vt:lpstr>Lab 300 – Remote Agent Install and Sync on-premise</vt:lpstr>
      <vt:lpstr>Lab 400 – Migrate on premise databases to the cloud</vt:lpstr>
      <vt:lpstr>Lab 500 – Prepare Data</vt:lpstr>
      <vt:lpstr>Lab 600 – ODI Execution Task</vt:lpstr>
      <vt:lpstr>Lab 700 – Under the covers DIPCS</vt:lpstr>
      <vt:lpstr>Lab 800 – Big Data/MySQL</vt:lpstr>
      <vt:lpstr>Lab 900 – Autonomous Data Warehouse Integration</vt:lpstr>
      <vt:lpstr>Data Integration Platform Cloud</vt:lpstr>
      <vt:lpstr>Oracle Data Integration Cloud Offerings</vt:lpstr>
      <vt:lpstr>Connect with Oracle Integration</vt:lpstr>
      <vt:lpstr>Questions and Answers</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Richard Michaud</cp:lastModifiedBy>
  <cp:revision>39</cp:revision>
  <dcterms:created xsi:type="dcterms:W3CDTF">2017-10-09T14:15:45Z</dcterms:created>
  <dcterms:modified xsi:type="dcterms:W3CDTF">2018-04-30T16:17:13Z</dcterms:modified>
</cp:coreProperties>
</file>